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76" r:id="rId8"/>
    <p:sldId id="262" r:id="rId9"/>
    <p:sldId id="263" r:id="rId10"/>
    <p:sldId id="264" r:id="rId11"/>
    <p:sldId id="265" r:id="rId12"/>
    <p:sldId id="267" r:id="rId13"/>
    <p:sldId id="268" r:id="rId14"/>
    <p:sldId id="269" r:id="rId15"/>
    <p:sldId id="277"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276C09-0FBC-13E1-6F7E-29937D0D1D60}" v="126" dt="2025-10-17T09:24:23.380"/>
    <p1510:client id="{C7538ED6-0C06-4CA6-9323-12493BC3EB8E}" v="1" dt="2025-10-15T15:27:22.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4" autoAdjust="0"/>
    <p:restoredTop sz="96405" autoAdjust="0"/>
  </p:normalViewPr>
  <p:slideViewPr>
    <p:cSldViewPr snapToGrid="0">
      <p:cViewPr varScale="1">
        <p:scale>
          <a:sx n="112" d="100"/>
          <a:sy n="112" d="100"/>
        </p:scale>
        <p:origin x="708" y="4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88276C09-0FBC-13E1-6F7E-29937D0D1D60}"/>
    <pc:docChg chg="addSld modSld">
      <pc:chgData name="Jamila Bakkers" userId="S::j.bakkers@knmp.nl::1424bfaa-72d7-4f27-a3e7-bcf1c2263408" providerId="AD" clId="Web-{88276C09-0FBC-13E1-6F7E-29937D0D1D60}" dt="2025-10-17T09:24:23.380" v="118" actId="20577"/>
      <pc:docMkLst>
        <pc:docMk/>
      </pc:docMkLst>
      <pc:sldChg chg="modSp">
        <pc:chgData name="Jamila Bakkers" userId="S::j.bakkers@knmp.nl::1424bfaa-72d7-4f27-a3e7-bcf1c2263408" providerId="AD" clId="Web-{88276C09-0FBC-13E1-6F7E-29937D0D1D60}" dt="2025-10-17T09:23:32.505" v="96" actId="20577"/>
        <pc:sldMkLst>
          <pc:docMk/>
          <pc:sldMk cId="412288234" sldId="260"/>
        </pc:sldMkLst>
        <pc:spChg chg="mod">
          <ac:chgData name="Jamila Bakkers" userId="S::j.bakkers@knmp.nl::1424bfaa-72d7-4f27-a3e7-bcf1c2263408" providerId="AD" clId="Web-{88276C09-0FBC-13E1-6F7E-29937D0D1D60}" dt="2025-10-17T09:23:32.505" v="96" actId="20577"/>
          <ac:spMkLst>
            <pc:docMk/>
            <pc:sldMk cId="412288234" sldId="260"/>
            <ac:spMk id="2" creationId="{B6058A89-1F2A-CD96-6A36-FC8C8F23AB20}"/>
          </ac:spMkLst>
        </pc:spChg>
      </pc:sldChg>
      <pc:sldChg chg="modSp">
        <pc:chgData name="Jamila Bakkers" userId="S::j.bakkers@knmp.nl::1424bfaa-72d7-4f27-a3e7-bcf1c2263408" providerId="AD" clId="Web-{88276C09-0FBC-13E1-6F7E-29937D0D1D60}" dt="2025-10-17T08:56:49.100" v="23" actId="20577"/>
        <pc:sldMkLst>
          <pc:docMk/>
          <pc:sldMk cId="4128479210" sldId="262"/>
        </pc:sldMkLst>
        <pc:spChg chg="mod">
          <ac:chgData name="Jamila Bakkers" userId="S::j.bakkers@knmp.nl::1424bfaa-72d7-4f27-a3e7-bcf1c2263408" providerId="AD" clId="Web-{88276C09-0FBC-13E1-6F7E-29937D0D1D60}" dt="2025-10-17T08:56:49.100" v="23" actId="20577"/>
          <ac:spMkLst>
            <pc:docMk/>
            <pc:sldMk cId="4128479210" sldId="262"/>
            <ac:spMk id="2" creationId="{C3A0033E-FC72-5839-AA1E-9C59AB37B882}"/>
          </ac:spMkLst>
        </pc:spChg>
      </pc:sldChg>
      <pc:sldChg chg="modSp">
        <pc:chgData name="Jamila Bakkers" userId="S::j.bakkers@knmp.nl::1424bfaa-72d7-4f27-a3e7-bcf1c2263408" providerId="AD" clId="Web-{88276C09-0FBC-13E1-6F7E-29937D0D1D60}" dt="2025-10-17T09:00:41.857" v="27" actId="20577"/>
        <pc:sldMkLst>
          <pc:docMk/>
          <pc:sldMk cId="418818194" sldId="263"/>
        </pc:sldMkLst>
        <pc:spChg chg="mod">
          <ac:chgData name="Jamila Bakkers" userId="S::j.bakkers@knmp.nl::1424bfaa-72d7-4f27-a3e7-bcf1c2263408" providerId="AD" clId="Web-{88276C09-0FBC-13E1-6F7E-29937D0D1D60}" dt="2025-10-17T09:00:41.857" v="27" actId="20577"/>
          <ac:spMkLst>
            <pc:docMk/>
            <pc:sldMk cId="418818194" sldId="263"/>
            <ac:spMk id="2" creationId="{792B2D70-7E7E-2C29-4E6F-EEC97F1C4FC5}"/>
          </ac:spMkLst>
        </pc:spChg>
      </pc:sldChg>
      <pc:sldChg chg="modSp">
        <pc:chgData name="Jamila Bakkers" userId="S::j.bakkers@knmp.nl::1424bfaa-72d7-4f27-a3e7-bcf1c2263408" providerId="AD" clId="Web-{88276C09-0FBC-13E1-6F7E-29937D0D1D60}" dt="2025-10-17T09:11:35.003" v="65" actId="20577"/>
        <pc:sldMkLst>
          <pc:docMk/>
          <pc:sldMk cId="3922628233" sldId="265"/>
        </pc:sldMkLst>
        <pc:spChg chg="mod">
          <ac:chgData name="Jamila Bakkers" userId="S::j.bakkers@knmp.nl::1424bfaa-72d7-4f27-a3e7-bcf1c2263408" providerId="AD" clId="Web-{88276C09-0FBC-13E1-6F7E-29937D0D1D60}" dt="2025-10-17T09:11:35.003" v="65" actId="20577"/>
          <ac:spMkLst>
            <pc:docMk/>
            <pc:sldMk cId="3922628233" sldId="265"/>
            <ac:spMk id="2" creationId="{2668943E-2A83-4E6D-7707-318A90757403}"/>
          </ac:spMkLst>
        </pc:spChg>
      </pc:sldChg>
      <pc:sldChg chg="modSp">
        <pc:chgData name="Jamila Bakkers" userId="S::j.bakkers@knmp.nl::1424bfaa-72d7-4f27-a3e7-bcf1c2263408" providerId="AD" clId="Web-{88276C09-0FBC-13E1-6F7E-29937D0D1D60}" dt="2025-10-17T09:14:46.730" v="77" actId="20577"/>
        <pc:sldMkLst>
          <pc:docMk/>
          <pc:sldMk cId="274240768" sldId="267"/>
        </pc:sldMkLst>
        <pc:spChg chg="mod">
          <ac:chgData name="Jamila Bakkers" userId="S::j.bakkers@knmp.nl::1424bfaa-72d7-4f27-a3e7-bcf1c2263408" providerId="AD" clId="Web-{88276C09-0FBC-13E1-6F7E-29937D0D1D60}" dt="2025-10-17T09:14:46.730" v="77" actId="20577"/>
          <ac:spMkLst>
            <pc:docMk/>
            <pc:sldMk cId="274240768" sldId="267"/>
            <ac:spMk id="2" creationId="{B643D9DE-1C64-F9C9-8E09-A3FFFB61CAF1}"/>
          </ac:spMkLst>
        </pc:spChg>
      </pc:sldChg>
      <pc:sldChg chg="modSp">
        <pc:chgData name="Jamila Bakkers" userId="S::j.bakkers@knmp.nl::1424bfaa-72d7-4f27-a3e7-bcf1c2263408" providerId="AD" clId="Web-{88276C09-0FBC-13E1-6F7E-29937D0D1D60}" dt="2025-10-17T09:21:30.488" v="90" actId="20577"/>
        <pc:sldMkLst>
          <pc:docMk/>
          <pc:sldMk cId="1739387592" sldId="271"/>
        </pc:sldMkLst>
        <pc:spChg chg="mod">
          <ac:chgData name="Jamila Bakkers" userId="S::j.bakkers@knmp.nl::1424bfaa-72d7-4f27-a3e7-bcf1c2263408" providerId="AD" clId="Web-{88276C09-0FBC-13E1-6F7E-29937D0D1D60}" dt="2025-10-17T09:21:30.488" v="90" actId="20577"/>
          <ac:spMkLst>
            <pc:docMk/>
            <pc:sldMk cId="1739387592" sldId="271"/>
            <ac:spMk id="2" creationId="{03A8FDF6-C1AB-5FC4-0C16-7315E5F4F6D8}"/>
          </ac:spMkLst>
        </pc:spChg>
      </pc:sldChg>
      <pc:sldChg chg="modSp">
        <pc:chgData name="Jamila Bakkers" userId="S::j.bakkers@knmp.nl::1424bfaa-72d7-4f27-a3e7-bcf1c2263408" providerId="AD" clId="Web-{88276C09-0FBC-13E1-6F7E-29937D0D1D60}" dt="2025-10-17T09:21:48.677" v="94" actId="20577"/>
        <pc:sldMkLst>
          <pc:docMk/>
          <pc:sldMk cId="851697600" sldId="272"/>
        </pc:sldMkLst>
        <pc:spChg chg="mod">
          <ac:chgData name="Jamila Bakkers" userId="S::j.bakkers@knmp.nl::1424bfaa-72d7-4f27-a3e7-bcf1c2263408" providerId="AD" clId="Web-{88276C09-0FBC-13E1-6F7E-29937D0D1D60}" dt="2025-10-17T09:21:48.677" v="94" actId="20577"/>
          <ac:spMkLst>
            <pc:docMk/>
            <pc:sldMk cId="851697600" sldId="272"/>
            <ac:spMk id="2" creationId="{FFBA7358-DA27-FF5D-549E-8A840716A210}"/>
          </ac:spMkLst>
        </pc:spChg>
      </pc:sldChg>
      <pc:sldChg chg="modSp new">
        <pc:chgData name="Jamila Bakkers" userId="S::j.bakkers@knmp.nl::1424bfaa-72d7-4f27-a3e7-bcf1c2263408" providerId="AD" clId="Web-{88276C09-0FBC-13E1-6F7E-29937D0D1D60}" dt="2025-10-17T08:45:07.622" v="13" actId="20577"/>
        <pc:sldMkLst>
          <pc:docMk/>
          <pc:sldMk cId="274389263" sldId="276"/>
        </pc:sldMkLst>
        <pc:spChg chg="mod">
          <ac:chgData name="Jamila Bakkers" userId="S::j.bakkers@knmp.nl::1424bfaa-72d7-4f27-a3e7-bcf1c2263408" providerId="AD" clId="Web-{88276C09-0FBC-13E1-6F7E-29937D0D1D60}" dt="2025-10-17T08:45:00.496" v="5" actId="20577"/>
          <ac:spMkLst>
            <pc:docMk/>
            <pc:sldMk cId="274389263" sldId="276"/>
            <ac:spMk id="2" creationId="{9906CBBF-F334-EBFA-9F0F-E8B95EB6905B}"/>
          </ac:spMkLst>
        </pc:spChg>
        <pc:spChg chg="mod">
          <ac:chgData name="Jamila Bakkers" userId="S::j.bakkers@knmp.nl::1424bfaa-72d7-4f27-a3e7-bcf1c2263408" providerId="AD" clId="Web-{88276C09-0FBC-13E1-6F7E-29937D0D1D60}" dt="2025-10-17T08:45:07.622" v="13" actId="20577"/>
          <ac:spMkLst>
            <pc:docMk/>
            <pc:sldMk cId="274389263" sldId="276"/>
            <ac:spMk id="3" creationId="{EBC241C6-3D89-77DB-AEF4-CB2853AD15B2}"/>
          </ac:spMkLst>
        </pc:spChg>
      </pc:sldChg>
      <pc:sldChg chg="modSp new">
        <pc:chgData name="Jamila Bakkers" userId="S::j.bakkers@knmp.nl::1424bfaa-72d7-4f27-a3e7-bcf1c2263408" providerId="AD" clId="Web-{88276C09-0FBC-13E1-6F7E-29937D0D1D60}" dt="2025-10-17T09:24:23.380" v="118" actId="20577"/>
        <pc:sldMkLst>
          <pc:docMk/>
          <pc:sldMk cId="3815294329" sldId="277"/>
        </pc:sldMkLst>
        <pc:spChg chg="mod">
          <ac:chgData name="Jamila Bakkers" userId="S::j.bakkers@knmp.nl::1424bfaa-72d7-4f27-a3e7-bcf1c2263408" providerId="AD" clId="Web-{88276C09-0FBC-13E1-6F7E-29937D0D1D60}" dt="2025-10-17T09:23:46.287" v="100" actId="20577"/>
          <ac:spMkLst>
            <pc:docMk/>
            <pc:sldMk cId="3815294329" sldId="277"/>
            <ac:spMk id="2" creationId="{73897EB8-E080-3D67-01E7-67844F92100B}"/>
          </ac:spMkLst>
        </pc:spChg>
        <pc:spChg chg="mod">
          <ac:chgData name="Jamila Bakkers" userId="S::j.bakkers@knmp.nl::1424bfaa-72d7-4f27-a3e7-bcf1c2263408" providerId="AD" clId="Web-{88276C09-0FBC-13E1-6F7E-29937D0D1D60}" dt="2025-10-17T09:24:23.380" v="118" actId="20577"/>
          <ac:spMkLst>
            <pc:docMk/>
            <pc:sldMk cId="3815294329" sldId="277"/>
            <ac:spMk id="3" creationId="{8064AA9C-9E3F-E3E6-E4E0-11B2397C7DE6}"/>
          </ac:spMkLst>
        </pc:spChg>
      </pc:sldChg>
    </pc:docChg>
  </pc:docChgLst>
  <pc:docChgLst>
    <pc:chgData name="Leanne Zuur" userId="cea67704-3285-42f7-ac50-96484e0d0d8c" providerId="ADAL" clId="{203C7079-4F50-4062-81D9-C886ABE3CEFD}"/>
    <pc:docChg chg="modSld">
      <pc:chgData name="Leanne Zuur" userId="cea67704-3285-42f7-ac50-96484e0d0d8c" providerId="ADAL" clId="{203C7079-4F50-4062-81D9-C886ABE3CEFD}" dt="2025-10-15T15:27:22.520" v="7"/>
      <pc:docMkLst>
        <pc:docMk/>
      </pc:docMkLst>
      <pc:sldChg chg="modSp mod">
        <pc:chgData name="Leanne Zuur" userId="cea67704-3285-42f7-ac50-96484e0d0d8c" providerId="ADAL" clId="{203C7079-4F50-4062-81D9-C886ABE3CEFD}" dt="2025-10-15T15:27:22.520" v="7"/>
        <pc:sldMkLst>
          <pc:docMk/>
          <pc:sldMk cId="831260365" sldId="275"/>
        </pc:sldMkLst>
        <pc:spChg chg="mod">
          <ac:chgData name="Leanne Zuur" userId="cea67704-3285-42f7-ac50-96484e0d0d8c" providerId="ADAL" clId="{203C7079-4F50-4062-81D9-C886ABE3CEFD}" dt="2025-10-15T15:27:22.520" v="7"/>
          <ac:spMkLst>
            <pc:docMk/>
            <pc:sldMk cId="831260365" sldId="275"/>
            <ac:spMk id="2" creationId="{DF078EFB-5292-A1DB-0F53-4B4A136631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sp.nl/standpunt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12" name="Afbeelding 11">
            <a:extLst>
              <a:ext uri="{FF2B5EF4-FFF2-40B4-BE49-F238E27FC236}">
                <a16:creationId xmlns:a16="http://schemas.microsoft.com/office/drawing/2014/main" id="{61959CFE-095E-88C2-4E1B-FDE24ED282FA}"/>
              </a:ext>
            </a:extLst>
          </p:cNvPr>
          <p:cNvPicPr>
            <a:picLocks noChangeAspect="1"/>
          </p:cNvPicPr>
          <p:nvPr/>
        </p:nvPicPr>
        <p:blipFill>
          <a:blip r:embed="rId3"/>
          <a:stretch>
            <a:fillRect/>
          </a:stretch>
        </p:blipFill>
        <p:spPr>
          <a:xfrm>
            <a:off x="7762690" y="3115540"/>
            <a:ext cx="2176687" cy="1217469"/>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Preventie komt in het basispakket.</a:t>
            </a:r>
          </a:p>
          <a:p>
            <a:r>
              <a:rPr lang="nl-NL" dirty="0"/>
              <a:t>Alle bewezen preventieve zorg, zoals controles bij de tandarts, stoppen-met-rokenprogramma’s en leefstijlbegeleiding, wordt volledig vergoed.</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3897EB8-E080-3D67-01E7-67844F92100B}"/>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Hulpdiensten moeten veilig hun werk kunnen doen. Agressie en geweld van omstanders tegen hulpverleners wordt direct en streng bestraft. Hulpverleners krijgen direct steun bij hun traumaverwerking. </a:t>
            </a:r>
            <a:endParaRPr lang="nl-NL" dirty="0"/>
          </a:p>
        </p:txBody>
      </p:sp>
      <p:sp>
        <p:nvSpPr>
          <p:cNvPr id="3" name="Titel 2">
            <a:extLst>
              <a:ext uri="{FF2B5EF4-FFF2-40B4-BE49-F238E27FC236}">
                <a16:creationId xmlns:a16="http://schemas.microsoft.com/office/drawing/2014/main" id="{8064AA9C-9E3F-E3E6-E4E0-11B2397C7DE6}"/>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8C393228-E591-7E6B-0838-BFB25F80AA85}"/>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3815294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342900" indent="-342900"/>
            <a:r>
              <a:rPr lang="nl-NL" dirty="0">
                <a:ea typeface="+mn-lt"/>
                <a:cs typeface="+mn-lt"/>
              </a:rPr>
              <a:t>We breken de macht van bedrijven en leggen de zeggenschap weer waar hij hoort: bij de zorgverleners en de mensen die zorg nodig hebben. </a:t>
            </a:r>
            <a:endParaRPr lang="nl-NL"/>
          </a:p>
          <a:p>
            <a:pPr marL="342900" indent="-342900"/>
            <a:r>
              <a:rPr lang="nl-NL" dirty="0">
                <a:ea typeface="+mn-lt"/>
                <a:cs typeface="+mn-lt"/>
              </a:rPr>
              <a:t>Meer zeggenschap, minder bureaucratie. </a:t>
            </a:r>
            <a:endParaRPr lang="nl-NL"/>
          </a:p>
          <a:p>
            <a:pPr marL="342900" indent="-342900"/>
            <a:r>
              <a:rPr lang="nl-NL" dirty="0">
                <a:ea typeface="+mn-lt"/>
                <a:cs typeface="+mn-lt"/>
              </a:rPr>
              <a:t>Zeggenschap op de werkvloer maakt een einde aan de uitholling die plaatsvindt doorschijnzelfstandigheid, flexcontracten en bullshitbanen. Zeggenschap maakt ook een einde aan de verstikkende bureaucratie in de zorg en het onderwijs, die ertoe leidt dat veel starters in het begin van hun carrière stoppen of dat mensen die wel onderwijsbevoegd zijn uiteindelijk niet meer in het onderwijs werken. Zeggenschap gaat tegen dat je collega’s je concurrent zijn, maar zorgt ervoor dat je hen als bondgenoot gaat zien. Zo zorgen we ervoor dat kwaliteit en vakmanschap weer centraal komen te staan en verminderen we bureaucratie en overbodig management.</a:t>
            </a:r>
            <a:endParaRPr lang="nl-NL" dirty="0"/>
          </a:p>
          <a:p>
            <a:pPr marL="0" indent="0">
              <a:buNone/>
            </a:pPr>
            <a:endParaRPr lang="nl-NL" dirty="0"/>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vert="horz" lIns="0" tIns="0" rIns="0" bIns="0" rtlCol="0" anchor="t">
            <a:noAutofit/>
          </a:bodyPr>
          <a:lstStyle/>
          <a:p>
            <a:pPr marL="269875" indent="-269875"/>
            <a:r>
              <a:rPr lang="nl-NL" dirty="0"/>
              <a:t>De zorg wordt weer publiek. We organiseren de zorg samen, zonder markt.</a:t>
            </a:r>
            <a:r>
              <a:rPr lang="nl-NL" dirty="0">
                <a:ea typeface="+mn-lt"/>
                <a:cs typeface="+mn-lt"/>
              </a:rPr>
              <a:t> </a:t>
            </a:r>
          </a:p>
          <a:p>
            <a:pPr marL="269875" indent="-269875"/>
            <a:r>
              <a:rPr lang="nl-NL" dirty="0">
                <a:ea typeface="+mn-lt"/>
                <a:cs typeface="+mn-lt"/>
              </a:rPr>
              <a:t>Er komt een nationaal zorgfonds.</a:t>
            </a:r>
            <a:endParaRPr lang="nl-NL" dirty="0"/>
          </a:p>
          <a:p>
            <a:pPr marL="269875" indent="-269875"/>
            <a:r>
              <a:rPr lang="nl-NL" dirty="0"/>
              <a:t>We breken de macht van bedrijven en leggen de zeggenschap weer waar hij hoort: bij de zorgverleners en de mensen die zorg nodig hebben.</a:t>
            </a:r>
          </a:p>
          <a:p>
            <a:pPr marL="269875" indent="-269875"/>
            <a:r>
              <a:rPr lang="nl-NL" dirty="0"/>
              <a:t>We stoppen met aanbestedingen, verbieden budgetplafonds, verbieden winstuitkering in de zorg.</a:t>
            </a:r>
          </a:p>
          <a:p>
            <a:pPr marL="269875" indent="-269875"/>
            <a:r>
              <a:rPr lang="nl-NL" dirty="0"/>
              <a:t>Er komt een totaalverbod op private equity in de zorg.</a:t>
            </a:r>
          </a:p>
          <a:p>
            <a:pPr marL="269875" indent="-269875"/>
            <a:r>
              <a:rPr lang="nl-NL" dirty="0">
                <a:ea typeface="+mn-lt"/>
                <a:cs typeface="+mn-lt"/>
              </a:rPr>
              <a:t>Onze industrie en medicijn- en voedselproductie zijn onmisbaar. In ruil voor het steunen van cruciale sectoren krijgen wij zeggenschap.</a:t>
            </a:r>
          </a:p>
          <a:p>
            <a:pPr marL="269875" indent="-269875"/>
            <a:r>
              <a:rPr lang="nl-NL" dirty="0">
                <a:ea typeface="+mn-lt"/>
                <a:cs typeface="+mn-lt"/>
              </a:rPr>
              <a:t>Maximumprijzen voor medicijnen. </a:t>
            </a:r>
            <a:endParaRPr lang="nl-NL" dirty="0"/>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Het eigen risico schaffen we af, zodat zorg gratis is op het moment dat je hiervan gebruikmaakt.</a:t>
            </a:r>
          </a:p>
          <a:p>
            <a:r>
              <a:rPr lang="nl-NL" dirty="0"/>
              <a:t>De zorgpremies worden inkomensafhankelijk waardoor 80 procent van Nederland erop vooruit gaat.</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de SP: </a:t>
            </a:r>
            <a:r>
              <a:rPr lang="nl-NL" dirty="0">
                <a:hlinkClick r:id="rId2"/>
              </a:rPr>
              <a:t>Standpunten - SP - Socialistische Partij</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dirty="0" err="1">
                <a:solidFill>
                  <a:schemeClr val="accent6"/>
                </a:solidFill>
              </a:rPr>
              <a:t>Zorgrol</a:t>
            </a:r>
            <a:r>
              <a:rPr lang="nl-NL" dirty="0">
                <a:solidFill>
                  <a:schemeClr val="accent6"/>
                </a:solidFill>
              </a:rPr>
              <a:t> van de apotheker</a:t>
            </a:r>
          </a:p>
          <a:p>
            <a:pPr marL="269875" indent="-269875"/>
            <a:r>
              <a:rPr lang="nl-NL" dirty="0"/>
              <a:t>Geneesmiddelentekorten</a:t>
            </a:r>
          </a:p>
          <a:p>
            <a:pPr marL="269875" indent="-269875"/>
            <a:r>
              <a:rPr lang="nl-NL" dirty="0"/>
              <a:t>Basispakket en vergoedingen</a:t>
            </a:r>
          </a:p>
          <a:p>
            <a:pPr marL="269875" indent="-269875"/>
            <a:r>
              <a:rPr lang="nl-NL" dirty="0"/>
              <a:t>Arbeidsmarktproblematiek</a:t>
            </a:r>
          </a:p>
          <a:p>
            <a:pPr marL="269875" indent="-269875"/>
            <a:r>
              <a:rPr lang="nl-NL" dirty="0"/>
              <a:t>Samenwerken in de zorg</a:t>
            </a:r>
          </a:p>
          <a:p>
            <a:pPr marL="269875" indent="-269875"/>
            <a:r>
              <a:rPr lang="nl-NL" dirty="0">
                <a:solidFill>
                  <a:srgbClr val="FF0000"/>
                </a:solidFill>
              </a:rPr>
              <a:t>Palliatieve zorg*</a:t>
            </a:r>
          </a:p>
          <a:p>
            <a:pPr marL="269875" indent="-269875"/>
            <a:r>
              <a:rPr lang="nl-NL" dirty="0"/>
              <a:t>Administratieve lasten en regeldruk</a:t>
            </a:r>
          </a:p>
          <a:p>
            <a:pPr marL="269875" indent="-269875"/>
            <a:r>
              <a:rPr lang="nl-NL" dirty="0"/>
              <a:t>Digitalisering en innovatie</a:t>
            </a:r>
          </a:p>
          <a:p>
            <a:pPr marL="269875" indent="-269875"/>
            <a:r>
              <a:rPr lang="nl-NL" dirty="0"/>
              <a:t>Preventie</a:t>
            </a:r>
          </a:p>
          <a:p>
            <a:pPr marL="269875" indent="-269875"/>
            <a:r>
              <a:rPr lang="nl-NL" dirty="0">
                <a:solidFill>
                  <a:schemeClr val="accent6"/>
                </a:solidFill>
              </a:rPr>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D838D19D-2466-F591-92F2-640881F87892}"/>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906CBBF-F334-EBFA-9F0F-E8B95EB6905B}"/>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Wij investeren in de hele eerste lijn, maken de zorg weer toegankelijk en betaalbaar, en geven zorgverleners de ruimte om hun werk goed te doen. </a:t>
            </a:r>
            <a:endParaRPr lang="nl-NL" dirty="0"/>
          </a:p>
        </p:txBody>
      </p:sp>
      <p:sp>
        <p:nvSpPr>
          <p:cNvPr id="3" name="Titel 2">
            <a:extLst>
              <a:ext uri="{FF2B5EF4-FFF2-40B4-BE49-F238E27FC236}">
                <a16:creationId xmlns:a16="http://schemas.microsoft.com/office/drawing/2014/main" id="{EBC241C6-3D89-77DB-AEF4-CB2853AD15B2}"/>
              </a:ext>
            </a:extLst>
          </p:cNvPr>
          <p:cNvSpPr>
            <a:spLocks noGrp="1"/>
          </p:cNvSpPr>
          <p:nvPr>
            <p:ph type="title"/>
          </p:nvPr>
        </p:nvSpPr>
        <p:spPr/>
        <p:txBody>
          <a:bodyPr/>
          <a:lstStyle/>
          <a:p>
            <a:r>
              <a:rPr lang="nl-NL" dirty="0" err="1"/>
              <a:t>Zorgrol</a:t>
            </a:r>
            <a:r>
              <a:rPr lang="nl-NL" dirty="0"/>
              <a:t> van de apotheker</a:t>
            </a:r>
          </a:p>
        </p:txBody>
      </p:sp>
      <p:sp>
        <p:nvSpPr>
          <p:cNvPr id="4" name="Tijdelijke aanduiding voor dianummer 3">
            <a:extLst>
              <a:ext uri="{FF2B5EF4-FFF2-40B4-BE49-F238E27FC236}">
                <a16:creationId xmlns:a16="http://schemas.microsoft.com/office/drawing/2014/main" id="{F4415212-4692-E2AC-2ADA-C21F4F1BE20C}"/>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27438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a:xfrm>
            <a:off x="827999" y="1419225"/>
            <a:ext cx="10862647" cy="4019550"/>
          </a:xfrm>
        </p:spPr>
        <p:txBody>
          <a:bodyPr vert="horz" lIns="0" tIns="0" rIns="0" bIns="0" rtlCol="0" anchor="t">
            <a:noAutofit/>
          </a:bodyPr>
          <a:lstStyle/>
          <a:p>
            <a:pPr marL="269875" indent="-269875"/>
            <a:r>
              <a:rPr lang="nl-NL" dirty="0"/>
              <a:t>De beschikbaarheid van medicijnen mag niet afhangen van het winstbelang van multinationals en medicijntekorten mogen niet meer voorkomen.</a:t>
            </a:r>
            <a:endParaRPr lang="nl-NL"/>
          </a:p>
          <a:p>
            <a:pPr marL="269875" indent="-269875"/>
            <a:r>
              <a:rPr lang="nl-NL" dirty="0"/>
              <a:t>Europa en Nederland moeten de medicijnproductie weer in eigen hand nemen, zodat we niet langer afhankelijk zijn van buitenlandse markten en schimmige deals.</a:t>
            </a:r>
          </a:p>
          <a:p>
            <a:pPr marL="269875" indent="-269875"/>
            <a:r>
              <a:rPr lang="nl-NL" dirty="0"/>
              <a:t>Zo zorgen we ervoor dat onze medicijnen weer in de apotheek te krijgen zijn en we minder afhankelijk zijn van de farmaceutische industrie in het buitenland.</a:t>
            </a:r>
          </a:p>
          <a:p>
            <a:pPr marL="269875" indent="-269875"/>
            <a:r>
              <a:rPr lang="nl-NL" dirty="0"/>
              <a:t>Er komt een centraal inkoopsysteem voor medicijnen en hulpmiddelen en we bouwen een strategische voorraad op.</a:t>
            </a:r>
          </a:p>
          <a:p>
            <a:pPr marL="269875" indent="-269875"/>
            <a:r>
              <a:rPr lang="nl-NL" dirty="0"/>
              <a:t>Patenten die de toegankelijkheid van belangrijke medicijnen in de weg zitten nemen we af.</a:t>
            </a:r>
          </a:p>
          <a:p>
            <a:pPr marL="269875" indent="-269875"/>
            <a:r>
              <a:rPr lang="nl-NL" dirty="0"/>
              <a:t>We richten een Nationaal Onderzoeksfonds Geneesmiddelen op. De medicijnen die daar worden ontwikkeld, blijven in publieke handen. […] Zo zorgen we ervoor dat onze medicijnen weer in de apotheek te krijgen zijn en we minder afhankelijk zijn van de farmaceutische industrie in het buitenland.</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vert="horz" lIns="0" tIns="0" rIns="0" bIns="0" rtlCol="0" anchor="t">
            <a:noAutofit/>
          </a:bodyPr>
          <a:lstStyle/>
          <a:p>
            <a:pPr marL="269875" indent="-269875"/>
            <a:r>
              <a:rPr lang="nl-NL" dirty="0"/>
              <a:t>Anticonceptie zoals de pil, het spiraaltje, en condooms en sterilisatie komen in het basispakket.</a:t>
            </a:r>
          </a:p>
          <a:p>
            <a:pPr marL="269875" indent="-269875"/>
            <a:r>
              <a:rPr lang="nl-NL" dirty="0"/>
              <a:t>Preventie komt in het basispakket.</a:t>
            </a:r>
          </a:p>
          <a:p>
            <a:pPr marL="269875" indent="-269875"/>
            <a:r>
              <a:rPr lang="nl-NL" dirty="0"/>
              <a:t>Alle bewezen preventieve zorg, zoals controles bij de tandarts, stoppen-met-rokenprogramma’s en leefstijlbegeleiding, wordt volledig vergoed.</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a:lstStyle/>
          <a:p>
            <a:r>
              <a:rPr lang="nl-NL" dirty="0"/>
              <a:t>We verhogen de lonen en verlagen de werkdruk. Zo geven we zorgverleners het respect dat zij verdienen.</a:t>
            </a:r>
          </a:p>
          <a:p>
            <a:r>
              <a:rPr lang="nl-NL" dirty="0"/>
              <a:t>We investeren in de opleidingen voor zorgverleners en pakken de hoge werkdruk, managementlagen en bureaucratie aan.</a:t>
            </a:r>
          </a:p>
          <a:p>
            <a:r>
              <a:rPr lang="nl-NL" dirty="0"/>
              <a:t>Arbeidstekorten lossen we op. Veel belangrijk werk in de publieke sector blijft liggen door tekorten aan zorgverleners, onderwijzers en agenten. Door meer waardering voor deze beroepen, een betere beloning, schrappen in bureaucratie en papierwerk en door waar gewenst te investeren in automatisering kunnen veel van deze tekorten opgelost worden.</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342900" indent="-342900"/>
            <a:r>
              <a:rPr lang="nl-NL" dirty="0"/>
              <a:t>De eerstelijnszorg – van fysiotherapie en verloskunde tot tandzorg en wijkverpleging – vormt samen met de huisarts het fundament van ons zorgstelsel. Toch staan veel eerstelijnszorgverleners onder zware druk; zo overweegt een groot deel van de fysiotherapeuten te stoppen door lage tarieven en hoge werkdruk. Wij investeren in de hele eerste lijn, maken de zorg weer toegankelijk en betaalbaar, en geven zorgverleners de ruimte om hun werk goed te doen. </a:t>
            </a:r>
            <a:endParaRPr lang="nl-NL"/>
          </a:p>
          <a:p>
            <a:pPr marL="269875" indent="-269875"/>
            <a:r>
              <a:rPr lang="nl-NL" dirty="0"/>
              <a:t>Zorg is van ons allemaal en moet weer dichtbij, betaalbaar en publiek worden.</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Niet winstcijfers en bureaucratie, maar kwaliteit en toegankelijkheid komen centraal te staan. We verhogen de lonen en verlagen de werkdruk.</a:t>
            </a:r>
          </a:p>
          <a:p>
            <a:pPr marL="269875" indent="-269875"/>
            <a:r>
              <a:rPr lang="nl-NL" dirty="0"/>
              <a:t>Zeggenschap op de werkvloer maakt een einde aan de verstikkende bureaucratie in de zorg en het onderwijs.</a:t>
            </a:r>
          </a:p>
          <a:p>
            <a:pPr marL="269875" indent="-269875"/>
            <a:r>
              <a:rPr lang="nl-NL" dirty="0">
                <a:ea typeface="+mn-lt"/>
                <a:cs typeface="+mn-lt"/>
              </a:rPr>
              <a:t>De bureaucratische druk en bemoeienis van zorgverzekeraars verdwijnen.</a:t>
            </a:r>
          </a:p>
          <a:p>
            <a:pPr marL="269875" indent="-269875"/>
            <a:r>
              <a:rPr lang="nl-NL" dirty="0">
                <a:ea typeface="+mn-lt"/>
                <a:cs typeface="+mn-lt"/>
              </a:rPr>
              <a:t>Arbeidstekorten lossen we op. Veel belangrijk werk in de publieke sector blijft liggen door tekorten aan zorgverleners, onderwijzers en agenten. Door meer waardering voor deze beroepen, een betere beloning, schrappen in bureaucratie en papierwerk en door waar gewenst te investeren in automatisering kunnen veel van deze tekorten opgelost worden.</a:t>
            </a:r>
            <a:endParaRPr lang="nl-NL" dirty="0"/>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err="1"/>
              <a:t>E-Health</a:t>
            </a:r>
            <a:r>
              <a:rPr lang="nl-NL" dirty="0"/>
              <a:t> is een goede aanvulling, geen vervanging.</a:t>
            </a:r>
          </a:p>
          <a:p>
            <a:r>
              <a:rPr lang="nl-NL" dirty="0"/>
              <a:t>Nieuwe technologische mogelijkheden kunnen de zorg verbeteren, maar onderlinge steun en menselijk contact blijven een voorwaarde.</a:t>
            </a:r>
          </a:p>
          <a:p>
            <a:r>
              <a:rPr lang="nl-NL" dirty="0"/>
              <a:t>Beslissingen die mensen raken, mogen nooit alleen door een algoritme worden genomen.</a:t>
            </a:r>
          </a:p>
          <a:p>
            <a:r>
              <a:rPr lang="nl-NL" dirty="0"/>
              <a:t>Bij beslissingen die impact hebben op iemands leven [...] blijven altijd mensen betrokken.</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4082702640"/>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2.xml><?xml version="1.0" encoding="utf-8"?>
<ds:datastoreItem xmlns:ds="http://schemas.openxmlformats.org/officeDocument/2006/customXml" ds:itemID="{A6007AED-982B-4C14-A171-674BCAFA3D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14</TotalTime>
  <Words>648</Words>
  <Application>Microsoft Office PowerPoint</Application>
  <PresentationFormat>Breedbeeld</PresentationFormat>
  <Paragraphs>70</Paragraphs>
  <Slides>15</Slides>
  <Notes>0</Notes>
  <HiddenSlides>0</HiddenSlides>
  <MMClips>0</MMClips>
  <ScaleCrop>false</ScaleCrop>
  <HeadingPairs>
    <vt:vector size="4" baseType="variant">
      <vt:variant>
        <vt:lpstr>Thema</vt:lpstr>
      </vt:variant>
      <vt:variant>
        <vt:i4>2</vt:i4>
      </vt:variant>
      <vt:variant>
        <vt:lpstr>Diatitels</vt:lpstr>
      </vt:variant>
      <vt:variant>
        <vt:i4>15</vt:i4>
      </vt:variant>
    </vt:vector>
  </HeadingPairs>
  <TitlesOfParts>
    <vt:vector size="17" baseType="lpstr">
      <vt:lpstr>KNMP</vt:lpstr>
      <vt:lpstr>Tips</vt:lpstr>
      <vt:lpstr>Standpunten</vt:lpstr>
      <vt:lpstr>Thema’s</vt:lpstr>
      <vt:lpstr>Zorgrol van de apotheker</vt:lpstr>
      <vt:lpstr>Geneesmiddelentekorten </vt:lpstr>
      <vt:lpstr>Basispakket en vergoedingen </vt:lpstr>
      <vt:lpstr>Arbeidsmarktproblematiek </vt:lpstr>
      <vt:lpstr>Samenwerken in de zorg </vt:lpstr>
      <vt:lpstr>Administratieve lasten en regeldruk </vt:lpstr>
      <vt:lpstr>Digitalisering en innovatie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58</cp:revision>
  <dcterms:created xsi:type="dcterms:W3CDTF">2024-05-13T06:07:45Z</dcterms:created>
  <dcterms:modified xsi:type="dcterms:W3CDTF">2025-10-17T09:24:23Z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