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9"/>
  </p:notesMasterIdLst>
  <p:handoutMasterIdLst>
    <p:handoutMasterId r:id="rId20"/>
  </p:handoutMasterIdLst>
  <p:sldIdLst>
    <p:sldId id="259" r:id="rId6"/>
    <p:sldId id="260" r:id="rId7"/>
    <p:sldId id="262" r:id="rId8"/>
    <p:sldId id="263" r:id="rId9"/>
    <p:sldId id="264" r:id="rId10"/>
    <p:sldId id="265" r:id="rId11"/>
    <p:sldId id="267" r:id="rId12"/>
    <p:sldId id="268" r:id="rId13"/>
    <p:sldId id="270" r:id="rId14"/>
    <p:sldId id="271" r:id="rId15"/>
    <p:sldId id="272" r:id="rId16"/>
    <p:sldId id="273"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3A4433-6A3F-99D1-2BF2-ED40034FA4FE}" v="18" dt="2025-10-17T08:11:21.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24" autoAdjust="0"/>
    <p:restoredTop sz="96405" autoAdjust="0"/>
  </p:normalViewPr>
  <p:slideViewPr>
    <p:cSldViewPr snapToGrid="0">
      <p:cViewPr varScale="1">
        <p:scale>
          <a:sx n="112" d="100"/>
          <a:sy n="112" d="100"/>
        </p:scale>
        <p:origin x="708" y="1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la Bakkers" userId="S::j.bakkers@knmp.nl::1424bfaa-72d7-4f27-a3e7-bcf1c2263408" providerId="AD" clId="Web-{DD3A4433-6A3F-99D1-2BF2-ED40034FA4FE}"/>
    <pc:docChg chg="modSld">
      <pc:chgData name="Jamila Bakkers" userId="S::j.bakkers@knmp.nl::1424bfaa-72d7-4f27-a3e7-bcf1c2263408" providerId="AD" clId="Web-{DD3A4433-6A3F-99D1-2BF2-ED40034FA4FE}" dt="2025-10-17T08:11:21.063" v="17" actId="20577"/>
      <pc:docMkLst>
        <pc:docMk/>
      </pc:docMkLst>
      <pc:sldChg chg="modSp">
        <pc:chgData name="Jamila Bakkers" userId="S::j.bakkers@knmp.nl::1424bfaa-72d7-4f27-a3e7-bcf1c2263408" providerId="AD" clId="Web-{DD3A4433-6A3F-99D1-2BF2-ED40034FA4FE}" dt="2025-10-17T08:11:05.110" v="14" actId="20577"/>
        <pc:sldMkLst>
          <pc:docMk/>
          <pc:sldMk cId="1900736469" sldId="264"/>
        </pc:sldMkLst>
        <pc:spChg chg="mod">
          <ac:chgData name="Jamila Bakkers" userId="S::j.bakkers@knmp.nl::1424bfaa-72d7-4f27-a3e7-bcf1c2263408" providerId="AD" clId="Web-{DD3A4433-6A3F-99D1-2BF2-ED40034FA4FE}" dt="2025-10-17T08:11:05.110" v="14" actId="20577"/>
          <ac:spMkLst>
            <pc:docMk/>
            <pc:sldMk cId="1900736469" sldId="264"/>
            <ac:spMk id="2" creationId="{C8A5C3FC-33C7-C7C9-876D-93FB1C66A4D7}"/>
          </ac:spMkLst>
        </pc:spChg>
      </pc:sldChg>
      <pc:sldChg chg="modSp">
        <pc:chgData name="Jamila Bakkers" userId="S::j.bakkers@knmp.nl::1424bfaa-72d7-4f27-a3e7-bcf1c2263408" providerId="AD" clId="Web-{DD3A4433-6A3F-99D1-2BF2-ED40034FA4FE}" dt="2025-10-17T08:08:41.421" v="3" actId="20577"/>
        <pc:sldMkLst>
          <pc:docMk/>
          <pc:sldMk cId="274240768" sldId="267"/>
        </pc:sldMkLst>
        <pc:spChg chg="mod">
          <ac:chgData name="Jamila Bakkers" userId="S::j.bakkers@knmp.nl::1424bfaa-72d7-4f27-a3e7-bcf1c2263408" providerId="AD" clId="Web-{DD3A4433-6A3F-99D1-2BF2-ED40034FA4FE}" dt="2025-10-17T08:08:41.421" v="3" actId="20577"/>
          <ac:spMkLst>
            <pc:docMk/>
            <pc:sldMk cId="274240768" sldId="267"/>
            <ac:spMk id="2" creationId="{B643D9DE-1C64-F9C9-8E09-A3FFFB61CAF1}"/>
          </ac:spMkLst>
        </pc:spChg>
      </pc:sldChg>
      <pc:sldChg chg="modSp">
        <pc:chgData name="Jamila Bakkers" userId="S::j.bakkers@knmp.nl::1424bfaa-72d7-4f27-a3e7-bcf1c2263408" providerId="AD" clId="Web-{DD3A4433-6A3F-99D1-2BF2-ED40034FA4FE}" dt="2025-10-17T08:11:21.063" v="17" actId="20577"/>
        <pc:sldMkLst>
          <pc:docMk/>
          <pc:sldMk cId="1739387592" sldId="271"/>
        </pc:sldMkLst>
        <pc:spChg chg="mod">
          <ac:chgData name="Jamila Bakkers" userId="S::j.bakkers@knmp.nl::1424bfaa-72d7-4f27-a3e7-bcf1c2263408" providerId="AD" clId="Web-{DD3A4433-6A3F-99D1-2BF2-ED40034FA4FE}" dt="2025-10-17T08:11:21.063" v="17" actId="20577"/>
          <ac:spMkLst>
            <pc:docMk/>
            <pc:sldMk cId="1739387592" sldId="271"/>
            <ac:spMk id="2" creationId="{03A8FDF6-C1AB-5FC4-0C16-7315E5F4F6D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‹nr.›</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‹nr.›</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‹nr.›</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pvv.nl/visie.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4690" y="470877"/>
            <a:ext cx="3822421" cy="5383691"/>
          </a:xfrm>
          <a:prstGeom prst="rect">
            <a:avLst/>
          </a:prstGeom>
          <a:effectLst>
            <a:outerShdw blurRad="392162" dist="38100" dir="2700000" sx="104237" sy="104237" algn="tl" rotWithShape="0">
              <a:prstClr val="black">
                <a:alpha val="40000"/>
              </a:prstClr>
            </a:outerShdw>
          </a:effectLst>
        </p:spPr>
      </p:pic>
      <p:pic>
        <p:nvPicPr>
          <p:cNvPr id="19" name="Afbeelding 18">
            <a:extLst>
              <a:ext uri="{FF2B5EF4-FFF2-40B4-BE49-F238E27FC236}">
                <a16:creationId xmlns:a16="http://schemas.microsoft.com/office/drawing/2014/main" id="{843A1373-FCAF-3989-BE9D-DF3F62514C87}"/>
              </a:ext>
            </a:extLst>
          </p:cNvPr>
          <p:cNvPicPr>
            <a:picLocks noChangeAspect="1"/>
          </p:cNvPicPr>
          <p:nvPr/>
        </p:nvPicPr>
        <p:blipFill>
          <a:blip r:embed="rId3"/>
          <a:stretch>
            <a:fillRect/>
          </a:stretch>
        </p:blipFill>
        <p:spPr>
          <a:xfrm>
            <a:off x="7792632" y="2510662"/>
            <a:ext cx="3274807" cy="1836675"/>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vert="horz" lIns="0" tIns="0" rIns="0" bIns="0" rtlCol="0" anchor="t">
            <a:noAutofit/>
          </a:bodyPr>
          <a:lstStyle/>
          <a:p>
            <a:pPr marL="269875" indent="-269875"/>
            <a:r>
              <a:rPr lang="nl-NL" dirty="0"/>
              <a:t>Zorgverleners krijgen meer zeggenschap over hun eigen werk. Zij weten wat de beste zorg is en hoe ze die moeten organiseren. Dit draagt aan hun werkplezier en behoud van personeel. </a:t>
            </a:r>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a:lstStyle/>
          <a:p>
            <a:r>
              <a:rPr lang="nl-NL" dirty="0"/>
              <a:t>Acute zorg uit de marktwerking halen.</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Daarom schaffen wij het eigen risico volledig af, zodat niemand zorg mijdt door geldzorgen.</a:t>
            </a:r>
          </a:p>
          <a:p>
            <a:r>
              <a:rPr lang="nl-NL" dirty="0"/>
              <a:t>De PVV zorgt ervoor dat de ziektekostenpremie hierdoor niet zal stijgen. We gaan zorgverzekeraars volledig compenseren.</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PVV: </a:t>
            </a:r>
            <a:r>
              <a:rPr lang="nl-NL" dirty="0">
                <a:hlinkClick r:id="rId2"/>
              </a:rPr>
              <a:t>Verkiezingsprogramma</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numCol="2"/>
          <a:lstStyle/>
          <a:p>
            <a:r>
              <a:rPr lang="nl-NL" dirty="0" err="1">
                <a:solidFill>
                  <a:srgbClr val="FF0000"/>
                </a:solidFill>
              </a:rPr>
              <a:t>Zorgrol</a:t>
            </a:r>
            <a:r>
              <a:rPr lang="nl-NL" dirty="0">
                <a:solidFill>
                  <a:srgbClr val="FF0000"/>
                </a:solidFill>
              </a:rPr>
              <a:t> van de apotheker*</a:t>
            </a:r>
          </a:p>
          <a:p>
            <a:r>
              <a:rPr lang="nl-NL" dirty="0"/>
              <a:t>Geneesmiddelentekorten</a:t>
            </a:r>
          </a:p>
          <a:p>
            <a:r>
              <a:rPr lang="nl-NL" dirty="0"/>
              <a:t>Basispakket en vergoedingen</a:t>
            </a:r>
          </a:p>
          <a:p>
            <a:r>
              <a:rPr lang="nl-NL" dirty="0"/>
              <a:t>Arbeidsmarktproblematiek</a:t>
            </a:r>
          </a:p>
          <a:p>
            <a:r>
              <a:rPr lang="nl-NL" dirty="0"/>
              <a:t>Samenwerken in de zorg</a:t>
            </a:r>
          </a:p>
          <a:p>
            <a:r>
              <a:rPr lang="nl-NL" dirty="0">
                <a:solidFill>
                  <a:srgbClr val="FF0000"/>
                </a:solidFill>
              </a:rPr>
              <a:t>Palliatieve zorg*</a:t>
            </a:r>
          </a:p>
          <a:p>
            <a:r>
              <a:rPr lang="nl-NL" dirty="0"/>
              <a:t>Administratieve lasten en regeldruk</a:t>
            </a:r>
          </a:p>
          <a:p>
            <a:r>
              <a:rPr lang="nl-NL" dirty="0"/>
              <a:t>Digitalisering en innovatie</a:t>
            </a:r>
          </a:p>
          <a:p>
            <a:r>
              <a:rPr lang="nl-NL" dirty="0">
                <a:solidFill>
                  <a:srgbClr val="FF0000"/>
                </a:solidFill>
              </a:rPr>
              <a:t>Preventie*</a:t>
            </a:r>
          </a:p>
          <a:p>
            <a:r>
              <a:rPr lang="nl-NL" dirty="0"/>
              <a:t>Agressie in de zorg</a:t>
            </a:r>
          </a:p>
          <a:p>
            <a:r>
              <a:rPr lang="nl-NL" dirty="0"/>
              <a:t>Professionele autonomie</a:t>
            </a:r>
          </a:p>
          <a:p>
            <a:r>
              <a:rPr lang="nl-NL" dirty="0"/>
              <a:t>Marktwerking in de zorg</a:t>
            </a:r>
          </a:p>
          <a:p>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E0D0D723-6F9E-71AE-188D-A8011B3CAB06}"/>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p:txBody>
          <a:bodyPr/>
          <a:lstStyle/>
          <a:p>
            <a:r>
              <a:rPr lang="nl-NL" dirty="0"/>
              <a:t>Het is ongelooflijk dat we in een land als Nederland zelfs aan de simpelste medicijnen vaak een tekort hebben.</a:t>
            </a:r>
          </a:p>
          <a:p>
            <a:r>
              <a:rPr lang="nl-NL" dirty="0"/>
              <a:t>Medicijntekorten minimaliseren we door apothekers meer vrijheid te geven om bij schaarste medicijnen met elkaar te delen. Daarnaast moet de medicijnproductie in eigen land omhoog.</a:t>
            </a:r>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dirty="0"/>
              <a:t>Geneesmiddelentekorten</a:t>
            </a:r>
            <a:br>
              <a:rPr lang="nl-NL" dirty="0"/>
            </a:br>
            <a:endParaRPr lang="nl-NL" dirty="0"/>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4128479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a:lstStyle/>
          <a:p>
            <a:r>
              <a:rPr lang="nl-NL" dirty="0"/>
              <a:t>Dure medicijnen moeten veel sneller worden vergoed.</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Wij willen dat zorgverleners worden opgeleid om snel maar vakkundig en op plekken waar de schaarste het grootst is, ingezet te kunnen worden. Daarnaast voeren we een meerwerkbonus voor het verplegend personeel in: parttimers die meer gaan werken, krijgen een bonus. Zo zorgen we ervoor dat meer werken gaat lonen.</a:t>
            </a:r>
            <a:endParaRPr lang="nl-NL"/>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a:lstStyle/>
          <a:p>
            <a:r>
              <a:rPr lang="nl-NL" dirty="0"/>
              <a:t>Zorgverleners krijgen meer zeggenschap over hun eigen werk. Zij weten wat de beste zorg is en hoe ze die moeten organiseren.</a:t>
            </a:r>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We schrappen bureaucratie en managementlagen die de zorg duurder en ingewikkelder hebben gemaakt. </a:t>
            </a:r>
            <a:endParaRPr lang="nl-NL" dirty="0"/>
          </a:p>
          <a:p>
            <a:pPr marL="269875" indent="-269875"/>
            <a:r>
              <a:rPr lang="nl-NL" dirty="0"/>
              <a:t>Met slimme inzet van kunstmatige intelligentie verlagen we de administratiedruk.</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274240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Met slimme inzet van kunstmatige intelligentie verlagen we de administratiedruk.</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4082702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B95029D-906D-C10F-F920-E6EA321E22D9}"/>
              </a:ext>
            </a:extLst>
          </p:cNvPr>
          <p:cNvSpPr>
            <a:spLocks noGrp="1"/>
          </p:cNvSpPr>
          <p:nvPr>
            <p:ph idx="1"/>
          </p:nvPr>
        </p:nvSpPr>
        <p:spPr/>
        <p:txBody>
          <a:bodyPr/>
          <a:lstStyle/>
          <a:p>
            <a:r>
              <a:rPr lang="nl-NL" dirty="0"/>
              <a:t>Zorgverleners doen prachtig werk en moeten dat veilig kunnen doen. Agressie, bedreigingen of erger tolereren we niet en gaan we keihard aanpakken en bestraffen!</a:t>
            </a:r>
          </a:p>
        </p:txBody>
      </p:sp>
      <p:sp>
        <p:nvSpPr>
          <p:cNvPr id="3" name="Titel 2">
            <a:extLst>
              <a:ext uri="{FF2B5EF4-FFF2-40B4-BE49-F238E27FC236}">
                <a16:creationId xmlns:a16="http://schemas.microsoft.com/office/drawing/2014/main" id="{347ABBED-8A04-3A9A-C103-933B03B27F45}"/>
              </a:ext>
            </a:extLst>
          </p:cNvPr>
          <p:cNvSpPr>
            <a:spLocks noGrp="1"/>
          </p:cNvSpPr>
          <p:nvPr>
            <p:ph type="title"/>
          </p:nvPr>
        </p:nvSpPr>
        <p:spPr/>
        <p:txBody>
          <a:bodyPr/>
          <a:lstStyle/>
          <a:p>
            <a:r>
              <a:rPr lang="nl-NL" dirty="0"/>
              <a:t>Agressie in de zorg</a:t>
            </a:r>
          </a:p>
        </p:txBody>
      </p:sp>
      <p:sp>
        <p:nvSpPr>
          <p:cNvPr id="4" name="Tijdelijke aanduiding voor dianummer 3">
            <a:extLst>
              <a:ext uri="{FF2B5EF4-FFF2-40B4-BE49-F238E27FC236}">
                <a16:creationId xmlns:a16="http://schemas.microsoft.com/office/drawing/2014/main" id="{DA64CDB8-9F33-DB62-4BDB-D84B36779F85}"/>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2292060547"/>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DBD74C-2C34-4E46-9EC6-378D42A0E7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3.xml><?xml version="1.0" encoding="utf-8"?>
<ds:datastoreItem xmlns:ds="http://schemas.openxmlformats.org/officeDocument/2006/customXml" ds:itemID="{8A5463C0-AC5B-4A8B-93F8-7CD3FE8111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KNMP</Template>
  <TotalTime>16</TotalTime>
  <Words>311</Words>
  <Application>Microsoft Office PowerPoint</Application>
  <PresentationFormat>Breedbeeld</PresentationFormat>
  <Paragraphs>53</Paragraphs>
  <Slides>13</Slides>
  <Notes>0</Notes>
  <HiddenSlides>0</HiddenSlides>
  <MMClips>0</MMClips>
  <ScaleCrop>false</ScaleCrop>
  <HeadingPairs>
    <vt:vector size="4" baseType="variant">
      <vt:variant>
        <vt:lpstr>Thema</vt:lpstr>
      </vt:variant>
      <vt:variant>
        <vt:i4>2</vt:i4>
      </vt:variant>
      <vt:variant>
        <vt:lpstr>Diatitels</vt:lpstr>
      </vt:variant>
      <vt:variant>
        <vt:i4>13</vt:i4>
      </vt:variant>
    </vt:vector>
  </HeadingPairs>
  <TitlesOfParts>
    <vt:vector size="15" baseType="lpstr">
      <vt:lpstr>KNMP</vt:lpstr>
      <vt:lpstr>Tips</vt:lpstr>
      <vt:lpstr>Standpunten</vt:lpstr>
      <vt:lpstr>Thema’s</vt:lpstr>
      <vt:lpstr>Geneesmiddelentekorten </vt:lpstr>
      <vt:lpstr>Basispakket en vergoedingen </vt:lpstr>
      <vt:lpstr>Arbeidsmarktproblematiek </vt:lpstr>
      <vt:lpstr>Samenwerken in de zorg </vt:lpstr>
      <vt:lpstr>Administratieve lasten en regeldruk </vt:lpstr>
      <vt:lpstr>Digitalisering en innovatie </vt:lpstr>
      <vt:lpstr>Agressie in de zorg</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21</cp:revision>
  <dcterms:created xsi:type="dcterms:W3CDTF">2024-05-13T06:07:45Z</dcterms:created>
  <dcterms:modified xsi:type="dcterms:W3CDTF">2025-10-17T08:11:28Z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