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1"/>
  </p:notesMasterIdLst>
  <p:handoutMasterIdLst>
    <p:handoutMasterId r:id="rId22"/>
  </p:handoutMasterIdLst>
  <p:sldIdLst>
    <p:sldId id="259" r:id="rId6"/>
    <p:sldId id="260" r:id="rId7"/>
    <p:sldId id="261" r:id="rId8"/>
    <p:sldId id="262" r:id="rId9"/>
    <p:sldId id="263" r:id="rId10"/>
    <p:sldId id="264" r:id="rId11"/>
    <p:sldId id="265" r:id="rId12"/>
    <p:sldId id="266" r:id="rId13"/>
    <p:sldId id="267" r:id="rId14"/>
    <p:sldId id="268" r:id="rId15"/>
    <p:sldId id="269" r:id="rId16"/>
    <p:sldId id="271" r:id="rId17"/>
    <p:sldId id="272" r:id="rId18"/>
    <p:sldId id="273"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B9C6F5-D346-4042-8EAF-897D744CFCF6}" v="6" dt="2025-10-17T10:09:35.321"/>
    <p1510:client id="{82777472-E3DD-4E3F-A7F3-28AB249C009E}" v="81" dt="2025-10-17T09:55:29.1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8" autoAdjust="0"/>
    <p:restoredTop sz="96405" autoAdjust="0"/>
  </p:normalViewPr>
  <p:slideViewPr>
    <p:cSldViewPr snapToGrid="0">
      <p:cViewPr varScale="1">
        <p:scale>
          <a:sx n="104" d="100"/>
          <a:sy n="104" d="100"/>
        </p:scale>
        <p:origin x="1014" y="40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8" d="100"/>
          <a:sy n="78" d="100"/>
        </p:scale>
        <p:origin x="28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a:t>
            </a:fld>
            <a:endParaRPr lang="nl-NL" dirty="0"/>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endParaRPr lang="nl-NL" dirty="0"/>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endParaRPr lang="nl-NL" dirty="0"/>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dirty="0"/>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dirty="0">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dirty="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dirty="0"/>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dirty="0"/>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a:t>
            </a:fld>
            <a:endParaRPr lang="nl-NL" dirty="0"/>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dirty="0"/>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dirty="0"/>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a:t>
            </a:fld>
            <a:endParaRPr lang="nl-NL" dirty="0"/>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 (herhaling vanaf hier)</a:t>
            </a:r>
          </a:p>
          <a:p>
            <a:pPr lvl="6"/>
            <a:r>
              <a:rPr lang="nl-NL" dirty="0"/>
              <a:t>Zevende niveau</a:t>
            </a:r>
          </a:p>
          <a:p>
            <a:pPr lvl="7"/>
            <a:r>
              <a:rPr lang="nl-NL" dirty="0"/>
              <a:t>Achtste niveau</a:t>
            </a:r>
          </a:p>
          <a:p>
            <a:pPr lvl="8"/>
            <a:r>
              <a:rPr lang="nl-NL" dirty="0"/>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hollandskroon.pvda.nl/wp-content/uploads/sites/120/2025/08/Conceptverkiezingsprogramma-GroenLinks-PvdA-20253.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dirty="0">
                <a:latin typeface="Ubuntu" panose="020B0504030602030204" pitchFamily="34" charset="0"/>
              </a:rPr>
              <a:t>Standpunten</a:t>
            </a:r>
            <a:endParaRPr lang="nl-NL" b="1" dirty="0">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dirty="0"/>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74690" y="470877"/>
            <a:ext cx="3822421" cy="5383691"/>
          </a:xfrm>
          <a:prstGeom prst="rect">
            <a:avLst/>
          </a:prstGeom>
          <a:effectLst>
            <a:outerShdw blurRad="392162" dist="38100" dir="2700000" sx="104237" sy="104237" algn="tl" rotWithShape="0">
              <a:prstClr val="black">
                <a:alpha val="40000"/>
              </a:prstClr>
            </a:outerShdw>
          </a:effectLst>
        </p:spPr>
      </p:pic>
      <p:pic>
        <p:nvPicPr>
          <p:cNvPr id="29" name="Afbeelding 28">
            <a:extLst>
              <a:ext uri="{FF2B5EF4-FFF2-40B4-BE49-F238E27FC236}">
                <a16:creationId xmlns:a16="http://schemas.microsoft.com/office/drawing/2014/main" id="{CEF98AC2-0627-E024-EE37-573D75B41677}"/>
              </a:ext>
            </a:extLst>
          </p:cNvPr>
          <p:cNvPicPr>
            <a:picLocks noChangeAspect="1"/>
          </p:cNvPicPr>
          <p:nvPr/>
        </p:nvPicPr>
        <p:blipFill>
          <a:blip r:embed="rId3"/>
          <a:stretch>
            <a:fillRect/>
          </a:stretch>
        </p:blipFill>
        <p:spPr>
          <a:xfrm>
            <a:off x="6813550" y="2881429"/>
            <a:ext cx="3822421" cy="816439"/>
          </a:xfrm>
          <a:prstGeom prst="rect">
            <a:avLst/>
          </a:prstGeom>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vert="horz" lIns="0" tIns="0" rIns="0" bIns="0" rtlCol="0" anchor="t">
            <a:noAutofit/>
          </a:bodyPr>
          <a:lstStyle/>
          <a:p>
            <a:pPr marL="269875" indent="-269875"/>
            <a:r>
              <a:rPr lang="nl-NL" dirty="0"/>
              <a:t>Digitale zorg kan van toegevoegde waarde zijn wanneer het de kwaliteit verbetert, patiënten meer regie geeft en zorgverleners ontlast. </a:t>
            </a:r>
          </a:p>
          <a:p>
            <a:pPr marL="269875" indent="-269875"/>
            <a:r>
              <a:rPr lang="nl-NL" dirty="0">
                <a:ea typeface="+mn-lt"/>
                <a:cs typeface="+mn-lt"/>
              </a:rPr>
              <a:t>Zorgverleners moeten met instemming van de patiënt eenvoudig gegevens kunnen delen. Voor acute zorg van groot gezondheidsbelang krijgen zorgverleners inzage in informatie, tenzij men aangeeft toestemming te onthouden (</a:t>
            </a:r>
            <a:r>
              <a:rPr lang="nl-NL" dirty="0" err="1">
                <a:ea typeface="+mn-lt"/>
                <a:cs typeface="+mn-lt"/>
              </a:rPr>
              <a:t>opt</a:t>
            </a:r>
            <a:r>
              <a:rPr lang="nl-NL" dirty="0">
                <a:ea typeface="+mn-lt"/>
                <a:cs typeface="+mn-lt"/>
              </a:rPr>
              <a:t>-out).</a:t>
            </a:r>
            <a:endParaRPr lang="nl-NL" dirty="0"/>
          </a:p>
          <a:p>
            <a:pPr marL="269875" indent="-269875"/>
            <a:r>
              <a:rPr lang="nl-NL" dirty="0"/>
              <a:t>Ook bevorderen we onderzoek naar de effectiviteit en dosering van medicijnen, zodat er niet onnodig dure medicijnen worden voorgeschreven.</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dirty="0"/>
              <a:t>Digitalisering en innovatie</a:t>
            </a:r>
            <a:br>
              <a:rPr lang="nl-NL" dirty="0"/>
            </a:br>
            <a:endParaRPr lang="nl-NL" dirty="0"/>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10</a:t>
            </a:fld>
            <a:endParaRPr lang="nl-NL" dirty="0"/>
          </a:p>
        </p:txBody>
      </p:sp>
    </p:spTree>
    <p:extLst>
      <p:ext uri="{BB962C8B-B14F-4D97-AF65-F5344CB8AC3E}">
        <p14:creationId xmlns:p14="http://schemas.microsoft.com/office/powerpoint/2010/main" val="408270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Om ieders gezondheid te verbeteren, zetten we in op preventie, </a:t>
            </a:r>
            <a:r>
              <a:rPr lang="nl-NL" dirty="0" err="1">
                <a:ea typeface="+mn-lt"/>
                <a:cs typeface="+mn-lt"/>
              </a:rPr>
              <a:t>vroegsignalering</a:t>
            </a:r>
            <a:r>
              <a:rPr lang="nl-NL" dirty="0">
                <a:ea typeface="+mn-lt"/>
                <a:cs typeface="+mn-lt"/>
              </a:rPr>
              <a:t> en samenwerking. </a:t>
            </a:r>
            <a:endParaRPr lang="nl-NL" dirty="0"/>
          </a:p>
          <a:p>
            <a:pPr marL="269875" indent="-269875"/>
            <a:r>
              <a:rPr lang="nl-NL" dirty="0"/>
              <a:t>We zetten vol in op het voorkomen van ziektes. Voorkomen is beter dan genezen. Dat kan als we mensen helpen gezond te eten en genoeg te bewegen. We gaan door met de plannen om roken, overgewicht en problematisch drankgebruik te verminderen (Nationaal Preventieakkoord).</a:t>
            </a:r>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dirty="0"/>
              <a:t>Preventie</a:t>
            </a:r>
            <a:br>
              <a:rPr lang="nl-NL" dirty="0"/>
            </a:br>
            <a:endParaRPr lang="nl-NL" dirty="0"/>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11</a:t>
            </a:fld>
            <a:endParaRPr lang="nl-NL" dirty="0"/>
          </a:p>
        </p:txBody>
      </p:sp>
    </p:spTree>
    <p:extLst>
      <p:ext uri="{BB962C8B-B14F-4D97-AF65-F5344CB8AC3E}">
        <p14:creationId xmlns:p14="http://schemas.microsoft.com/office/powerpoint/2010/main" val="4072654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a:lstStyle/>
          <a:p>
            <a:pPr marL="269875" indent="-269875"/>
            <a:r>
              <a:rPr lang="nl-NL" dirty="0"/>
              <a:t>We zorgen voor goede arbeidsvoorwaarden, meer zekerheid en zeggenschap voor zorgmedewerkers in loondienst. </a:t>
            </a:r>
            <a:r>
              <a:rPr lang="nl-NL" dirty="0">
                <a:ea typeface="+mn-lt"/>
                <a:cs typeface="+mn-lt"/>
              </a:rPr>
              <a:t>Zo voorkomen we dat zorginstellingen een beroep moeten doen op dure detacheringsbureaus of zzp’ers om het rooster rond te krijgen. </a:t>
            </a:r>
            <a:r>
              <a:rPr lang="nl-NL" dirty="0"/>
              <a:t>Flexwerk blijft alleen mogelijk bij tijdelijke vervanging vanwege ziekte of piekbelasting en voor unieke situaties.</a:t>
            </a:r>
            <a:endParaRPr lang="nl-NL" dirty="0">
              <a:ea typeface="+mn-lt"/>
              <a:cs typeface="+mn-lt"/>
            </a:endParaRPr>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dirty="0"/>
              <a:t>Professionele autonomie</a:t>
            </a:r>
            <a:br>
              <a:rPr lang="nl-NL" dirty="0"/>
            </a:br>
            <a:endParaRPr lang="nl-NL" dirty="0"/>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12</a:t>
            </a:fld>
            <a:endParaRPr lang="nl-NL" dirty="0"/>
          </a:p>
        </p:txBody>
      </p:sp>
    </p:spTree>
    <p:extLst>
      <p:ext uri="{BB962C8B-B14F-4D97-AF65-F5344CB8AC3E}">
        <p14:creationId xmlns:p14="http://schemas.microsoft.com/office/powerpoint/2010/main" val="1739387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a:xfrm>
            <a:off x="828000" y="1325419"/>
            <a:ext cx="10537200" cy="4019550"/>
          </a:xfrm>
        </p:spPr>
        <p:txBody>
          <a:bodyPr vert="horz" lIns="0" tIns="0" rIns="0" bIns="0" rtlCol="0" anchor="t">
            <a:noAutofit/>
          </a:bodyPr>
          <a:lstStyle/>
          <a:p>
            <a:pPr marL="269875" indent="-269875"/>
            <a:r>
              <a:rPr lang="nl-NL" dirty="0"/>
              <a:t>We pakken de doorgeschoten marktwerking aan en passen het zorgstelsel aan zodat samenwerking loont.</a:t>
            </a:r>
          </a:p>
          <a:p>
            <a:pPr marL="269875" indent="-269875"/>
            <a:r>
              <a:rPr lang="nl-NL" dirty="0"/>
              <a:t>We strijden tegen commerciële partijen in de zorg voor wie winst het hoofddoel is. We scherpen daarom het winstverbod in de zorg aan.</a:t>
            </a:r>
          </a:p>
          <a:p>
            <a:pPr marL="269875" indent="-269875"/>
            <a:r>
              <a:rPr lang="nl-NL" dirty="0"/>
              <a:t>De acute zorg gaan we financieren op basis van beschikbaarheid en niet langer per verrichte handeling.</a:t>
            </a:r>
          </a:p>
          <a:p>
            <a:pPr marL="269875" indent="-269875"/>
            <a:r>
              <a:rPr lang="nl-NL" dirty="0">
                <a:ea typeface="+mn-lt"/>
                <a:cs typeface="+mn-lt"/>
              </a:rPr>
              <a:t>Bedrijven die nieuwe medicijnen ontwikkelen zijn van grote waarde. Maar we strijden tegen farmaceuten die zichzelf verrijken met ons belastinggeld, bijvoorbeeld door medicijnprijzen kunstmatig hoog te houden. We gaan meer medicijnen gezamenlijk inkopen, strengere eisen stellen aan publieke subsidies en prijstransparantie afdwingen.</a:t>
            </a:r>
          </a:p>
          <a:p>
            <a:pPr marL="269875" indent="-269875"/>
            <a:r>
              <a:rPr lang="nl-NL" dirty="0">
                <a:ea typeface="+mn-lt"/>
                <a:cs typeface="+mn-lt"/>
              </a:rPr>
              <a:t>Er komt een transparantieregister voor financiële transacties tussen de farmaceutische industrie en zorgverleners. </a:t>
            </a:r>
          </a:p>
          <a:p>
            <a:pPr marL="269875" indent="-269875"/>
            <a:r>
              <a:rPr lang="nl-NL" dirty="0"/>
              <a:t>Excessieve winsten in de zorg terugvorderen. We willen zorggeld terug vorderen als zorgaanbieders slechte zorg verlenen, regels overtreden, of zichzelf verrijken.</a:t>
            </a:r>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dirty="0"/>
              <a:t>Marktwerking in de zorg</a:t>
            </a:r>
            <a:br>
              <a:rPr lang="nl-NL" dirty="0"/>
            </a:br>
            <a:endParaRPr lang="nl-NL" dirty="0"/>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13</a:t>
            </a:fld>
            <a:endParaRPr lang="nl-NL" dirty="0"/>
          </a:p>
        </p:txBody>
      </p:sp>
    </p:spTree>
    <p:extLst>
      <p:ext uri="{BB962C8B-B14F-4D97-AF65-F5344CB8AC3E}">
        <p14:creationId xmlns:p14="http://schemas.microsoft.com/office/powerpoint/2010/main" val="851697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a:lstStyle/>
          <a:p>
            <a:r>
              <a:rPr lang="nl-NL" dirty="0"/>
              <a:t>We schaffen het eigen risico stapsgewijs af.</a:t>
            </a:r>
          </a:p>
          <a:p>
            <a:r>
              <a:rPr lang="nl-NL" dirty="0"/>
              <a:t>Het vrijwillig eigen risico verdwijnt helemaal.</a:t>
            </a:r>
          </a:p>
          <a:p>
            <a:r>
              <a:rPr lang="nl-NL" dirty="0"/>
              <a:t>We komen met een nieuw plan om het eigen risico te verlagen, waardoor ook de zorgpremie omlaag </a:t>
            </a:r>
            <a:r>
              <a:rPr lang="nl-NL"/>
              <a:t>kan.</a:t>
            </a:r>
            <a:endParaRPr lang="nl-NL" dirty="0"/>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dirty="0"/>
              <a:t>Eigen risico</a:t>
            </a:r>
            <a:br>
              <a:rPr lang="nl-NL" dirty="0"/>
            </a:br>
            <a:endParaRPr lang="nl-NL" dirty="0"/>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14</a:t>
            </a:fld>
            <a:endParaRPr lang="nl-NL" dirty="0"/>
          </a:p>
        </p:txBody>
      </p:sp>
    </p:spTree>
    <p:extLst>
      <p:ext uri="{BB962C8B-B14F-4D97-AF65-F5344CB8AC3E}">
        <p14:creationId xmlns:p14="http://schemas.microsoft.com/office/powerpoint/2010/main" val="2792867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a:t>
            </a:r>
            <a:r>
              <a:rPr lang="nl-NL" dirty="0" err="1"/>
              <a:t>Groenlinks</a:t>
            </a:r>
            <a:r>
              <a:rPr lang="nl-NL" dirty="0"/>
              <a:t>-PvdA: </a:t>
            </a:r>
            <a:r>
              <a:rPr lang="nl-NL" dirty="0">
                <a:hlinkClick r:id="rId2"/>
              </a:rPr>
              <a:t>250816 GLPvdA_Verkiezingsprogramma-V5.indd</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dirty="0"/>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15</a:t>
            </a:fld>
            <a:endParaRPr lang="nl-NL" dirty="0"/>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numCol="2"/>
          <a:lstStyle/>
          <a:p>
            <a:r>
              <a:rPr lang="nl-NL" dirty="0" err="1"/>
              <a:t>Zorgrol</a:t>
            </a:r>
            <a:r>
              <a:rPr lang="nl-NL" dirty="0"/>
              <a:t> van de apotheker</a:t>
            </a:r>
          </a:p>
          <a:p>
            <a:r>
              <a:rPr lang="nl-NL" dirty="0"/>
              <a:t>Geneesmiddelentekorten</a:t>
            </a:r>
          </a:p>
          <a:p>
            <a:r>
              <a:rPr lang="nl-NL" dirty="0"/>
              <a:t>Basispakket en vergoedingen</a:t>
            </a:r>
          </a:p>
          <a:p>
            <a:r>
              <a:rPr lang="nl-NL" dirty="0"/>
              <a:t>Arbeidsmarktproblematiek</a:t>
            </a:r>
          </a:p>
          <a:p>
            <a:r>
              <a:rPr lang="nl-NL" dirty="0"/>
              <a:t>Samenwerken in de zorg</a:t>
            </a:r>
          </a:p>
          <a:p>
            <a:r>
              <a:rPr lang="nl-NL" dirty="0"/>
              <a:t>Palliatieve zorg</a:t>
            </a:r>
          </a:p>
          <a:p>
            <a:r>
              <a:rPr lang="nl-NL" dirty="0"/>
              <a:t>Administratieve lasten en regeldruk</a:t>
            </a:r>
          </a:p>
          <a:p>
            <a:r>
              <a:rPr lang="nl-NL" dirty="0"/>
              <a:t>Digitalisering en innovatie</a:t>
            </a:r>
          </a:p>
          <a:p>
            <a:r>
              <a:rPr lang="nl-NL" dirty="0"/>
              <a:t>Preventie</a:t>
            </a:r>
          </a:p>
          <a:p>
            <a:r>
              <a:rPr lang="nl-NL" dirty="0">
                <a:solidFill>
                  <a:srgbClr val="FF0000"/>
                </a:solidFill>
              </a:rPr>
              <a:t>Agressie in de zorg*</a:t>
            </a:r>
          </a:p>
          <a:p>
            <a:r>
              <a:rPr lang="nl-NL" dirty="0"/>
              <a:t>Professionele autonomie</a:t>
            </a:r>
          </a:p>
          <a:p>
            <a:r>
              <a:rPr lang="nl-NL" dirty="0"/>
              <a:t>Marktwerking in de zorg</a:t>
            </a:r>
          </a:p>
          <a:p>
            <a:r>
              <a:rPr lang="nl-NL" dirty="0"/>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dirty="0"/>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dirty="0"/>
          </a:p>
        </p:txBody>
      </p:sp>
      <p:sp>
        <p:nvSpPr>
          <p:cNvPr id="5" name="Tekstvak 4">
            <a:extLst>
              <a:ext uri="{FF2B5EF4-FFF2-40B4-BE49-F238E27FC236}">
                <a16:creationId xmlns:a16="http://schemas.microsoft.com/office/drawing/2014/main" id="{1CFB14F1-C304-6EBF-8859-7968CEA8BB09}"/>
              </a:ext>
            </a:extLst>
          </p:cNvPr>
          <p:cNvSpPr txBox="1"/>
          <p:nvPr/>
        </p:nvSpPr>
        <p:spPr>
          <a:xfrm>
            <a:off x="828000" y="5330482"/>
            <a:ext cx="7691215" cy="3231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l-NL" sz="1500" dirty="0"/>
              <a:t>*De rode thema’s komen niet specifiek aan de orde in dit verkiezingsprogramma</a:t>
            </a:r>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F4FEA26-FA73-52E4-85B4-975493A53723}"/>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Patiënt en arts beslissen samen over de best passende behandeling. Niet alleen ziekte, maar ook gezondheid en wat iemand wél kan, telt mee. Zo voorkomen we overbehandeling en onnodige ingrepen. Slimme hulpmiddelen zoals druppelbrillen of klittenbandzwachtels geven patiënten meer regie en ontlasten de zorg. Zo blijft goede zorg voor iedereen bereikbaar – nu én in de toekomst.</a:t>
            </a:r>
            <a:endParaRPr lang="nl-NL" dirty="0"/>
          </a:p>
        </p:txBody>
      </p:sp>
      <p:sp>
        <p:nvSpPr>
          <p:cNvPr id="3" name="Titel 2">
            <a:extLst>
              <a:ext uri="{FF2B5EF4-FFF2-40B4-BE49-F238E27FC236}">
                <a16:creationId xmlns:a16="http://schemas.microsoft.com/office/drawing/2014/main" id="{88EA0F86-E5C8-EE49-8046-EA80667783D2}"/>
              </a:ext>
            </a:extLst>
          </p:cNvPr>
          <p:cNvSpPr>
            <a:spLocks noGrp="1"/>
          </p:cNvSpPr>
          <p:nvPr>
            <p:ph type="title"/>
          </p:nvPr>
        </p:nvSpPr>
        <p:spPr/>
        <p:txBody>
          <a:bodyPr/>
          <a:lstStyle/>
          <a:p>
            <a:r>
              <a:rPr lang="nl-NL" dirty="0" err="1"/>
              <a:t>Zorgrol</a:t>
            </a:r>
            <a:r>
              <a:rPr lang="nl-NL" dirty="0"/>
              <a:t> van de apotheker</a:t>
            </a:r>
            <a:br>
              <a:rPr lang="nl-NL" dirty="0"/>
            </a:br>
            <a:endParaRPr lang="nl-NL" dirty="0"/>
          </a:p>
        </p:txBody>
      </p:sp>
      <p:sp>
        <p:nvSpPr>
          <p:cNvPr id="4" name="Tijdelijke aanduiding voor dianummer 3">
            <a:extLst>
              <a:ext uri="{FF2B5EF4-FFF2-40B4-BE49-F238E27FC236}">
                <a16:creationId xmlns:a16="http://schemas.microsoft.com/office/drawing/2014/main" id="{605E3FD0-6EB9-ED0B-400D-0A67C01E6C27}"/>
              </a:ext>
            </a:extLst>
          </p:cNvPr>
          <p:cNvSpPr>
            <a:spLocks noGrp="1"/>
          </p:cNvSpPr>
          <p:nvPr>
            <p:ph type="sldNum" sz="quarter" idx="10"/>
          </p:nvPr>
        </p:nvSpPr>
        <p:spPr/>
        <p:txBody>
          <a:bodyPr/>
          <a:lstStyle/>
          <a:p>
            <a:fld id="{3CB85E5D-8611-4DC1-B375-AD1E4C05477C}" type="slidenum">
              <a:rPr lang="nl-NL" smtClean="0"/>
              <a:pPr/>
              <a:t>3</a:t>
            </a:fld>
            <a:endParaRPr lang="nl-NL" dirty="0"/>
          </a:p>
        </p:txBody>
      </p:sp>
    </p:spTree>
    <p:extLst>
      <p:ext uri="{BB962C8B-B14F-4D97-AF65-F5344CB8AC3E}">
        <p14:creationId xmlns:p14="http://schemas.microsoft.com/office/powerpoint/2010/main" val="1423906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3A0033E-FC72-5839-AA1E-9C59AB37B882}"/>
              </a:ext>
            </a:extLst>
          </p:cNvPr>
          <p:cNvSpPr>
            <a:spLocks noGrp="1"/>
          </p:cNvSpPr>
          <p:nvPr>
            <p:ph idx="1"/>
          </p:nvPr>
        </p:nvSpPr>
        <p:spPr/>
        <p:txBody>
          <a:bodyPr vert="horz" lIns="0" tIns="0" rIns="0" bIns="0" rtlCol="0" anchor="t">
            <a:noAutofit/>
          </a:bodyPr>
          <a:lstStyle/>
          <a:p>
            <a:pPr marL="269875" indent="-269875"/>
            <a:r>
              <a:rPr lang="nl-NL" dirty="0"/>
              <a:t>We gaan meer medicijnen gezamenlijk inkopen, strengere eisen stellen aan publieke subsidies en prijstransparantie afdwingen.</a:t>
            </a:r>
            <a:endParaRPr lang="nl-NL"/>
          </a:p>
          <a:p>
            <a:pPr marL="269875" indent="-269875"/>
            <a:r>
              <a:rPr lang="nl-NL" dirty="0">
                <a:ea typeface="+mn-lt"/>
                <a:cs typeface="+mn-lt"/>
              </a:rPr>
              <a:t>Door onze afhankelijkheid van medicijnen en grondstoffen voor medicijnen van buiten Europa lopen we grote risico’s. We gaan samen met Europese partners zorgen voor meer grip op onze medicijnen en de productie van onmisbare medicijnen terugbrengen naar Europa.</a:t>
            </a:r>
          </a:p>
          <a:p>
            <a:pPr marL="269875" indent="-269875"/>
            <a:r>
              <a:rPr lang="nl-NL" dirty="0">
                <a:ea typeface="+mn-lt"/>
                <a:cs typeface="+mn-lt"/>
              </a:rPr>
              <a:t>Het wordt makkelijker voor apothekers om geneesmiddelen uit te wisselen en uit andere landen te importeren. </a:t>
            </a:r>
            <a:endParaRPr lang="nl-NL" dirty="0"/>
          </a:p>
        </p:txBody>
      </p:sp>
      <p:sp>
        <p:nvSpPr>
          <p:cNvPr id="3" name="Titel 2">
            <a:extLst>
              <a:ext uri="{FF2B5EF4-FFF2-40B4-BE49-F238E27FC236}">
                <a16:creationId xmlns:a16="http://schemas.microsoft.com/office/drawing/2014/main" id="{BF94E722-5EB3-3053-606C-9EFF5DBE52E4}"/>
              </a:ext>
            </a:extLst>
          </p:cNvPr>
          <p:cNvSpPr>
            <a:spLocks noGrp="1"/>
          </p:cNvSpPr>
          <p:nvPr>
            <p:ph type="title"/>
          </p:nvPr>
        </p:nvSpPr>
        <p:spPr/>
        <p:txBody>
          <a:bodyPr/>
          <a:lstStyle/>
          <a:p>
            <a:r>
              <a:rPr lang="nl-NL" dirty="0"/>
              <a:t>Geneesmiddelentekorten</a:t>
            </a:r>
            <a:br>
              <a:rPr lang="nl-NL" dirty="0"/>
            </a:br>
            <a:endParaRPr lang="nl-NL" dirty="0"/>
          </a:p>
        </p:txBody>
      </p:sp>
      <p:sp>
        <p:nvSpPr>
          <p:cNvPr id="4" name="Tijdelijke aanduiding voor dianummer 3">
            <a:extLst>
              <a:ext uri="{FF2B5EF4-FFF2-40B4-BE49-F238E27FC236}">
                <a16:creationId xmlns:a16="http://schemas.microsoft.com/office/drawing/2014/main" id="{842894F3-5E51-F73D-1B92-731CDE646D2B}"/>
              </a:ext>
            </a:extLst>
          </p:cNvPr>
          <p:cNvSpPr>
            <a:spLocks noGrp="1"/>
          </p:cNvSpPr>
          <p:nvPr>
            <p:ph type="sldNum" sz="quarter" idx="10"/>
          </p:nvPr>
        </p:nvSpPr>
        <p:spPr/>
        <p:txBody>
          <a:bodyPr/>
          <a:lstStyle/>
          <a:p>
            <a:fld id="{3CB85E5D-8611-4DC1-B375-AD1E4C05477C}" type="slidenum">
              <a:rPr lang="nl-NL" smtClean="0"/>
              <a:pPr/>
              <a:t>4</a:t>
            </a:fld>
            <a:endParaRPr lang="nl-NL" dirty="0"/>
          </a:p>
        </p:txBody>
      </p:sp>
    </p:spTree>
    <p:extLst>
      <p:ext uri="{BB962C8B-B14F-4D97-AF65-F5344CB8AC3E}">
        <p14:creationId xmlns:p14="http://schemas.microsoft.com/office/powerpoint/2010/main" val="4128479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p:txBody>
          <a:bodyPr vert="horz" lIns="0" tIns="0" rIns="0" bIns="0" rtlCol="0" anchor="t">
            <a:noAutofit/>
          </a:bodyPr>
          <a:lstStyle/>
          <a:p>
            <a:pPr marL="269875" indent="-269875"/>
            <a:r>
              <a:rPr lang="nl-NL" dirty="0"/>
              <a:t>Anticonceptie komt in het basispakket.</a:t>
            </a:r>
            <a:endParaRPr lang="nl-NL"/>
          </a:p>
          <a:p>
            <a:pPr marL="269875" indent="-269875"/>
            <a:r>
              <a:rPr lang="nl-NL" dirty="0"/>
              <a:t>We zonderen de soa-test bij de huisarts uit van het eigen risico.</a:t>
            </a:r>
          </a:p>
          <a:p>
            <a:pPr marL="269875" indent="-269875"/>
            <a:r>
              <a:rPr lang="nl-NL" dirty="0">
                <a:ea typeface="+mn-lt"/>
                <a:cs typeface="+mn-lt"/>
              </a:rPr>
              <a:t>Hiv-preventiepil </a:t>
            </a:r>
            <a:r>
              <a:rPr lang="nl-NL" dirty="0" err="1">
                <a:ea typeface="+mn-lt"/>
                <a:cs typeface="+mn-lt"/>
              </a:rPr>
              <a:t>PrEP</a:t>
            </a:r>
            <a:r>
              <a:rPr lang="nl-NL" dirty="0">
                <a:ea typeface="+mn-lt"/>
                <a:cs typeface="+mn-lt"/>
              </a:rPr>
              <a:t> en bijbehorende zorg worden laagdrempelig verstrekt en vergoed.</a:t>
            </a:r>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dirty="0"/>
              <a:t>Basispakket en vergoedingen</a:t>
            </a:r>
            <a:br>
              <a:rPr lang="nl-NL" dirty="0"/>
            </a:br>
            <a:endParaRPr lang="nl-NL" dirty="0"/>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5</a:t>
            </a:fld>
            <a:endParaRPr lang="nl-NL" dirty="0"/>
          </a:p>
        </p:txBody>
      </p:sp>
    </p:spTree>
    <p:extLst>
      <p:ext uri="{BB962C8B-B14F-4D97-AF65-F5344CB8AC3E}">
        <p14:creationId xmlns:p14="http://schemas.microsoft.com/office/powerpoint/2010/main" val="41881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p:txBody>
          <a:bodyPr vert="horz" lIns="0" tIns="0" rIns="0" bIns="0" rtlCol="0" anchor="t">
            <a:noAutofit/>
          </a:bodyPr>
          <a:lstStyle/>
          <a:p>
            <a:pPr marL="269875" indent="-269875"/>
            <a:r>
              <a:rPr lang="nl-NL" dirty="0"/>
              <a:t>Het personeelstekort in de zorg is groot en staat gelijkwaardige toegang in de weg. We willen werken in de zorg aantrekkelijker maken. Dat begint met fatsoenlijke lonen, goede en (sociaal) veilige werkomstandigheden en met meer zeggenschap.</a:t>
            </a:r>
          </a:p>
          <a:p>
            <a:pPr marL="269875" indent="-269875"/>
            <a:r>
              <a:rPr lang="nl-NL" dirty="0"/>
              <a:t>We zorgen voor goede arbeidsvoorwaarden, meer zekerheid en zeggenschap voor zorgmedewerkers in loondienst. </a:t>
            </a:r>
            <a:r>
              <a:rPr lang="nl-NL" dirty="0">
                <a:ea typeface="+mn-lt"/>
                <a:cs typeface="+mn-lt"/>
              </a:rPr>
              <a:t>Zo voorkomen we dat zorginstellingen een beroep moeten doen op dure detacheringsbureaus of zzp’ers om het rooster rond te krijgen. </a:t>
            </a:r>
            <a:r>
              <a:rPr lang="nl-NL" dirty="0"/>
              <a:t>Flexwerk blijft alleen mogelijk bij tijdelijke vervanging vanwege ziekte of piekbelasting en voor unieke situaties</a:t>
            </a:r>
            <a:endParaRPr lang="nl-NL" dirty="0">
              <a:ea typeface="+mn-lt"/>
              <a:cs typeface="+mn-lt"/>
            </a:endParaRPr>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dirty="0"/>
              <a:t>Arbeidsmarktproblematiek</a:t>
            </a:r>
            <a:br>
              <a:rPr lang="nl-NL" dirty="0"/>
            </a:br>
            <a:endParaRPr lang="nl-NL" dirty="0"/>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6</a:t>
            </a:fld>
            <a:endParaRPr lang="nl-NL" dirty="0"/>
          </a:p>
        </p:txBody>
      </p:sp>
    </p:spTree>
    <p:extLst>
      <p:ext uri="{BB962C8B-B14F-4D97-AF65-F5344CB8AC3E}">
        <p14:creationId xmlns:p14="http://schemas.microsoft.com/office/powerpoint/2010/main" val="190073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In de zorg is nog te vaak sprake van concurrentie in plaats van samenwerking. </a:t>
            </a:r>
            <a:r>
              <a:rPr lang="nl-NL" dirty="0"/>
              <a:t>We pakken de doorgeschoten marktwerking aan en passen het zorgstelsel aan zodat samenwerking loont.</a:t>
            </a:r>
            <a:r>
              <a:rPr lang="nl-NL" dirty="0">
                <a:ea typeface="+mn-lt"/>
                <a:cs typeface="+mn-lt"/>
              </a:rPr>
              <a:t> We stimuleren samenwerking tussen het sociaal domein, de zorg en zorgverzekeraars. Per regio krijgt één verzekeraar de regie en maakt afspraken met zorgaanbieders. Zij bieden één of twee overzichtelijke basisverzekeringen aan, in plaats van het huidige oerwoud aan zorgpolissen.</a:t>
            </a:r>
            <a:endParaRPr lang="nl-NL" dirty="0"/>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dirty="0"/>
              <a:t>Samenwerken in de zorg</a:t>
            </a:r>
            <a:br>
              <a:rPr lang="nl-NL" dirty="0"/>
            </a:br>
            <a:endParaRPr lang="nl-NL" dirty="0"/>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7</a:t>
            </a:fld>
            <a:endParaRPr lang="nl-NL" dirty="0"/>
          </a:p>
        </p:txBody>
      </p:sp>
    </p:spTree>
    <p:extLst>
      <p:ext uri="{BB962C8B-B14F-4D97-AF65-F5344CB8AC3E}">
        <p14:creationId xmlns:p14="http://schemas.microsoft.com/office/powerpoint/2010/main" val="3922628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94D43DD-D72F-89B6-594D-87E6E3E4BA8F}"/>
              </a:ext>
            </a:extLst>
          </p:cNvPr>
          <p:cNvSpPr>
            <a:spLocks noGrp="1"/>
          </p:cNvSpPr>
          <p:nvPr>
            <p:ph idx="1"/>
          </p:nvPr>
        </p:nvSpPr>
        <p:spPr/>
        <p:txBody>
          <a:bodyPr vert="horz" lIns="0" tIns="0" rIns="0" bIns="0" rtlCol="0" anchor="t">
            <a:noAutofit/>
          </a:bodyPr>
          <a:lstStyle/>
          <a:p>
            <a:pPr marL="269875" indent="-269875"/>
            <a:r>
              <a:rPr lang="nl-NL" dirty="0"/>
              <a:t>Ook schaffen we de omzetplafonds in de palliatieve zorg af.</a:t>
            </a:r>
            <a:endParaRPr lang="nl-NL"/>
          </a:p>
          <a:p>
            <a:pPr marL="269875" indent="-269875"/>
            <a:r>
              <a:rPr lang="nl-NL" dirty="0">
                <a:ea typeface="+mn-lt"/>
                <a:cs typeface="+mn-lt"/>
              </a:rPr>
              <a:t>Zelf beschikken over het levenseinde. Wie ondraaglijk en uitzichtloos lijdt, ongeacht of dat lichamelijk of geestelijk is, kan een beroep doen op het recht op zelfbeschikking. Daarom halen we euthanasie uit het Wetboek van Strafrecht.</a:t>
            </a:r>
            <a:endParaRPr lang="nl-NL" dirty="0"/>
          </a:p>
        </p:txBody>
      </p:sp>
      <p:sp>
        <p:nvSpPr>
          <p:cNvPr id="3" name="Titel 2">
            <a:extLst>
              <a:ext uri="{FF2B5EF4-FFF2-40B4-BE49-F238E27FC236}">
                <a16:creationId xmlns:a16="http://schemas.microsoft.com/office/drawing/2014/main" id="{5C787DFB-62E7-9389-1055-5E97148F1683}"/>
              </a:ext>
            </a:extLst>
          </p:cNvPr>
          <p:cNvSpPr>
            <a:spLocks noGrp="1"/>
          </p:cNvSpPr>
          <p:nvPr>
            <p:ph type="title"/>
          </p:nvPr>
        </p:nvSpPr>
        <p:spPr/>
        <p:txBody>
          <a:bodyPr/>
          <a:lstStyle/>
          <a:p>
            <a:r>
              <a:rPr lang="nl-NL" dirty="0"/>
              <a:t>Palliatieve zorg</a:t>
            </a:r>
            <a:br>
              <a:rPr lang="nl-NL" dirty="0"/>
            </a:br>
            <a:endParaRPr lang="nl-NL" dirty="0"/>
          </a:p>
        </p:txBody>
      </p:sp>
      <p:sp>
        <p:nvSpPr>
          <p:cNvPr id="4" name="Tijdelijke aanduiding voor dianummer 3">
            <a:extLst>
              <a:ext uri="{FF2B5EF4-FFF2-40B4-BE49-F238E27FC236}">
                <a16:creationId xmlns:a16="http://schemas.microsoft.com/office/drawing/2014/main" id="{25F71456-2063-B358-11F2-D7887D688202}"/>
              </a:ext>
            </a:extLst>
          </p:cNvPr>
          <p:cNvSpPr>
            <a:spLocks noGrp="1"/>
          </p:cNvSpPr>
          <p:nvPr>
            <p:ph type="sldNum" sz="quarter" idx="10"/>
          </p:nvPr>
        </p:nvSpPr>
        <p:spPr/>
        <p:txBody>
          <a:bodyPr/>
          <a:lstStyle/>
          <a:p>
            <a:fld id="{3CB85E5D-8611-4DC1-B375-AD1E4C05477C}" type="slidenum">
              <a:rPr lang="nl-NL" smtClean="0"/>
              <a:pPr/>
              <a:t>8</a:t>
            </a:fld>
            <a:endParaRPr lang="nl-NL" dirty="0"/>
          </a:p>
        </p:txBody>
      </p:sp>
    </p:spTree>
    <p:extLst>
      <p:ext uri="{BB962C8B-B14F-4D97-AF65-F5344CB8AC3E}">
        <p14:creationId xmlns:p14="http://schemas.microsoft.com/office/powerpoint/2010/main" val="2727319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a:lstStyle/>
          <a:p>
            <a:r>
              <a:rPr lang="nl-NL" dirty="0"/>
              <a:t>Als we de zorg op een andere manier organiseren, hoeven medewerkers minder tijd te besteden aan administratie.</a:t>
            </a:r>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dirty="0"/>
              <a:t>Administratieve lasten en regeldruk</a:t>
            </a:r>
            <a:br>
              <a:rPr lang="nl-NL" dirty="0"/>
            </a:br>
            <a:endParaRPr lang="nl-NL" dirty="0"/>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9</a:t>
            </a:fld>
            <a:endParaRPr lang="nl-NL" dirty="0"/>
          </a:p>
        </p:txBody>
      </p:sp>
    </p:spTree>
    <p:extLst>
      <p:ext uri="{BB962C8B-B14F-4D97-AF65-F5344CB8AC3E}">
        <p14:creationId xmlns:p14="http://schemas.microsoft.com/office/powerpoint/2010/main" val="274240768"/>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A5463C0-AC5B-4A8B-93F8-7CD3FE811101}">
  <ds:schemaRefs>
    <ds:schemaRef ds:uri="http://schemas.microsoft.com/sharepoint/v3/contenttype/forms"/>
  </ds:schemaRefs>
</ds:datastoreItem>
</file>

<file path=customXml/itemProps2.xml><?xml version="1.0" encoding="utf-8"?>
<ds:datastoreItem xmlns:ds="http://schemas.openxmlformats.org/officeDocument/2006/customXml" ds:itemID="{FDC2EE51-5E3C-4256-AEC8-A077A0EBE8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d2357-eadc-4c28-9e3e-ebdbf4982601"/>
    <ds:schemaRef ds:uri="b6c766b3-ead1-484a-a8de-6e06bf12da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EDD962F-FDD8-426D-8FCF-0EE78BBC9E6A}">
  <ds:schemaRefs>
    <ds:schemaRef ds:uri="http://www.w3.org/XML/1998/namespace"/>
    <ds:schemaRef ds:uri="23c7a637-5bd3-4202-aa87-26309051a924"/>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bd1a4e06-d6a3-4a4c-bcd6-78c14bfe3200"/>
    <ds:schemaRef ds:uri="http://schemas.microsoft.com/office/2006/metadata/properties"/>
    <ds:schemaRef ds:uri="6f4d2357-eadc-4c28-9e3e-ebdbf4982601"/>
    <ds:schemaRef ds:uri="b6c766b3-ead1-484a-a8de-6e06bf12dac2"/>
  </ds:schemaRefs>
</ds:datastoreItem>
</file>

<file path=docProps/app.xml><?xml version="1.0" encoding="utf-8"?>
<Properties xmlns="http://schemas.openxmlformats.org/officeDocument/2006/extended-properties" xmlns:vt="http://schemas.openxmlformats.org/officeDocument/2006/docPropsVTypes">
  <Template>KNMP</Template>
  <TotalTime>41</TotalTime>
  <Words>898</Words>
  <Application>Microsoft Office PowerPoint</Application>
  <PresentationFormat>Widescreen</PresentationFormat>
  <Paragraphs>73</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KNMP</vt:lpstr>
      <vt:lpstr>Tips</vt:lpstr>
      <vt:lpstr>Standpunten</vt:lpstr>
      <vt:lpstr>Thema’s</vt:lpstr>
      <vt:lpstr>Zorgrol van de apotheker </vt:lpstr>
      <vt:lpstr>Geneesmiddelentekorten </vt:lpstr>
      <vt:lpstr>Basispakket en vergoedingen </vt:lpstr>
      <vt:lpstr>Arbeidsmarktproblematiek </vt:lpstr>
      <vt:lpstr>Samenwerken in de zorg </vt:lpstr>
      <vt:lpstr>Palliatieve zorg </vt:lpstr>
      <vt:lpstr>Administratieve lasten en regeldruk </vt:lpstr>
      <vt:lpstr>Digitalisering en innovatie </vt:lpstr>
      <vt:lpstr>Preventie </vt:lpstr>
      <vt:lpstr>Professionele autonomie </vt:lpstr>
      <vt:lpstr>Marktwerking in de zorg </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Desi van Eendenburg</cp:lastModifiedBy>
  <cp:revision>67</cp:revision>
  <dcterms:created xsi:type="dcterms:W3CDTF">2024-05-13T06:07:45Z</dcterms:created>
  <dcterms:modified xsi:type="dcterms:W3CDTF">2025-10-17T10:30:02Z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