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2"/>
  </p:notesMasterIdLst>
  <p:handoutMasterIdLst>
    <p:handoutMasterId r:id="rId23"/>
  </p:handoutMasterIdLst>
  <p:sldIdLst>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4C6B0E-ADA9-B374-701A-9D960C2DF91C}" v="30" dt="2025-10-17T10:54:21.8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la Bakkers" userId="S::j.bakkers@knmp.nl::1424bfaa-72d7-4f27-a3e7-bcf1c2263408" providerId="AD" clId="Web-{2C4C6B0E-ADA9-B374-701A-9D960C2DF91C}"/>
    <pc:docChg chg="modSld">
      <pc:chgData name="Jamila Bakkers" userId="S::j.bakkers@knmp.nl::1424bfaa-72d7-4f27-a3e7-bcf1c2263408" providerId="AD" clId="Web-{2C4C6B0E-ADA9-B374-701A-9D960C2DF91C}" dt="2025-10-17T10:54:21.857" v="31" actId="20577"/>
      <pc:docMkLst>
        <pc:docMk/>
      </pc:docMkLst>
      <pc:sldChg chg="modSp">
        <pc:chgData name="Jamila Bakkers" userId="S::j.bakkers@knmp.nl::1424bfaa-72d7-4f27-a3e7-bcf1c2263408" providerId="AD" clId="Web-{2C4C6B0E-ADA9-B374-701A-9D960C2DF91C}" dt="2025-10-17T10:39:18.917" v="2" actId="20577"/>
        <pc:sldMkLst>
          <pc:docMk/>
          <pc:sldMk cId="412288234" sldId="260"/>
        </pc:sldMkLst>
        <pc:spChg chg="mod">
          <ac:chgData name="Jamila Bakkers" userId="S::j.bakkers@knmp.nl::1424bfaa-72d7-4f27-a3e7-bcf1c2263408" providerId="AD" clId="Web-{2C4C6B0E-ADA9-B374-701A-9D960C2DF91C}" dt="2025-10-17T10:39:18.917" v="2" actId="20577"/>
          <ac:spMkLst>
            <pc:docMk/>
            <pc:sldMk cId="412288234" sldId="260"/>
            <ac:spMk id="2" creationId="{B6058A89-1F2A-CD96-6A36-FC8C8F23AB20}"/>
          </ac:spMkLst>
        </pc:spChg>
      </pc:sldChg>
      <pc:sldChg chg="modSp">
        <pc:chgData name="Jamila Bakkers" userId="S::j.bakkers@knmp.nl::1424bfaa-72d7-4f27-a3e7-bcf1c2263408" providerId="AD" clId="Web-{2C4C6B0E-ADA9-B374-701A-9D960C2DF91C}" dt="2025-10-17T10:42:14.905" v="6" actId="20577"/>
        <pc:sldMkLst>
          <pc:docMk/>
          <pc:sldMk cId="1423906928" sldId="261"/>
        </pc:sldMkLst>
        <pc:spChg chg="mod">
          <ac:chgData name="Jamila Bakkers" userId="S::j.bakkers@knmp.nl::1424bfaa-72d7-4f27-a3e7-bcf1c2263408" providerId="AD" clId="Web-{2C4C6B0E-ADA9-B374-701A-9D960C2DF91C}" dt="2025-10-17T10:42:14.905" v="6" actId="20577"/>
          <ac:spMkLst>
            <pc:docMk/>
            <pc:sldMk cId="1423906928" sldId="261"/>
            <ac:spMk id="2" creationId="{2F4FEA26-FA73-52E4-85B4-975493A53723}"/>
          </ac:spMkLst>
        </pc:spChg>
      </pc:sldChg>
      <pc:sldChg chg="modSp">
        <pc:chgData name="Jamila Bakkers" userId="S::j.bakkers@knmp.nl::1424bfaa-72d7-4f27-a3e7-bcf1c2263408" providerId="AD" clId="Web-{2C4C6B0E-ADA9-B374-701A-9D960C2DF91C}" dt="2025-10-17T10:47:10.457" v="18" actId="20577"/>
        <pc:sldMkLst>
          <pc:docMk/>
          <pc:sldMk cId="1900736469" sldId="264"/>
        </pc:sldMkLst>
        <pc:spChg chg="mod">
          <ac:chgData name="Jamila Bakkers" userId="S::j.bakkers@knmp.nl::1424bfaa-72d7-4f27-a3e7-bcf1c2263408" providerId="AD" clId="Web-{2C4C6B0E-ADA9-B374-701A-9D960C2DF91C}" dt="2025-10-17T10:47:10.457" v="18" actId="20577"/>
          <ac:spMkLst>
            <pc:docMk/>
            <pc:sldMk cId="1900736469" sldId="264"/>
            <ac:spMk id="2" creationId="{C8A5C3FC-33C7-C7C9-876D-93FB1C66A4D7}"/>
          </ac:spMkLst>
        </pc:spChg>
      </pc:sldChg>
      <pc:sldChg chg="modSp">
        <pc:chgData name="Jamila Bakkers" userId="S::j.bakkers@knmp.nl::1424bfaa-72d7-4f27-a3e7-bcf1c2263408" providerId="AD" clId="Web-{2C4C6B0E-ADA9-B374-701A-9D960C2DF91C}" dt="2025-10-17T10:44:24.782" v="9" actId="20577"/>
        <pc:sldMkLst>
          <pc:docMk/>
          <pc:sldMk cId="3922628233" sldId="265"/>
        </pc:sldMkLst>
        <pc:spChg chg="mod">
          <ac:chgData name="Jamila Bakkers" userId="S::j.bakkers@knmp.nl::1424bfaa-72d7-4f27-a3e7-bcf1c2263408" providerId="AD" clId="Web-{2C4C6B0E-ADA9-B374-701A-9D960C2DF91C}" dt="2025-10-17T10:44:24.782" v="9" actId="20577"/>
          <ac:spMkLst>
            <pc:docMk/>
            <pc:sldMk cId="3922628233" sldId="265"/>
            <ac:spMk id="2" creationId="{2668943E-2A83-4E6D-7707-318A90757403}"/>
          </ac:spMkLst>
        </pc:spChg>
      </pc:sldChg>
      <pc:sldChg chg="modSp">
        <pc:chgData name="Jamila Bakkers" userId="S::j.bakkers@knmp.nl::1424bfaa-72d7-4f27-a3e7-bcf1c2263408" providerId="AD" clId="Web-{2C4C6B0E-ADA9-B374-701A-9D960C2DF91C}" dt="2025-10-17T10:46:11.237" v="14" actId="20577"/>
        <pc:sldMkLst>
          <pc:docMk/>
          <pc:sldMk cId="274240768" sldId="267"/>
        </pc:sldMkLst>
        <pc:spChg chg="mod">
          <ac:chgData name="Jamila Bakkers" userId="S::j.bakkers@knmp.nl::1424bfaa-72d7-4f27-a3e7-bcf1c2263408" providerId="AD" clId="Web-{2C4C6B0E-ADA9-B374-701A-9D960C2DF91C}" dt="2025-10-17T10:46:11.237" v="14" actId="20577"/>
          <ac:spMkLst>
            <pc:docMk/>
            <pc:sldMk cId="274240768" sldId="267"/>
            <ac:spMk id="2" creationId="{B643D9DE-1C64-F9C9-8E09-A3FFFB61CAF1}"/>
          </ac:spMkLst>
        </pc:spChg>
      </pc:sldChg>
      <pc:sldChg chg="modSp">
        <pc:chgData name="Jamila Bakkers" userId="S::j.bakkers@knmp.nl::1424bfaa-72d7-4f27-a3e7-bcf1c2263408" providerId="AD" clId="Web-{2C4C6B0E-ADA9-B374-701A-9D960C2DF91C}" dt="2025-10-17T10:49:45.030" v="26" actId="20577"/>
        <pc:sldMkLst>
          <pc:docMk/>
          <pc:sldMk cId="4072654126" sldId="269"/>
        </pc:sldMkLst>
        <pc:spChg chg="mod">
          <ac:chgData name="Jamila Bakkers" userId="S::j.bakkers@knmp.nl::1424bfaa-72d7-4f27-a3e7-bcf1c2263408" providerId="AD" clId="Web-{2C4C6B0E-ADA9-B374-701A-9D960C2DF91C}" dt="2025-10-17T10:49:45.030" v="26" actId="20577"/>
          <ac:spMkLst>
            <pc:docMk/>
            <pc:sldMk cId="4072654126" sldId="269"/>
            <ac:spMk id="2" creationId="{25FA1FE3-B077-0D64-FC68-ED48E167E782}"/>
          </ac:spMkLst>
        </pc:spChg>
      </pc:sldChg>
      <pc:sldChg chg="modSp">
        <pc:chgData name="Jamila Bakkers" userId="S::j.bakkers@knmp.nl::1424bfaa-72d7-4f27-a3e7-bcf1c2263408" providerId="AD" clId="Web-{2C4C6B0E-ADA9-B374-701A-9D960C2DF91C}" dt="2025-10-17T10:52:17.883" v="29" actId="20577"/>
        <pc:sldMkLst>
          <pc:docMk/>
          <pc:sldMk cId="1739387592" sldId="271"/>
        </pc:sldMkLst>
        <pc:spChg chg="mod">
          <ac:chgData name="Jamila Bakkers" userId="S::j.bakkers@knmp.nl::1424bfaa-72d7-4f27-a3e7-bcf1c2263408" providerId="AD" clId="Web-{2C4C6B0E-ADA9-B374-701A-9D960C2DF91C}" dt="2025-10-17T10:52:17.883" v="29" actId="20577"/>
          <ac:spMkLst>
            <pc:docMk/>
            <pc:sldMk cId="1739387592" sldId="271"/>
            <ac:spMk id="2" creationId="{03A8FDF6-C1AB-5FC4-0C16-7315E5F4F6D8}"/>
          </ac:spMkLst>
        </pc:spChg>
      </pc:sldChg>
      <pc:sldChg chg="modSp">
        <pc:chgData name="Jamila Bakkers" userId="S::j.bakkers@knmp.nl::1424bfaa-72d7-4f27-a3e7-bcf1c2263408" providerId="AD" clId="Web-{2C4C6B0E-ADA9-B374-701A-9D960C2DF91C}" dt="2025-10-17T10:54:21.857" v="31" actId="20577"/>
        <pc:sldMkLst>
          <pc:docMk/>
          <pc:sldMk cId="2792867925" sldId="273"/>
        </pc:sldMkLst>
        <pc:spChg chg="mod">
          <ac:chgData name="Jamila Bakkers" userId="S::j.bakkers@knmp.nl::1424bfaa-72d7-4f27-a3e7-bcf1c2263408" providerId="AD" clId="Web-{2C4C6B0E-ADA9-B374-701A-9D960C2DF91C}" dt="2025-10-17T10:54:21.857" v="31" actId="20577"/>
          <ac:spMkLst>
            <pc:docMk/>
            <pc:sldMk cId="2792867925" sldId="273"/>
            <ac:spMk id="2" creationId="{F1E4B883-36C9-1C66-FDA4-D51275F3A15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a:t>
            </a:fld>
            <a:endParaRPr lang="nl-NL"/>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a:t>
            </a:fld>
            <a:endParaRPr lang="nl-NL"/>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a:t>
            </a:fld>
            <a:endParaRPr lang="nl-NL"/>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a:t>
            </a:fld>
            <a:endParaRPr lang="nl-NL"/>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a:t>
            </a:fld>
            <a:endParaRPr lang="nl-NL"/>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a:t>
            </a:fld>
            <a:endParaRPr lang="nl-NL"/>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a:p>
            <a:pPr lvl="5"/>
            <a:r>
              <a:rPr lang="nl-NL"/>
              <a:t>Zesde niveau (herhaling vanaf hier)</a:t>
            </a:r>
          </a:p>
          <a:p>
            <a:pPr lvl="6"/>
            <a:r>
              <a:rPr lang="nl-NL"/>
              <a:t>Zevende niveau</a:t>
            </a:r>
          </a:p>
          <a:p>
            <a:pPr lvl="7"/>
            <a:r>
              <a:rPr lang="nl-NL"/>
              <a:t>Achtste niveau</a:t>
            </a:r>
          </a:p>
          <a:p>
            <a:pPr lvl="8"/>
            <a:r>
              <a:rPr lang="nl-NL"/>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artijnieuwsociaalcontract.nl/onze-standpunt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a:latin typeface="Ubuntu" panose="020B0504030602030204" pitchFamily="34" charset="0"/>
              </a:rPr>
              <a:t>Standpunten</a:t>
            </a:r>
            <a:endParaRPr lang="nl-NL" b="1">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85206" y="470877"/>
            <a:ext cx="3801388" cy="5383692"/>
          </a:xfrm>
          <a:prstGeom prst="rect">
            <a:avLst/>
          </a:prstGeom>
          <a:effectLst>
            <a:outerShdw blurRad="392162" dist="38100" dir="2700000" sx="104237" sy="104237" algn="tl" rotWithShape="0">
              <a:prstClr val="black">
                <a:alpha val="40000"/>
              </a:prstClr>
            </a:outerShdw>
          </a:effectLst>
        </p:spPr>
      </p:pic>
      <p:pic>
        <p:nvPicPr>
          <p:cNvPr id="24" name="Afbeelding 23">
            <a:extLst>
              <a:ext uri="{FF2B5EF4-FFF2-40B4-BE49-F238E27FC236}">
                <a16:creationId xmlns:a16="http://schemas.microsoft.com/office/drawing/2014/main" id="{C7C0330C-D7F7-F716-D744-DD7897B95ED0}"/>
              </a:ext>
            </a:extLst>
          </p:cNvPr>
          <p:cNvPicPr>
            <a:picLocks noChangeAspect="1"/>
          </p:cNvPicPr>
          <p:nvPr/>
        </p:nvPicPr>
        <p:blipFill rotWithShape="1">
          <a:blip r:embed="rId3">
            <a:extLst>
              <a:ext uri="{28A0092B-C50C-407E-A947-70E740481C1C}">
                <a14:useLocalDpi xmlns:a14="http://schemas.microsoft.com/office/drawing/2010/main" val="0"/>
              </a:ext>
            </a:extLst>
          </a:blip>
          <a:srcRect t="21118" b="20086"/>
          <a:stretch/>
        </p:blipFill>
        <p:spPr>
          <a:xfrm>
            <a:off x="8092090" y="2878667"/>
            <a:ext cx="2296509" cy="1350262"/>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a:t>We willen een landelijk, veilig en toegankelijk patiëntendossier voor iedere zorgverlener, altijd beschikbaar, met toestemming van de patiënt.</a:t>
            </a:r>
          </a:p>
          <a:p>
            <a:r>
              <a:rPr lang="nl-NL"/>
              <a:t>Voor innovaties die de zorg aantoonbaar kwalitatief verbeteren en goedkoper maken moet sneller structurele financiering komen. Goede ICT en technologie moeten ruim baan krijgen, waarbij duidelijk moet zijn wie deze ICT-voorzieningen en technologie financiert.</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a:t>Digitalisering en innovatie</a:t>
            </a:r>
            <a:br>
              <a:rPr lang="nl-NL"/>
            </a:br>
            <a:endParaRPr lang="nl-NL"/>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10</a:t>
            </a:fld>
            <a:endParaRPr lang="nl-NL"/>
          </a:p>
        </p:txBody>
      </p:sp>
    </p:spTree>
    <p:extLst>
      <p:ext uri="{BB962C8B-B14F-4D97-AF65-F5344CB8AC3E}">
        <p14:creationId xmlns:p14="http://schemas.microsoft.com/office/powerpoint/2010/main" val="408270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vert="horz" lIns="0" tIns="0" rIns="0" bIns="0" rtlCol="0" anchor="t">
            <a:noAutofit/>
          </a:bodyPr>
          <a:lstStyle/>
          <a:p>
            <a:pPr marL="269875" indent="-269875"/>
            <a:r>
              <a:rPr lang="nl-NL">
                <a:ea typeface="+mn-lt"/>
                <a:cs typeface="+mn-lt"/>
              </a:rPr>
              <a:t>Voorkomen is beter dan genezen. Een goede gezondheid begint met preventie en daar zijn we met zijn allen verantwoordelijk voor. Veel (chronische) gezondheidsproblemen hebben maatschappelijke oorzaken, bijvoorbeeld armoede, schulden en gebrekkige huisvesting. Meer bestaanszekerheid is dus ook positief voor de gezondheid. Preventie heeft ook betrekking op waar en hoe mensen leven en of ze mee kunnen doen in de samenleving. </a:t>
            </a:r>
          </a:p>
          <a:p>
            <a:pPr marL="269875" indent="-269875"/>
            <a:r>
              <a:rPr lang="nl-NL">
                <a:ea typeface="+mn-lt"/>
                <a:cs typeface="+mn-lt"/>
              </a:rPr>
              <a:t>We willen investeren in preventie voor alle mensen in Nederland, maar willen extra aandacht voor preventie voor burgers in regio’s en steden waar veel mensen met een lage sociaaleconomische status wonen.</a:t>
            </a:r>
          </a:p>
          <a:p>
            <a:pPr marL="269875" indent="-269875"/>
            <a:r>
              <a:rPr lang="nl-NL">
                <a:ea typeface="+mn-lt"/>
                <a:cs typeface="+mn-lt"/>
              </a:rPr>
              <a:t>We streven naar gezondheid in alle beleidsdomeinen. Dit betekent concreet dat alle sectoren (en niet alleen de gezondheidszorg) moeten samenwerken om de gezondheid te verbeteren.</a:t>
            </a:r>
            <a:endParaRPr lang="nl-NL"/>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a:t>Preventie</a:t>
            </a:r>
            <a:br>
              <a:rPr lang="nl-NL"/>
            </a:br>
            <a:endParaRPr lang="nl-NL"/>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11</a:t>
            </a:fld>
            <a:endParaRPr lang="nl-NL"/>
          </a:p>
        </p:txBody>
      </p:sp>
    </p:spTree>
    <p:extLst>
      <p:ext uri="{BB962C8B-B14F-4D97-AF65-F5344CB8AC3E}">
        <p14:creationId xmlns:p14="http://schemas.microsoft.com/office/powerpoint/2010/main" val="407265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95029D-906D-C10F-F920-E6EA321E22D9}"/>
              </a:ext>
            </a:extLst>
          </p:cNvPr>
          <p:cNvSpPr>
            <a:spLocks noGrp="1"/>
          </p:cNvSpPr>
          <p:nvPr>
            <p:ph idx="1"/>
          </p:nvPr>
        </p:nvSpPr>
        <p:spPr/>
        <p:txBody>
          <a:bodyPr/>
          <a:lstStyle/>
          <a:p>
            <a:r>
              <a:rPr lang="nl-NL"/>
              <a:t>Strafbare feiten die worden gepleegd tegen werknemers met een publieke taak moeten streng en snel bestraft worden.</a:t>
            </a:r>
          </a:p>
        </p:txBody>
      </p:sp>
      <p:sp>
        <p:nvSpPr>
          <p:cNvPr id="3" name="Titel 2">
            <a:extLst>
              <a:ext uri="{FF2B5EF4-FFF2-40B4-BE49-F238E27FC236}">
                <a16:creationId xmlns:a16="http://schemas.microsoft.com/office/drawing/2014/main" id="{347ABBED-8A04-3A9A-C103-933B03B27F45}"/>
              </a:ext>
            </a:extLst>
          </p:cNvPr>
          <p:cNvSpPr>
            <a:spLocks noGrp="1"/>
          </p:cNvSpPr>
          <p:nvPr>
            <p:ph type="title"/>
          </p:nvPr>
        </p:nvSpPr>
        <p:spPr/>
        <p:txBody>
          <a:bodyPr/>
          <a:lstStyle/>
          <a:p>
            <a:r>
              <a:rPr lang="nl-NL"/>
              <a:t>Agressie in de zorg</a:t>
            </a:r>
          </a:p>
        </p:txBody>
      </p:sp>
      <p:sp>
        <p:nvSpPr>
          <p:cNvPr id="4" name="Tijdelijke aanduiding voor dianummer 3">
            <a:extLst>
              <a:ext uri="{FF2B5EF4-FFF2-40B4-BE49-F238E27FC236}">
                <a16:creationId xmlns:a16="http://schemas.microsoft.com/office/drawing/2014/main" id="{DA64CDB8-9F33-DB62-4BDB-D84B36779F85}"/>
              </a:ext>
            </a:extLst>
          </p:cNvPr>
          <p:cNvSpPr>
            <a:spLocks noGrp="1"/>
          </p:cNvSpPr>
          <p:nvPr>
            <p:ph type="sldNum" sz="quarter" idx="10"/>
          </p:nvPr>
        </p:nvSpPr>
        <p:spPr/>
        <p:txBody>
          <a:bodyPr/>
          <a:lstStyle/>
          <a:p>
            <a:fld id="{3CB85E5D-8611-4DC1-B375-AD1E4C05477C}" type="slidenum">
              <a:rPr lang="nl-NL" smtClean="0"/>
              <a:pPr/>
              <a:t>12</a:t>
            </a:fld>
            <a:endParaRPr lang="nl-NL"/>
          </a:p>
        </p:txBody>
      </p:sp>
    </p:spTree>
    <p:extLst>
      <p:ext uri="{BB962C8B-B14F-4D97-AF65-F5344CB8AC3E}">
        <p14:creationId xmlns:p14="http://schemas.microsoft.com/office/powerpoint/2010/main" val="2292060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vert="horz" lIns="0" tIns="0" rIns="0" bIns="0" rtlCol="0" anchor="t">
            <a:noAutofit/>
          </a:bodyPr>
          <a:lstStyle/>
          <a:p>
            <a:pPr marL="269875" indent="-269875"/>
            <a:r>
              <a:rPr lang="nl-NL"/>
              <a:t>Bij medicijngebruik geven we de apotheker meer ruimte voor gesprekken over afbouw of stoppen van medicatie. Om kosten te besparen en vanwege duurzaamheid mag de apotheek weer medicijnen en zorgmaterialen terugnemen om aan andere patiënten te verstrekken.</a:t>
            </a:r>
          </a:p>
          <a:p>
            <a:pPr marL="0" indent="0">
              <a:buNone/>
            </a:pPr>
            <a:endParaRPr lang="nl-NL"/>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a:t>Professionele autonomie</a:t>
            </a:r>
            <a:br>
              <a:rPr lang="nl-NL"/>
            </a:br>
            <a:endParaRPr lang="nl-NL"/>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13</a:t>
            </a:fld>
            <a:endParaRPr lang="nl-NL"/>
          </a:p>
        </p:txBody>
      </p:sp>
    </p:spTree>
    <p:extLst>
      <p:ext uri="{BB962C8B-B14F-4D97-AF65-F5344CB8AC3E}">
        <p14:creationId xmlns:p14="http://schemas.microsoft.com/office/powerpoint/2010/main" val="1739387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a:lstStyle/>
          <a:p>
            <a:r>
              <a:rPr lang="nl-NL"/>
              <a:t>We willen een gezondheidsstelsel waarin de mens centraal staat, er voldoende handen aan het bed zijn en marktwerking wordt tegengegaan.</a:t>
            </a:r>
          </a:p>
          <a:p>
            <a:r>
              <a:rPr lang="nl-NL"/>
              <a:t>We maken ons zorgen over de financiële prikkels in de zorg die concurrentie aanwakkeren en die samenwerking en passende zorg belemmeren.</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a:t>Marktwerking in de zorg</a:t>
            </a:r>
            <a:br>
              <a:rPr lang="nl-NL"/>
            </a:br>
            <a:endParaRPr lang="nl-NL"/>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14</a:t>
            </a:fld>
            <a:endParaRPr lang="nl-NL"/>
          </a:p>
        </p:txBody>
      </p:sp>
    </p:spTree>
    <p:extLst>
      <p:ext uri="{BB962C8B-B14F-4D97-AF65-F5344CB8AC3E}">
        <p14:creationId xmlns:p14="http://schemas.microsoft.com/office/powerpoint/2010/main" val="851697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vert="horz" lIns="0" tIns="0" rIns="0" bIns="0" rtlCol="0" anchor="t">
            <a:noAutofit/>
          </a:bodyPr>
          <a:lstStyle/>
          <a:p>
            <a:pPr marL="269875" indent="-269875"/>
            <a:r>
              <a:rPr lang="nl-NL">
                <a:ea typeface="+mn-lt"/>
                <a:cs typeface="+mn-lt"/>
              </a:rPr>
              <a:t>We hervormen het eigen risico. Elke behandeling kost ongeveer € 50 met een maximum van in totaal € 385. Dat betekent dat mensen die één keer naar het ziekenhuis gaan niet direct hun hele eigen risico moeten betalen. De zorgpremie verlagen we. </a:t>
            </a:r>
            <a:endParaRPr lang="nl-NL"/>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a:t>Eigen risico</a:t>
            </a:r>
            <a:br>
              <a:rPr lang="nl-NL"/>
            </a:br>
            <a:endParaRPr lang="nl-NL"/>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15</a:t>
            </a:fld>
            <a:endParaRPr lang="nl-NL"/>
          </a:p>
        </p:txBody>
      </p:sp>
    </p:spTree>
    <p:extLst>
      <p:ext uri="{BB962C8B-B14F-4D97-AF65-F5344CB8AC3E}">
        <p14:creationId xmlns:p14="http://schemas.microsoft.com/office/powerpoint/2010/main" val="2792867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a:t>Ga naar het verkiezingsprogramma van NSC: </a:t>
            </a:r>
            <a:r>
              <a:rPr lang="nl-NL">
                <a:hlinkClick r:id="rId2"/>
              </a:rPr>
              <a:t>Zorgen voor zekerheid! de basis moet op orde.</a:t>
            </a:r>
            <a:endParaRPr lang="nl-NL"/>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16</a:t>
            </a:fld>
            <a:endParaRPr lang="nl-NL"/>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vert="horz" lIns="0" tIns="0" rIns="0" bIns="0" numCol="2" rtlCol="0" anchor="t">
            <a:noAutofit/>
          </a:bodyPr>
          <a:lstStyle/>
          <a:p>
            <a:pPr marL="269875" indent="-269875"/>
            <a:r>
              <a:rPr lang="nl-NL"/>
              <a:t>Zorgrol van de apotheker</a:t>
            </a:r>
          </a:p>
          <a:p>
            <a:pPr marL="269875" indent="-269875"/>
            <a:r>
              <a:rPr lang="nl-NL"/>
              <a:t>Geneesmiddelentekorten</a:t>
            </a:r>
          </a:p>
          <a:p>
            <a:pPr marL="269875" indent="-269875"/>
            <a:r>
              <a:rPr lang="nl-NL"/>
              <a:t>Basispakket en vergoedingen</a:t>
            </a:r>
          </a:p>
          <a:p>
            <a:pPr marL="269875" indent="-269875"/>
            <a:r>
              <a:rPr lang="nl-NL"/>
              <a:t>Arbeidsmarktproblematiek</a:t>
            </a:r>
          </a:p>
          <a:p>
            <a:pPr marL="269875" indent="-269875"/>
            <a:r>
              <a:rPr lang="nl-NL"/>
              <a:t>Samenwerken in de zorg</a:t>
            </a:r>
          </a:p>
          <a:p>
            <a:pPr marL="269875" indent="-269875"/>
            <a:r>
              <a:rPr lang="nl-NL"/>
              <a:t>Palliatieve zorg</a:t>
            </a:r>
          </a:p>
          <a:p>
            <a:pPr marL="269875" indent="-269875"/>
            <a:r>
              <a:rPr lang="nl-NL"/>
              <a:t>Administratieve lasten en regeldruk</a:t>
            </a:r>
          </a:p>
          <a:p>
            <a:pPr marL="269875" indent="-269875"/>
            <a:r>
              <a:rPr lang="nl-NL"/>
              <a:t>Digitalisering en innovatie</a:t>
            </a:r>
          </a:p>
          <a:p>
            <a:pPr marL="269875" indent="-269875"/>
            <a:r>
              <a:rPr lang="nl-NL"/>
              <a:t>Preventie</a:t>
            </a:r>
          </a:p>
          <a:p>
            <a:pPr marL="269875" indent="-269875"/>
            <a:r>
              <a:rPr lang="nl-NL"/>
              <a:t>Agressie in de zorg</a:t>
            </a:r>
          </a:p>
          <a:p>
            <a:pPr marL="269875" indent="-269875"/>
            <a:r>
              <a:rPr lang="nl-NL"/>
              <a:t>Professionele autonomie</a:t>
            </a:r>
          </a:p>
          <a:p>
            <a:pPr marL="269875" indent="-269875"/>
            <a:r>
              <a:rPr lang="nl-NL"/>
              <a:t>Marktwerking in de zorg</a:t>
            </a:r>
          </a:p>
          <a:p>
            <a:pPr marL="269875" indent="-269875"/>
            <a:r>
              <a:rPr lang="nl-NL"/>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F4FEA26-FA73-52E4-85B4-975493A53723}"/>
              </a:ext>
            </a:extLst>
          </p:cNvPr>
          <p:cNvSpPr>
            <a:spLocks noGrp="1"/>
          </p:cNvSpPr>
          <p:nvPr>
            <p:ph idx="1"/>
          </p:nvPr>
        </p:nvSpPr>
        <p:spPr/>
        <p:txBody>
          <a:bodyPr vert="horz" lIns="0" tIns="0" rIns="0" bIns="0" rtlCol="0" anchor="t">
            <a:noAutofit/>
          </a:bodyPr>
          <a:lstStyle/>
          <a:p>
            <a:pPr marL="269875" indent="-269875"/>
            <a:r>
              <a:rPr lang="nl-NL"/>
              <a:t>Bij medicijngebruik geven we de apotheker meer ruimte voor gesprekken over afbouw of stoppen van medicatie. Om kosten te besparen en vanwege duurzaamheid mag de apotheek weer medicijnen en zorgmaterialen terugnemen om aan andere patiënten te verstrekken.</a:t>
            </a:r>
          </a:p>
          <a:p>
            <a:pPr marL="269875" indent="-269875"/>
            <a:r>
              <a:rPr lang="nl-NL">
                <a:ea typeface="+mn-lt"/>
                <a:cs typeface="+mn-lt"/>
              </a:rPr>
              <a:t>De zorgverzekeraar heeft een dienende rol en mag niet op de stoel van de zorgprofessional zitten. </a:t>
            </a:r>
            <a:endParaRPr lang="nl-NL"/>
          </a:p>
        </p:txBody>
      </p:sp>
      <p:sp>
        <p:nvSpPr>
          <p:cNvPr id="3" name="Titel 2">
            <a:extLst>
              <a:ext uri="{FF2B5EF4-FFF2-40B4-BE49-F238E27FC236}">
                <a16:creationId xmlns:a16="http://schemas.microsoft.com/office/drawing/2014/main" id="{88EA0F86-E5C8-EE49-8046-EA80667783D2}"/>
              </a:ext>
            </a:extLst>
          </p:cNvPr>
          <p:cNvSpPr>
            <a:spLocks noGrp="1"/>
          </p:cNvSpPr>
          <p:nvPr>
            <p:ph type="title"/>
          </p:nvPr>
        </p:nvSpPr>
        <p:spPr/>
        <p:txBody>
          <a:bodyPr/>
          <a:lstStyle/>
          <a:p>
            <a:r>
              <a:rPr lang="nl-NL" err="1"/>
              <a:t>Zorgrol</a:t>
            </a:r>
            <a:r>
              <a:rPr lang="nl-NL"/>
              <a:t> van de apotheker</a:t>
            </a:r>
            <a:br>
              <a:rPr lang="nl-NL"/>
            </a:br>
            <a:endParaRPr lang="nl-NL"/>
          </a:p>
        </p:txBody>
      </p:sp>
      <p:sp>
        <p:nvSpPr>
          <p:cNvPr id="4" name="Tijdelijke aanduiding voor dianummer 3">
            <a:extLst>
              <a:ext uri="{FF2B5EF4-FFF2-40B4-BE49-F238E27FC236}">
                <a16:creationId xmlns:a16="http://schemas.microsoft.com/office/drawing/2014/main" id="{605E3FD0-6EB9-ED0B-400D-0A67C01E6C27}"/>
              </a:ext>
            </a:extLst>
          </p:cNvPr>
          <p:cNvSpPr>
            <a:spLocks noGrp="1"/>
          </p:cNvSpPr>
          <p:nvPr>
            <p:ph type="sldNum" sz="quarter" idx="10"/>
          </p:nvPr>
        </p:nvSpPr>
        <p:spPr/>
        <p:txBody>
          <a:bodyPr/>
          <a:lstStyle/>
          <a:p>
            <a:fld id="{3CB85E5D-8611-4DC1-B375-AD1E4C05477C}" type="slidenum">
              <a:rPr lang="nl-NL" smtClean="0"/>
              <a:pPr/>
              <a:t>3</a:t>
            </a:fld>
            <a:endParaRPr lang="nl-NL"/>
          </a:p>
        </p:txBody>
      </p:sp>
    </p:spTree>
    <p:extLst>
      <p:ext uri="{BB962C8B-B14F-4D97-AF65-F5344CB8AC3E}">
        <p14:creationId xmlns:p14="http://schemas.microsoft.com/office/powerpoint/2010/main" val="142390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a:lstStyle/>
          <a:p>
            <a:r>
              <a:rPr lang="nl-NL"/>
              <a:t>We willen het geneesmiddelentekort drastisch terugdringen, met voorrang voor kwetsbare patiënten als kinderen en chronisch zieken. Daarvoor maken we ons minder afhankelijk van de mondiale markt en zetten we in op meer productie en strategische voorraden binnen Europa. We willen het preferentiebeleid grondig herzien.</a:t>
            </a:r>
          </a:p>
          <a:p>
            <a:r>
              <a:rPr lang="nl-NL"/>
              <a:t>We geven apothekers meer professionele autonomie om de tekorten tegen te gaan.</a:t>
            </a:r>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a:t>Geneesmiddelentekorten</a:t>
            </a:r>
            <a:br>
              <a:rPr lang="nl-NL"/>
            </a:br>
            <a:endParaRPr lang="nl-NL"/>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4</a:t>
            </a:fld>
            <a:endParaRPr lang="nl-NL"/>
          </a:p>
        </p:txBody>
      </p:sp>
    </p:spTree>
    <p:extLst>
      <p:ext uri="{BB962C8B-B14F-4D97-AF65-F5344CB8AC3E}">
        <p14:creationId xmlns:p14="http://schemas.microsoft.com/office/powerpoint/2010/main" val="412847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a:lstStyle/>
          <a:p>
            <a:r>
              <a:rPr lang="nl-NL"/>
              <a:t>We zoeken een manier om de toegang tot anticonceptie drempelloos te maken.</a:t>
            </a:r>
          </a:p>
          <a:p>
            <a:r>
              <a:rPr lang="nl-NL"/>
              <a:t>Daarnaast wordt bekeken welke niet bewezen zorg uit het basispakket gehaald kan worden.</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a:t>Basispakket en vergoedingen</a:t>
            </a:r>
            <a:br>
              <a:rPr lang="nl-NL"/>
            </a:br>
            <a:endParaRPr lang="nl-NL"/>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5</a:t>
            </a:fld>
            <a:endParaRPr lang="nl-NL"/>
          </a:p>
        </p:txBody>
      </p:sp>
    </p:spTree>
    <p:extLst>
      <p:ext uri="{BB962C8B-B14F-4D97-AF65-F5344CB8AC3E}">
        <p14:creationId xmlns:p14="http://schemas.microsoft.com/office/powerpoint/2010/main" val="41881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vert="horz" lIns="0" tIns="0" rIns="0" bIns="0" rtlCol="0" anchor="t">
            <a:noAutofit/>
          </a:bodyPr>
          <a:lstStyle/>
          <a:p>
            <a:pPr marL="269875" indent="-269875"/>
            <a:r>
              <a:rPr lang="nl-NL"/>
              <a:t>Het tekort aan zorgprofessionals in de directe zorg zal de komende jaren alleen maar toenemen. Door de bureaucratie drastisch terug te dringen, willen we onze zorgprofessionals minder buiten de directe zorg laten werken en hen juist meer ruimte geven om bezig te zijn met waar hun hart ligt: de echte zorg aan het bed.</a:t>
            </a:r>
          </a:p>
          <a:p>
            <a:pPr marL="269875" indent="-269875"/>
            <a:r>
              <a:rPr lang="nl-NL"/>
              <a:t>Zorgfuncties komen in de top 10 schaarste-profielen van het UWV. Een opleiding tot een functie uit die top 10 mag tijdens een WW-uitkering of met behoud van bijstand gevolgd worden, waarbij de sollicitatieplicht wordt opgeschort.</a:t>
            </a:r>
          </a:p>
          <a:p>
            <a:pPr marL="269875" indent="-269875"/>
            <a:r>
              <a:rPr lang="nl-NL">
                <a:ea typeface="+mn-lt"/>
                <a:cs typeface="+mn-lt"/>
              </a:rPr>
              <a:t>Door middel van inzet van opleidingsfondsen en het persoonlijk ontwikkelbudget stimuleren we zij instroom en herintreders in de zorg. De drempel om in te stromen moet lager worden door meer gebruik te maken van deelcertificaten en vrijstellingen vanwege kennis en ervaring op andere gebieden. Ook willen we een eenvoudiger erkenning van buitenlandse diploma’s en een betere begeleiding van statushouders naar de zorg. </a:t>
            </a:r>
            <a:endParaRPr lang="nl-NL"/>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a:t>Arbeidsmarktproblematiek</a:t>
            </a:r>
            <a:br>
              <a:rPr lang="nl-NL"/>
            </a:br>
            <a:endParaRPr lang="nl-NL"/>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vert="horz" lIns="0" tIns="0" rIns="0" bIns="0" rtlCol="0" anchor="t">
            <a:noAutofit/>
          </a:bodyPr>
          <a:lstStyle/>
          <a:p>
            <a:pPr marL="269875" indent="-269875"/>
            <a:r>
              <a:rPr lang="nl-NL"/>
              <a:t>We ondersteunen dat er een regionaal samenhangend zorgaanbod komt, waarbij zorgaanbieders, zorgverzekeraars, welzijnswerk en overheden bindende afspraken maken over de toegankelijkheid, beschikbaarheid en betaalbaarheid.</a:t>
            </a:r>
          </a:p>
          <a:p>
            <a:pPr marL="269875" indent="-269875"/>
            <a:r>
              <a:rPr lang="nl-NL">
                <a:ea typeface="+mn-lt"/>
                <a:cs typeface="+mn-lt"/>
              </a:rPr>
              <a:t>We werken toe naar een eerstelijnszorgstelsel dat georganiseerd is rond gezondheidscentra in de wijk, waarbij huisartsenzorg, (wijk)verpleegkundigen, ambulante ggz, consultatiebureau, buurtteam en andere disciplines onder één dak samenwerken. Dit zal in samenhang met het gemeentelijk sociaal domein gerealiseerd moeten worden.</a:t>
            </a:r>
            <a:endParaRPr lang="nl-NL"/>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a:t>Samenwerken in de zorg</a:t>
            </a:r>
            <a:br>
              <a:rPr lang="nl-NL"/>
            </a:br>
            <a:endParaRPr lang="nl-NL"/>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4D43DD-D72F-89B6-594D-87E6E3E4BA8F}"/>
              </a:ext>
            </a:extLst>
          </p:cNvPr>
          <p:cNvSpPr>
            <a:spLocks noGrp="1"/>
          </p:cNvSpPr>
          <p:nvPr>
            <p:ph idx="1"/>
          </p:nvPr>
        </p:nvSpPr>
        <p:spPr/>
        <p:txBody>
          <a:bodyPr/>
          <a:lstStyle/>
          <a:p>
            <a:r>
              <a:rPr lang="nl-NL"/>
              <a:t>We investeren in de kennis van zorgprofessionals over het tijdig spreken met de patiënt en de familie over wensen nabij het levenseinde zoals het stoppen van levensverlengende behandeling, palliatieve zorg, palliatieve sedatie en euthanasie. Ook willen we hospices en terminale thuiszorg voldoende financiering bieden.</a:t>
            </a:r>
          </a:p>
        </p:txBody>
      </p:sp>
      <p:sp>
        <p:nvSpPr>
          <p:cNvPr id="3" name="Titel 2">
            <a:extLst>
              <a:ext uri="{FF2B5EF4-FFF2-40B4-BE49-F238E27FC236}">
                <a16:creationId xmlns:a16="http://schemas.microsoft.com/office/drawing/2014/main" id="{5C787DFB-62E7-9389-1055-5E97148F1683}"/>
              </a:ext>
            </a:extLst>
          </p:cNvPr>
          <p:cNvSpPr>
            <a:spLocks noGrp="1"/>
          </p:cNvSpPr>
          <p:nvPr>
            <p:ph type="title"/>
          </p:nvPr>
        </p:nvSpPr>
        <p:spPr/>
        <p:txBody>
          <a:bodyPr/>
          <a:lstStyle/>
          <a:p>
            <a:r>
              <a:rPr lang="nl-NL"/>
              <a:t>Palliatieve zorg</a:t>
            </a:r>
            <a:br>
              <a:rPr lang="nl-NL"/>
            </a:br>
            <a:endParaRPr lang="nl-NL"/>
          </a:p>
        </p:txBody>
      </p:sp>
      <p:sp>
        <p:nvSpPr>
          <p:cNvPr id="4" name="Tijdelijke aanduiding voor dianummer 3">
            <a:extLst>
              <a:ext uri="{FF2B5EF4-FFF2-40B4-BE49-F238E27FC236}">
                <a16:creationId xmlns:a16="http://schemas.microsoft.com/office/drawing/2014/main" id="{25F71456-2063-B358-11F2-D7887D688202}"/>
              </a:ext>
            </a:extLst>
          </p:cNvPr>
          <p:cNvSpPr>
            <a:spLocks noGrp="1"/>
          </p:cNvSpPr>
          <p:nvPr>
            <p:ph type="sldNum" sz="quarter" idx="10"/>
          </p:nvPr>
        </p:nvSpPr>
        <p:spPr/>
        <p:txBody>
          <a:bodyPr/>
          <a:lstStyle/>
          <a:p>
            <a:fld id="{3CB85E5D-8611-4DC1-B375-AD1E4C05477C}" type="slidenum">
              <a:rPr lang="nl-NL" smtClean="0"/>
              <a:pPr/>
              <a:t>8</a:t>
            </a:fld>
            <a:endParaRPr lang="nl-NL"/>
          </a:p>
        </p:txBody>
      </p:sp>
    </p:spTree>
    <p:extLst>
      <p:ext uri="{BB962C8B-B14F-4D97-AF65-F5344CB8AC3E}">
        <p14:creationId xmlns:p14="http://schemas.microsoft.com/office/powerpoint/2010/main" val="2727319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vert="horz" lIns="0" tIns="0" rIns="0" bIns="0" rtlCol="0" anchor="t">
            <a:noAutofit/>
          </a:bodyPr>
          <a:lstStyle/>
          <a:p>
            <a:pPr marL="269875" indent="-269875"/>
            <a:r>
              <a:rPr lang="nl-NL">
                <a:ea typeface="+mn-lt"/>
                <a:cs typeface="+mn-lt"/>
              </a:rPr>
              <a:t>Bij nieuw overheidsbeleid op het gebied van zorg wordt voortaan structureel getoetst hoeveel regeldruk nieuwe wet- en regelgeving veroorzaakt. Daarmee bouwen we voort op het Aanvullend Zorg en Welzijnsakkoord (AZWA). </a:t>
            </a:r>
            <a:endParaRPr lang="nl-NL"/>
          </a:p>
          <a:p>
            <a:pPr marL="269875" indent="-269875"/>
            <a:r>
              <a:rPr lang="nl-NL"/>
              <a:t>Ons doel is om de zorgbureaucratie in vijf jaar tijd te halveren, conform de aanbevelingen van de Raad voor Volksgezondheid en Samenleving in het rapport ‘Is dit wel verantwoord?’ (2023).</a:t>
            </a:r>
          </a:p>
          <a:p>
            <a:pPr marL="269875" indent="-269875"/>
            <a:r>
              <a:rPr lang="nl-NL"/>
              <a:t>Registraties moeten krachtig worden verminderd of gestopt, te beginnen met de kwaliteitskeurmerken en accreditaties.</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a:t>Administratieve lasten en regeldruk</a:t>
            </a:r>
            <a:br>
              <a:rPr lang="nl-NL"/>
            </a:br>
            <a:endParaRPr lang="nl-NL"/>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9</a:t>
            </a:fld>
            <a:endParaRPr lang="nl-NL"/>
          </a:p>
        </p:txBody>
      </p:sp>
    </p:spTree>
    <p:extLst>
      <p:ext uri="{BB962C8B-B14F-4D97-AF65-F5344CB8AC3E}">
        <p14:creationId xmlns:p14="http://schemas.microsoft.com/office/powerpoint/2010/main" val="274240768"/>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DD962F-FDD8-426D-8FCF-0EE78BBC9E6A}">
  <ds:schemaRefs>
    <ds:schemaRef ds:uri="23c7a637-5bd3-4202-aa87-26309051a924"/>
    <ds:schemaRef ds:uri="6f4d2357-eadc-4c28-9e3e-ebdbf4982601"/>
    <ds:schemaRef ds:uri="b6c766b3-ead1-484a-a8de-6e06bf12dac2"/>
    <ds:schemaRef ds:uri="bd1a4e06-d6a3-4a4c-bcd6-78c14bfe320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A5463C0-AC5B-4A8B-93F8-7CD3FE811101}">
  <ds:schemaRefs>
    <ds:schemaRef ds:uri="http://schemas.microsoft.com/sharepoint/v3/contenttype/forms"/>
  </ds:schemaRefs>
</ds:datastoreItem>
</file>

<file path=customXml/itemProps3.xml><?xml version="1.0" encoding="utf-8"?>
<ds:datastoreItem xmlns:ds="http://schemas.openxmlformats.org/officeDocument/2006/customXml" ds:itemID="{15EA482E-A6A7-46EC-95AD-33C895FEED1F}">
  <ds:schemaRefs>
    <ds:schemaRef ds:uri="6f4d2357-eadc-4c28-9e3e-ebdbf4982601"/>
    <ds:schemaRef ds:uri="b6c766b3-ead1-484a-a8de-6e06bf12da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KNMP</Template>
  <Application>Microsoft Office PowerPoint</Application>
  <PresentationFormat>Widescreen</PresentationFormat>
  <Slides>16</Slides>
  <Notes>0</Notes>
  <HiddenSlides>0</HiddenSlide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KNMP</vt:lpstr>
      <vt:lpstr>Tips</vt:lpstr>
      <vt:lpstr>Standpunten</vt:lpstr>
      <vt:lpstr>Thema’s</vt:lpstr>
      <vt:lpstr>Zorgrol van de apotheker </vt:lpstr>
      <vt:lpstr>Geneesmiddelentekorten </vt:lpstr>
      <vt:lpstr>Basispakket en vergoedingen </vt:lpstr>
      <vt:lpstr>Arbeidsmarktproblematiek </vt:lpstr>
      <vt:lpstr>Samenwerken in de zorg </vt:lpstr>
      <vt:lpstr>Palliatieve zorg </vt:lpstr>
      <vt:lpstr>Administratieve lasten en regeldruk </vt:lpstr>
      <vt:lpstr>Digitalisering en innovatie </vt:lpstr>
      <vt:lpstr>Preventie </vt:lpstr>
      <vt:lpstr>Agressie in de zorg</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revision>1</cp:revision>
  <dcterms:created xsi:type="dcterms:W3CDTF">2024-05-13T06:07:45Z</dcterms:created>
  <dcterms:modified xsi:type="dcterms:W3CDTF">2025-10-17T10:54:34Z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