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1"/>
  </p:notesMasterIdLst>
  <p:handoutMasterIdLst>
    <p:handoutMasterId r:id="rId22"/>
  </p:handoutMasterIdLst>
  <p:sldIdLst>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747D3D-F4FD-4B95-868D-29FECF1394F7}" v="94" dt="2025-10-17T08:29:14.5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54" autoAdjust="0"/>
    <p:restoredTop sz="96405" autoAdjust="0"/>
  </p:normalViewPr>
  <p:slideViewPr>
    <p:cSldViewPr snapToGrid="0">
      <p:cViewPr varScale="1">
        <p:scale>
          <a:sx n="107" d="100"/>
          <a:sy n="107" d="100"/>
        </p:scale>
        <p:origin x="120" y="33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8" d="100"/>
          <a:sy n="78" d="100"/>
        </p:scale>
        <p:origin x="28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a:t>
            </a:fld>
            <a:endParaRPr lang="nl-NL" dirty="0"/>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endParaRPr lang="nl-NL" dirty="0"/>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endParaRPr lang="nl-NL" dirty="0"/>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dirty="0"/>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dirty="0">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dirty="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dirty="0"/>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dirty="0"/>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a:t>
            </a:fld>
            <a:endParaRPr lang="nl-NL" dirty="0"/>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dirty="0"/>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dirty="0"/>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a:t>
            </a:fld>
            <a:endParaRPr lang="nl-NL" dirty="0"/>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 (herhaling vanaf hier)</a:t>
            </a:r>
          </a:p>
          <a:p>
            <a:pPr lvl="6"/>
            <a:r>
              <a:rPr lang="nl-NL" dirty="0"/>
              <a:t>Zevende niveau</a:t>
            </a:r>
          </a:p>
          <a:p>
            <a:pPr lvl="7"/>
            <a:r>
              <a:rPr lang="nl-NL" dirty="0"/>
              <a:t>Achtste niveau</a:t>
            </a:r>
          </a:p>
          <a:p>
            <a:pPr lvl="8"/>
            <a:r>
              <a:rPr lang="nl-NL" dirty="0"/>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boerburgerbeweging.nl/tweede-kamerverkiezingen-2025/#verkiezingsprogramm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dirty="0">
                <a:latin typeface="Ubuntu" panose="020B0504030602030204" pitchFamily="34" charset="0"/>
              </a:rPr>
              <a:t>Standpunten</a:t>
            </a:r>
            <a:endParaRPr lang="nl-NL" b="1" dirty="0">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dirty="0"/>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690" y="470877"/>
            <a:ext cx="3822421" cy="5383692"/>
          </a:xfrm>
          <a:prstGeom prst="rect">
            <a:avLst/>
          </a:prstGeom>
          <a:effectLst>
            <a:outerShdw blurRad="392162" dist="38100" dir="2700000" sx="104237" sy="104237" algn="tl" rotWithShape="0">
              <a:prstClr val="black">
                <a:alpha val="40000"/>
              </a:prstClr>
            </a:outerShdw>
          </a:effectLst>
        </p:spPr>
      </p:pic>
      <p:pic>
        <p:nvPicPr>
          <p:cNvPr id="10" name="Afbeelding 9">
            <a:extLst>
              <a:ext uri="{FF2B5EF4-FFF2-40B4-BE49-F238E27FC236}">
                <a16:creationId xmlns:a16="http://schemas.microsoft.com/office/drawing/2014/main" id="{B6539F4A-5B60-4387-7C2B-E2EB1759FB78}"/>
              </a:ext>
            </a:extLst>
          </p:cNvPr>
          <p:cNvPicPr>
            <a:picLocks noChangeAspect="1"/>
          </p:cNvPicPr>
          <p:nvPr/>
        </p:nvPicPr>
        <p:blipFill>
          <a:blip r:embed="rId3"/>
          <a:stretch>
            <a:fillRect/>
          </a:stretch>
        </p:blipFill>
        <p:spPr>
          <a:xfrm>
            <a:off x="7837870" y="1510424"/>
            <a:ext cx="2919391" cy="1527066"/>
          </a:xfrm>
          <a:prstGeom prst="rect">
            <a:avLst/>
          </a:prstGeom>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a:lstStyle/>
          <a:p>
            <a:r>
              <a:rPr lang="nl-NL" dirty="0"/>
              <a:t>Er is een eis nodig voor nieuwe zorgtechnologie om verschillende producten onderling aansluitbaar te </a:t>
            </a:r>
            <a:r>
              <a:rPr lang="nl-NL"/>
              <a:t>maken. Zo </a:t>
            </a:r>
            <a:r>
              <a:rPr lang="nl-NL" dirty="0"/>
              <a:t>hoeven zorgmedewerkers niet met acht apps te werken en werkt digitalisering daadwerkelijk tijd- en </a:t>
            </a:r>
            <a:r>
              <a:rPr lang="nl-NL" dirty="0" err="1"/>
              <a:t>kostenreducerend</a:t>
            </a:r>
            <a:r>
              <a:rPr lang="nl-NL" dirty="0"/>
              <a:t>.</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dirty="0"/>
              <a:t>Digitalisering en innovatie</a:t>
            </a:r>
            <a:br>
              <a:rPr lang="nl-NL" dirty="0"/>
            </a:br>
            <a:endParaRPr lang="nl-NL" dirty="0"/>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10</a:t>
            </a:fld>
            <a:endParaRPr lang="nl-NL" dirty="0"/>
          </a:p>
        </p:txBody>
      </p:sp>
    </p:spTree>
    <p:extLst>
      <p:ext uri="{BB962C8B-B14F-4D97-AF65-F5344CB8AC3E}">
        <p14:creationId xmlns:p14="http://schemas.microsoft.com/office/powerpoint/2010/main" val="408270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a:lstStyle/>
          <a:p>
            <a:r>
              <a:rPr lang="nl-NL" dirty="0"/>
              <a:t>Gezond leven begint met voorkomen in plaats van genezen. Een goede gezondheid ontstaat in zorgzame buurten die sociale verbondenheid bevorderen. De buurt als ecosysteem om zorg te voorkómen.</a:t>
            </a:r>
          </a:p>
          <a:p>
            <a:r>
              <a:rPr lang="nl-NL" dirty="0"/>
              <a:t>BBB wil blijvend aandacht houden voor gezonde leefstijlbevordering. Zo voorkom je ziekten, verbeter je je gezondheid en verlicht je de druk op de zorg.</a:t>
            </a:r>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dirty="0"/>
              <a:t>Preventie</a:t>
            </a:r>
            <a:br>
              <a:rPr lang="nl-NL" dirty="0"/>
            </a:br>
            <a:endParaRPr lang="nl-NL" dirty="0"/>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11</a:t>
            </a:fld>
            <a:endParaRPr lang="nl-NL" dirty="0"/>
          </a:p>
        </p:txBody>
      </p:sp>
    </p:spTree>
    <p:extLst>
      <p:ext uri="{BB962C8B-B14F-4D97-AF65-F5344CB8AC3E}">
        <p14:creationId xmlns:p14="http://schemas.microsoft.com/office/powerpoint/2010/main" val="4072654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B95029D-906D-C10F-F920-E6EA321E22D9}"/>
              </a:ext>
            </a:extLst>
          </p:cNvPr>
          <p:cNvSpPr>
            <a:spLocks noGrp="1"/>
          </p:cNvSpPr>
          <p:nvPr>
            <p:ph idx="1"/>
          </p:nvPr>
        </p:nvSpPr>
        <p:spPr/>
        <p:txBody>
          <a:bodyPr/>
          <a:lstStyle/>
          <a:p>
            <a:r>
              <a:rPr lang="nl-NL" dirty="0"/>
              <a:t>Actieprogramma tegen agressie in de zorg. Je hebt niet ten koste van alles recht op zorg. Geweld is onacceptabel.</a:t>
            </a:r>
          </a:p>
        </p:txBody>
      </p:sp>
      <p:sp>
        <p:nvSpPr>
          <p:cNvPr id="3" name="Titel 2">
            <a:extLst>
              <a:ext uri="{FF2B5EF4-FFF2-40B4-BE49-F238E27FC236}">
                <a16:creationId xmlns:a16="http://schemas.microsoft.com/office/drawing/2014/main" id="{347ABBED-8A04-3A9A-C103-933B03B27F45}"/>
              </a:ext>
            </a:extLst>
          </p:cNvPr>
          <p:cNvSpPr>
            <a:spLocks noGrp="1"/>
          </p:cNvSpPr>
          <p:nvPr>
            <p:ph type="title"/>
          </p:nvPr>
        </p:nvSpPr>
        <p:spPr/>
        <p:txBody>
          <a:bodyPr/>
          <a:lstStyle/>
          <a:p>
            <a:r>
              <a:rPr lang="nl-NL" dirty="0"/>
              <a:t>Agressie in de zorg</a:t>
            </a:r>
          </a:p>
        </p:txBody>
      </p:sp>
      <p:sp>
        <p:nvSpPr>
          <p:cNvPr id="4" name="Tijdelijke aanduiding voor dianummer 3">
            <a:extLst>
              <a:ext uri="{FF2B5EF4-FFF2-40B4-BE49-F238E27FC236}">
                <a16:creationId xmlns:a16="http://schemas.microsoft.com/office/drawing/2014/main" id="{DA64CDB8-9F33-DB62-4BDB-D84B36779F85}"/>
              </a:ext>
            </a:extLst>
          </p:cNvPr>
          <p:cNvSpPr>
            <a:spLocks noGrp="1"/>
          </p:cNvSpPr>
          <p:nvPr>
            <p:ph type="sldNum" sz="quarter" idx="10"/>
          </p:nvPr>
        </p:nvSpPr>
        <p:spPr/>
        <p:txBody>
          <a:bodyPr/>
          <a:lstStyle/>
          <a:p>
            <a:fld id="{3CB85E5D-8611-4DC1-B375-AD1E4C05477C}" type="slidenum">
              <a:rPr lang="nl-NL" smtClean="0"/>
              <a:pPr/>
              <a:t>12</a:t>
            </a:fld>
            <a:endParaRPr lang="nl-NL" dirty="0"/>
          </a:p>
        </p:txBody>
      </p:sp>
    </p:spTree>
    <p:extLst>
      <p:ext uri="{BB962C8B-B14F-4D97-AF65-F5344CB8AC3E}">
        <p14:creationId xmlns:p14="http://schemas.microsoft.com/office/powerpoint/2010/main" val="2292060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a:lstStyle/>
          <a:p>
            <a:r>
              <a:rPr lang="nl-NL" dirty="0"/>
              <a:t>Er is meer, veel meer vertrouwen nodig in de zorgprofessional. Die hoort meer verantwoordelijkheden te krijgen. Weg met onnodige afvinklijstjes, particuliere keurmerken en afrekensystemen als </a:t>
            </a:r>
            <a:r>
              <a:rPr lang="nl-NL" dirty="0" err="1"/>
              <a:t>ZorgKaartNederland</a:t>
            </a:r>
            <a:r>
              <a:rPr lang="nl-NL" dirty="0"/>
              <a:t>. BBB wil een einde maken aan spreadsheetterreur en de protocollen­dwang.</a:t>
            </a:r>
          </a:p>
          <a:p>
            <a:r>
              <a:rPr lang="nl-NL" dirty="0"/>
              <a:t>Versnipperde </a:t>
            </a:r>
            <a:r>
              <a:rPr lang="nl-NL" dirty="0" err="1"/>
              <a:t>contractering</a:t>
            </a:r>
            <a:r>
              <a:rPr lang="nl-NL" dirty="0"/>
              <a:t> kost veel tijd voor zowel zorgverleners als verzekeraars. Beleg de inkoop daarom op het niveau van de beroepsgroep.</a:t>
            </a:r>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dirty="0"/>
              <a:t>Professionele autonomie</a:t>
            </a:r>
            <a:br>
              <a:rPr lang="nl-NL" dirty="0"/>
            </a:br>
            <a:endParaRPr lang="nl-NL" dirty="0"/>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13</a:t>
            </a:fld>
            <a:endParaRPr lang="nl-NL" dirty="0"/>
          </a:p>
        </p:txBody>
      </p:sp>
    </p:spTree>
    <p:extLst>
      <p:ext uri="{BB962C8B-B14F-4D97-AF65-F5344CB8AC3E}">
        <p14:creationId xmlns:p14="http://schemas.microsoft.com/office/powerpoint/2010/main" val="1739387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p:txBody>
          <a:bodyPr/>
          <a:lstStyle/>
          <a:p>
            <a:r>
              <a:rPr lang="nl-NL" dirty="0"/>
              <a:t>We onderzoeken de mogelijkheid van één wettelijk verplichte basisverzekering met gelijke inhoud en premie, met alleen concurrentie op de aanvullende verzekering. Marktwerking moet er niet zijn op de meest noodzakelijke zorg, maar mag wel in het aanvullende pakket.</a:t>
            </a:r>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dirty="0"/>
              <a:t>Marktwerking in de zorg</a:t>
            </a:r>
            <a:br>
              <a:rPr lang="nl-NL" dirty="0"/>
            </a:br>
            <a:endParaRPr lang="nl-NL" dirty="0"/>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14</a:t>
            </a:fld>
            <a:endParaRPr lang="nl-NL" dirty="0"/>
          </a:p>
        </p:txBody>
      </p:sp>
    </p:spTree>
    <p:extLst>
      <p:ext uri="{BB962C8B-B14F-4D97-AF65-F5344CB8AC3E}">
        <p14:creationId xmlns:p14="http://schemas.microsoft.com/office/powerpoint/2010/main" val="851697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de BBB: </a:t>
            </a:r>
            <a:r>
              <a:rPr lang="nl-NL" dirty="0">
                <a:hlinkClick r:id="rId2"/>
              </a:rPr>
              <a:t>Tweede Kamerverkiezingen 2025 - BBB</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dirty="0"/>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15</a:t>
            </a:fld>
            <a:endParaRPr lang="nl-NL" dirty="0"/>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numCol="2"/>
          <a:lstStyle/>
          <a:p>
            <a:r>
              <a:rPr lang="nl-NL" dirty="0" err="1"/>
              <a:t>Zorgrol</a:t>
            </a:r>
            <a:r>
              <a:rPr lang="nl-NL" dirty="0"/>
              <a:t> van de apotheker</a:t>
            </a:r>
          </a:p>
          <a:p>
            <a:r>
              <a:rPr lang="nl-NL" dirty="0"/>
              <a:t>Geneesmiddelentekorten</a:t>
            </a:r>
          </a:p>
          <a:p>
            <a:r>
              <a:rPr lang="nl-NL" dirty="0"/>
              <a:t>Basispakket en vergoedingen</a:t>
            </a:r>
          </a:p>
          <a:p>
            <a:r>
              <a:rPr lang="nl-NL" dirty="0"/>
              <a:t>Arbeidsmarktproblematiek</a:t>
            </a:r>
          </a:p>
          <a:p>
            <a:r>
              <a:rPr lang="nl-NL" dirty="0"/>
              <a:t>Samenwerken in de zorg</a:t>
            </a:r>
          </a:p>
          <a:p>
            <a:r>
              <a:rPr lang="nl-NL" dirty="0"/>
              <a:t>Palliatieve zorg</a:t>
            </a:r>
          </a:p>
          <a:p>
            <a:r>
              <a:rPr lang="nl-NL" dirty="0"/>
              <a:t>Administratieve lasten en regeldruk</a:t>
            </a:r>
          </a:p>
          <a:p>
            <a:r>
              <a:rPr lang="nl-NL" dirty="0"/>
              <a:t>Digitalisering en innovatie</a:t>
            </a:r>
          </a:p>
          <a:p>
            <a:r>
              <a:rPr lang="nl-NL" dirty="0"/>
              <a:t>Preventie</a:t>
            </a:r>
          </a:p>
          <a:p>
            <a:r>
              <a:rPr lang="nl-NL" dirty="0"/>
              <a:t>Agressie in de zorg</a:t>
            </a:r>
          </a:p>
          <a:p>
            <a:r>
              <a:rPr lang="nl-NL" dirty="0"/>
              <a:t>Professionele autonomie</a:t>
            </a:r>
          </a:p>
          <a:p>
            <a:r>
              <a:rPr lang="nl-NL" dirty="0"/>
              <a:t>Marktwerking in de zorg</a:t>
            </a:r>
          </a:p>
          <a:p>
            <a:r>
              <a:rPr lang="nl-NL" dirty="0">
                <a:solidFill>
                  <a:srgbClr val="FF0000"/>
                </a:solidFill>
              </a:rPr>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dirty="0"/>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dirty="0"/>
          </a:p>
        </p:txBody>
      </p:sp>
      <p:sp>
        <p:nvSpPr>
          <p:cNvPr id="5" name="Tekstvak 4">
            <a:extLst>
              <a:ext uri="{FF2B5EF4-FFF2-40B4-BE49-F238E27FC236}">
                <a16:creationId xmlns:a16="http://schemas.microsoft.com/office/drawing/2014/main" id="{1A0C38AD-E222-2DA8-B242-281B8C4EC288}"/>
              </a:ext>
            </a:extLst>
          </p:cNvPr>
          <p:cNvSpPr txBox="1"/>
          <p:nvPr/>
        </p:nvSpPr>
        <p:spPr>
          <a:xfrm>
            <a:off x="828000" y="5264209"/>
            <a:ext cx="7691215" cy="323165"/>
          </a:xfrm>
          <a:prstGeom prst="rect">
            <a:avLst/>
          </a:prstGeom>
          <a:noFill/>
        </p:spPr>
        <p:txBody>
          <a:bodyPr wrap="square" rtlCol="0">
            <a:spAutoFit/>
          </a:bodyPr>
          <a:lstStyle/>
          <a:p>
            <a:r>
              <a:rPr lang="nl-NL" sz="1500" dirty="0"/>
              <a:t>*De rode thema’s komen niet specifiek aan de orde in dit verkiezingsprogramma</a:t>
            </a:r>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F4FEA26-FA73-52E4-85B4-975493A53723}"/>
              </a:ext>
            </a:extLst>
          </p:cNvPr>
          <p:cNvSpPr>
            <a:spLocks noGrp="1"/>
          </p:cNvSpPr>
          <p:nvPr>
            <p:ph idx="1"/>
          </p:nvPr>
        </p:nvSpPr>
        <p:spPr/>
        <p:txBody>
          <a:bodyPr/>
          <a:lstStyle/>
          <a:p>
            <a:r>
              <a:rPr lang="nl-NL" dirty="0"/>
              <a:t>Zorg dient niet alleen aan de markt overgelaten te worden, het is een basisvoorziening waarin mensen, de zorgprofessional en de patiënt weer in hun kracht staan.</a:t>
            </a:r>
          </a:p>
          <a:p>
            <a:r>
              <a:rPr lang="nl-NL" dirty="0"/>
              <a:t>Zorg in de buurt: simpeler, menselijker en dichterbij. De huisarts die samen met de wijkverpleging en apotheker het lokale zorghart vormt.</a:t>
            </a:r>
          </a:p>
        </p:txBody>
      </p:sp>
      <p:sp>
        <p:nvSpPr>
          <p:cNvPr id="3" name="Titel 2">
            <a:extLst>
              <a:ext uri="{FF2B5EF4-FFF2-40B4-BE49-F238E27FC236}">
                <a16:creationId xmlns:a16="http://schemas.microsoft.com/office/drawing/2014/main" id="{88EA0F86-E5C8-EE49-8046-EA80667783D2}"/>
              </a:ext>
            </a:extLst>
          </p:cNvPr>
          <p:cNvSpPr>
            <a:spLocks noGrp="1"/>
          </p:cNvSpPr>
          <p:nvPr>
            <p:ph type="title"/>
          </p:nvPr>
        </p:nvSpPr>
        <p:spPr/>
        <p:txBody>
          <a:bodyPr/>
          <a:lstStyle/>
          <a:p>
            <a:r>
              <a:rPr lang="nl-NL" dirty="0" err="1"/>
              <a:t>Zorgrol</a:t>
            </a:r>
            <a:r>
              <a:rPr lang="nl-NL" dirty="0"/>
              <a:t> van de apotheker</a:t>
            </a:r>
            <a:br>
              <a:rPr lang="nl-NL" dirty="0"/>
            </a:br>
            <a:endParaRPr lang="nl-NL" dirty="0"/>
          </a:p>
        </p:txBody>
      </p:sp>
      <p:sp>
        <p:nvSpPr>
          <p:cNvPr id="4" name="Tijdelijke aanduiding voor dianummer 3">
            <a:extLst>
              <a:ext uri="{FF2B5EF4-FFF2-40B4-BE49-F238E27FC236}">
                <a16:creationId xmlns:a16="http://schemas.microsoft.com/office/drawing/2014/main" id="{605E3FD0-6EB9-ED0B-400D-0A67C01E6C27}"/>
              </a:ext>
            </a:extLst>
          </p:cNvPr>
          <p:cNvSpPr>
            <a:spLocks noGrp="1"/>
          </p:cNvSpPr>
          <p:nvPr>
            <p:ph type="sldNum" sz="quarter" idx="10"/>
          </p:nvPr>
        </p:nvSpPr>
        <p:spPr/>
        <p:txBody>
          <a:bodyPr/>
          <a:lstStyle/>
          <a:p>
            <a:fld id="{3CB85E5D-8611-4DC1-B375-AD1E4C05477C}" type="slidenum">
              <a:rPr lang="nl-NL" smtClean="0"/>
              <a:pPr/>
              <a:t>3</a:t>
            </a:fld>
            <a:endParaRPr lang="nl-NL" dirty="0"/>
          </a:p>
        </p:txBody>
      </p:sp>
    </p:spTree>
    <p:extLst>
      <p:ext uri="{BB962C8B-B14F-4D97-AF65-F5344CB8AC3E}">
        <p14:creationId xmlns:p14="http://schemas.microsoft.com/office/powerpoint/2010/main" val="1423906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3A0033E-FC72-5839-AA1E-9C59AB37B882}"/>
              </a:ext>
            </a:extLst>
          </p:cNvPr>
          <p:cNvSpPr>
            <a:spLocks noGrp="1"/>
          </p:cNvSpPr>
          <p:nvPr>
            <p:ph idx="1"/>
          </p:nvPr>
        </p:nvSpPr>
        <p:spPr/>
        <p:txBody>
          <a:bodyPr/>
          <a:lstStyle/>
          <a:p>
            <a:r>
              <a:rPr lang="nl-NL" dirty="0"/>
              <a:t>De productie van medicijnen moet zoveel mogelijk worden teruggehaald naar Nederland. </a:t>
            </a:r>
            <a:r>
              <a:rPr lang="nl-NL" dirty="0" err="1"/>
              <a:t>Herdistributie</a:t>
            </a:r>
            <a:r>
              <a:rPr lang="nl-NL" dirty="0"/>
              <a:t> van ongeopende verpakkingen medicatie gaat verspilling tegen. Dit bespaart geld, creëert werkgelegenheid en geeft ons controle over de productie van essentiële medicijnen.</a:t>
            </a:r>
          </a:p>
        </p:txBody>
      </p:sp>
      <p:sp>
        <p:nvSpPr>
          <p:cNvPr id="3" name="Titel 2">
            <a:extLst>
              <a:ext uri="{FF2B5EF4-FFF2-40B4-BE49-F238E27FC236}">
                <a16:creationId xmlns:a16="http://schemas.microsoft.com/office/drawing/2014/main" id="{BF94E722-5EB3-3053-606C-9EFF5DBE52E4}"/>
              </a:ext>
            </a:extLst>
          </p:cNvPr>
          <p:cNvSpPr>
            <a:spLocks noGrp="1"/>
          </p:cNvSpPr>
          <p:nvPr>
            <p:ph type="title"/>
          </p:nvPr>
        </p:nvSpPr>
        <p:spPr/>
        <p:txBody>
          <a:bodyPr/>
          <a:lstStyle/>
          <a:p>
            <a:r>
              <a:rPr lang="nl-NL" dirty="0"/>
              <a:t>Geneesmiddelentekorten</a:t>
            </a:r>
            <a:br>
              <a:rPr lang="nl-NL" dirty="0"/>
            </a:br>
            <a:endParaRPr lang="nl-NL" dirty="0"/>
          </a:p>
        </p:txBody>
      </p:sp>
      <p:sp>
        <p:nvSpPr>
          <p:cNvPr id="4" name="Tijdelijke aanduiding voor dianummer 3">
            <a:extLst>
              <a:ext uri="{FF2B5EF4-FFF2-40B4-BE49-F238E27FC236}">
                <a16:creationId xmlns:a16="http://schemas.microsoft.com/office/drawing/2014/main" id="{842894F3-5E51-F73D-1B92-731CDE646D2B}"/>
              </a:ext>
            </a:extLst>
          </p:cNvPr>
          <p:cNvSpPr>
            <a:spLocks noGrp="1"/>
          </p:cNvSpPr>
          <p:nvPr>
            <p:ph type="sldNum" sz="quarter" idx="10"/>
          </p:nvPr>
        </p:nvSpPr>
        <p:spPr/>
        <p:txBody>
          <a:bodyPr/>
          <a:lstStyle/>
          <a:p>
            <a:fld id="{3CB85E5D-8611-4DC1-B375-AD1E4C05477C}" type="slidenum">
              <a:rPr lang="nl-NL" smtClean="0"/>
              <a:pPr/>
              <a:t>4</a:t>
            </a:fld>
            <a:endParaRPr lang="nl-NL" dirty="0"/>
          </a:p>
        </p:txBody>
      </p:sp>
    </p:spTree>
    <p:extLst>
      <p:ext uri="{BB962C8B-B14F-4D97-AF65-F5344CB8AC3E}">
        <p14:creationId xmlns:p14="http://schemas.microsoft.com/office/powerpoint/2010/main" val="4128479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a:xfrm>
            <a:off x="828000" y="1419225"/>
            <a:ext cx="10537200" cy="4019550"/>
          </a:xfrm>
        </p:spPr>
        <p:txBody>
          <a:bodyPr/>
          <a:lstStyle/>
          <a:p>
            <a:r>
              <a:rPr lang="nl-NL" dirty="0"/>
              <a:t>We onderzoeken de mogelijkheid van één wettelijk verplichte basisverzekering met gelijke inhoud en premie, met alleen concurrentie op de aanvullende verzekering. Marktwerking moet er niet zijn op de meest noodzakelijke zorg, maar mag wel in het aanvullende pakket.</a:t>
            </a:r>
          </a:p>
          <a:p>
            <a:r>
              <a:rPr lang="nl-NL" dirty="0"/>
              <a:t>Alle bewezen niet werkzame zorg gaat uit de basisverzekering. Hierdoor kunnen de kosten van de basisverzekering voor iedereen omlaag en kunnen mensen die toch homeopathie of andere niet wetenschappelijk bewezen zorg willen, kiezen voor een aanvullende verzekering die hen past. Hierin willen wij strengere selectie vanuit het Zorginstituut Nederland (</a:t>
            </a:r>
            <a:r>
              <a:rPr lang="nl-NL" dirty="0" err="1"/>
              <a:t>ZiN</a:t>
            </a:r>
            <a:r>
              <a:rPr lang="nl-NL" dirty="0"/>
              <a:t>), met alle therapieën die niet beter presenteren dan placebo, geschrapt.</a:t>
            </a:r>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dirty="0"/>
              <a:t>Basispakket en vergoedingen</a:t>
            </a:r>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5</a:t>
            </a:fld>
            <a:endParaRPr lang="nl-NL" dirty="0"/>
          </a:p>
        </p:txBody>
      </p:sp>
    </p:spTree>
    <p:extLst>
      <p:ext uri="{BB962C8B-B14F-4D97-AF65-F5344CB8AC3E}">
        <p14:creationId xmlns:p14="http://schemas.microsoft.com/office/powerpoint/2010/main" val="41881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a:xfrm>
            <a:off x="828000" y="1676401"/>
            <a:ext cx="10537200" cy="4509246"/>
          </a:xfrm>
        </p:spPr>
        <p:txBody>
          <a:bodyPr/>
          <a:lstStyle/>
          <a:p>
            <a:r>
              <a:rPr lang="nl-NL" dirty="0"/>
              <a:t>BBB zet zich de komende jaren verder in voor het terugdringen van de wildgroei aan functies van mensen die aan de zorg werken in plaats van in de zorg. Dit betekent in ieder geval een stop op actieprogramma’s, beleidsstukken, kwaliteitscontroleurs. De beroepsbevolking krimpt en we hebben iedereen daarom nodig om daadwerkelijk zorg te verlenen in plaats van zich met processen eromheen bezig te houden.</a:t>
            </a:r>
          </a:p>
          <a:p>
            <a:r>
              <a:rPr lang="nl-NL" dirty="0"/>
              <a:t>Zorgverleners die een stage of zelfs hele opleiding in een ziekenhuis of zorginstelling hebben gevolgd, blijven vaker behouden voor de regio. Om die reden moet er regionale regie komen op opleidingen en stages.</a:t>
            </a:r>
          </a:p>
          <a:p>
            <a:r>
              <a:rPr lang="nl-NL" dirty="0"/>
              <a:t>BBB wil een einde maken aan de wildgroei van uitzendbureaus die geen zorg verlenen, maar wel grote winsten maken. We stimuleren dat zorginstellingen hun flexibele capaciteit zélf organiseren – bijvoorbeeld met zzp’ers of regionale roosternetwerken zonder winstoogmerk. Zo komt het geld terecht waar het hoort: bij de zorgverlener én de patiënt.</a:t>
            </a:r>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dirty="0"/>
              <a:t>Arbeidsmarktproblematiek</a:t>
            </a:r>
            <a:br>
              <a:rPr lang="nl-NL" dirty="0"/>
            </a:br>
            <a:endParaRPr lang="nl-NL" dirty="0"/>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6</a:t>
            </a:fld>
            <a:endParaRPr lang="nl-NL" dirty="0"/>
          </a:p>
        </p:txBody>
      </p:sp>
    </p:spTree>
    <p:extLst>
      <p:ext uri="{BB962C8B-B14F-4D97-AF65-F5344CB8AC3E}">
        <p14:creationId xmlns:p14="http://schemas.microsoft.com/office/powerpoint/2010/main" val="190073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a:lstStyle/>
          <a:p>
            <a:r>
              <a:rPr lang="nl-NL" dirty="0"/>
              <a:t>Zorg dichtbij verdient steun. BBB vindt dat iedereen, waar je ook woont, toegang moet houden tot goede ziekenhuiszorg in de buurt. Regionale ziekenhuizen spelen daarin een onmisbare rol.</a:t>
            </a:r>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dirty="0"/>
              <a:t>Samenwerken in de zorg</a:t>
            </a:r>
            <a:br>
              <a:rPr lang="nl-NL" dirty="0"/>
            </a:br>
            <a:endParaRPr lang="nl-NL" dirty="0"/>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7</a:t>
            </a:fld>
            <a:endParaRPr lang="nl-NL" dirty="0"/>
          </a:p>
        </p:txBody>
      </p:sp>
    </p:spTree>
    <p:extLst>
      <p:ext uri="{BB962C8B-B14F-4D97-AF65-F5344CB8AC3E}">
        <p14:creationId xmlns:p14="http://schemas.microsoft.com/office/powerpoint/2010/main" val="3922628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94D43DD-D72F-89B6-594D-87E6E3E4BA8F}"/>
              </a:ext>
            </a:extLst>
          </p:cNvPr>
          <p:cNvSpPr>
            <a:spLocks noGrp="1"/>
          </p:cNvSpPr>
          <p:nvPr>
            <p:ph idx="1"/>
          </p:nvPr>
        </p:nvSpPr>
        <p:spPr/>
        <p:txBody>
          <a:bodyPr/>
          <a:lstStyle/>
          <a:p>
            <a:r>
              <a:rPr lang="nl-NL" dirty="0"/>
              <a:t>Palliatieve zorg moet altijd beschikbaar zijn; omzetplafonds mogen dit nooit belemmeren. We keren ons tegen de stigmatiserende ‘voltooid leven wet’, omdat ouderen net zo waardevol zijn als alle andere burgers.</a:t>
            </a:r>
          </a:p>
          <a:p>
            <a:r>
              <a:rPr lang="nl-NL" dirty="0"/>
              <a:t>In de palliatieve zorg worden omzetplafonds geschrapt. Het moet niet uitmaken in welke maand je zal sterven, iedereen heeft recht op de juiste zorg.</a:t>
            </a:r>
          </a:p>
          <a:p>
            <a:r>
              <a:rPr lang="nl-NL" dirty="0"/>
              <a:t>Er moet voldoende geïnvesteerd worden in expertisecentra over het levenseinde, om zo te zorgen dat artsen voldoende kennis en kunde hebben om, indien gewenst, palliatieve sedatie en/of euthanasie uit te voeren. De </a:t>
            </a:r>
            <a:r>
              <a:rPr lang="nl-NL" dirty="0" err="1"/>
              <a:t>voltooidlevenwet</a:t>
            </a:r>
            <a:r>
              <a:rPr lang="nl-NL" dirty="0"/>
              <a:t> voegt niets toe aan de huidige euthanasiepraktijk en zullen wij dan ook niet steunen.</a:t>
            </a:r>
          </a:p>
        </p:txBody>
      </p:sp>
      <p:sp>
        <p:nvSpPr>
          <p:cNvPr id="3" name="Titel 2">
            <a:extLst>
              <a:ext uri="{FF2B5EF4-FFF2-40B4-BE49-F238E27FC236}">
                <a16:creationId xmlns:a16="http://schemas.microsoft.com/office/drawing/2014/main" id="{5C787DFB-62E7-9389-1055-5E97148F1683}"/>
              </a:ext>
            </a:extLst>
          </p:cNvPr>
          <p:cNvSpPr>
            <a:spLocks noGrp="1"/>
          </p:cNvSpPr>
          <p:nvPr>
            <p:ph type="title"/>
          </p:nvPr>
        </p:nvSpPr>
        <p:spPr/>
        <p:txBody>
          <a:bodyPr/>
          <a:lstStyle/>
          <a:p>
            <a:r>
              <a:rPr lang="nl-NL" dirty="0"/>
              <a:t>Palliatieve zorg</a:t>
            </a:r>
            <a:br>
              <a:rPr lang="nl-NL" dirty="0"/>
            </a:br>
            <a:endParaRPr lang="nl-NL" dirty="0"/>
          </a:p>
        </p:txBody>
      </p:sp>
      <p:sp>
        <p:nvSpPr>
          <p:cNvPr id="4" name="Tijdelijke aanduiding voor dianummer 3">
            <a:extLst>
              <a:ext uri="{FF2B5EF4-FFF2-40B4-BE49-F238E27FC236}">
                <a16:creationId xmlns:a16="http://schemas.microsoft.com/office/drawing/2014/main" id="{25F71456-2063-B358-11F2-D7887D688202}"/>
              </a:ext>
            </a:extLst>
          </p:cNvPr>
          <p:cNvSpPr>
            <a:spLocks noGrp="1"/>
          </p:cNvSpPr>
          <p:nvPr>
            <p:ph type="sldNum" sz="quarter" idx="10"/>
          </p:nvPr>
        </p:nvSpPr>
        <p:spPr/>
        <p:txBody>
          <a:bodyPr/>
          <a:lstStyle/>
          <a:p>
            <a:fld id="{3CB85E5D-8611-4DC1-B375-AD1E4C05477C}" type="slidenum">
              <a:rPr lang="nl-NL" smtClean="0"/>
              <a:pPr/>
              <a:t>8</a:t>
            </a:fld>
            <a:endParaRPr lang="nl-NL" dirty="0"/>
          </a:p>
        </p:txBody>
      </p:sp>
    </p:spTree>
    <p:extLst>
      <p:ext uri="{BB962C8B-B14F-4D97-AF65-F5344CB8AC3E}">
        <p14:creationId xmlns:p14="http://schemas.microsoft.com/office/powerpoint/2010/main" val="2727319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a:lstStyle/>
          <a:p>
            <a:r>
              <a:rPr lang="nl-NL" dirty="0"/>
              <a:t>BBB wil de administratieve lasten in de zorg drastisch terugdringen. Daarom zetten wij in op verplichte standaardisatie van digitale gegevensuitwisseling tussen zorgaanbieders.</a:t>
            </a:r>
          </a:p>
          <a:p>
            <a:r>
              <a:rPr lang="nl-NL" dirty="0"/>
              <a:t>Minder tijd kwijt aan papierwerk betekent meer tijd voor de patiënt. Door uniforme ICT-standaarden en efficiëntere processen besparen we heel veel geld, terwijl we de werkdruk verlagen en de zorg toegankelijk houden. BBB kiest voor slimme zorg, waarbij digitalisering ten dienste staat van de professional én de patiënt.</a:t>
            </a:r>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dirty="0"/>
              <a:t>Administratieve lasten en regeldruk</a:t>
            </a:r>
            <a:br>
              <a:rPr lang="nl-NL" dirty="0"/>
            </a:br>
            <a:endParaRPr lang="nl-NL" dirty="0"/>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9</a:t>
            </a:fld>
            <a:endParaRPr lang="nl-NL" dirty="0"/>
          </a:p>
        </p:txBody>
      </p:sp>
    </p:spTree>
    <p:extLst>
      <p:ext uri="{BB962C8B-B14F-4D97-AF65-F5344CB8AC3E}">
        <p14:creationId xmlns:p14="http://schemas.microsoft.com/office/powerpoint/2010/main" val="274240768"/>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EDD962F-FDD8-426D-8FCF-0EE78BBC9E6A}">
  <ds:schemaRefs>
    <ds:schemaRef ds:uri="http://www.w3.org/XML/1998/namespace"/>
    <ds:schemaRef ds:uri="23c7a637-5bd3-4202-aa87-26309051a924"/>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bd1a4e06-d6a3-4a4c-bcd6-78c14bfe3200"/>
    <ds:schemaRef ds:uri="http://schemas.microsoft.com/office/2006/metadata/properties"/>
    <ds:schemaRef ds:uri="6f4d2357-eadc-4c28-9e3e-ebdbf4982601"/>
    <ds:schemaRef ds:uri="b6c766b3-ead1-484a-a8de-6e06bf12dac2"/>
  </ds:schemaRefs>
</ds:datastoreItem>
</file>

<file path=customXml/itemProps2.xml><?xml version="1.0" encoding="utf-8"?>
<ds:datastoreItem xmlns:ds="http://schemas.openxmlformats.org/officeDocument/2006/customXml" ds:itemID="{EEDBDA46-4CEC-4A76-B8A6-F8B288A4F8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d2357-eadc-4c28-9e3e-ebdbf4982601"/>
    <ds:schemaRef ds:uri="b6c766b3-ead1-484a-a8de-6e06bf12da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A5463C0-AC5B-4A8B-93F8-7CD3FE8111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KNMP</Template>
  <TotalTime>79</TotalTime>
  <Words>932</Words>
  <Application>Microsoft Office PowerPoint</Application>
  <PresentationFormat>Widescreen</PresentationFormat>
  <Paragraphs>66</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KNMP</vt:lpstr>
      <vt:lpstr>Tips</vt:lpstr>
      <vt:lpstr>Standpunten</vt:lpstr>
      <vt:lpstr>Thema’s</vt:lpstr>
      <vt:lpstr>Zorgrol van de apotheker </vt:lpstr>
      <vt:lpstr>Geneesmiddelentekorten </vt:lpstr>
      <vt:lpstr>Basispakket en vergoedingen</vt:lpstr>
      <vt:lpstr>Arbeidsmarktproblematiek </vt:lpstr>
      <vt:lpstr>Samenwerken in de zorg </vt:lpstr>
      <vt:lpstr>Palliatieve zorg </vt:lpstr>
      <vt:lpstr>Administratieve lasten en regeldruk </vt:lpstr>
      <vt:lpstr>Digitalisering en innovatie </vt:lpstr>
      <vt:lpstr>Preventie </vt:lpstr>
      <vt:lpstr>Agressie in de zorg</vt:lpstr>
      <vt:lpstr>Professionele autonomie </vt:lpstr>
      <vt:lpstr>Marktwerking in de zorg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Leanne Zuur</cp:lastModifiedBy>
  <cp:revision>11</cp:revision>
  <dcterms:created xsi:type="dcterms:W3CDTF">2024-05-13T06:07:45Z</dcterms:created>
  <dcterms:modified xsi:type="dcterms:W3CDTF">2025-10-17T10:46:31Z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