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58" r:id="rId5"/>
    <p:sldId id="357" r:id="rId6"/>
    <p:sldId id="359" r:id="rId7"/>
    <p:sldId id="262" r:id="rId8"/>
    <p:sldId id="279" r:id="rId9"/>
    <p:sldId id="346" r:id="rId10"/>
    <p:sldId id="347" r:id="rId11"/>
    <p:sldId id="258" r:id="rId12"/>
    <p:sldId id="352" r:id="rId13"/>
    <p:sldId id="261" r:id="rId14"/>
    <p:sldId id="260" r:id="rId15"/>
    <p:sldId id="259" r:id="rId16"/>
    <p:sldId id="282"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54F4A-5A7B-4E0B-98A1-5CF6C89D9C9D}" v="384" dt="2023-09-25T14:53:20.690"/>
    <p1510:client id="{D85049CC-E27F-6E76-200A-A3CE37D4646A}" v="1" dt="2023-09-25T08:04:13.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53" autoAdjust="0"/>
  </p:normalViewPr>
  <p:slideViewPr>
    <p:cSldViewPr snapToGrid="0">
      <p:cViewPr varScale="1">
        <p:scale>
          <a:sx n="69" d="100"/>
          <a:sy n="69" d="100"/>
        </p:scale>
        <p:origin x="214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F37FC-7875-42AF-9F70-0141FD30FD98}" type="datetimeFigureOut">
              <a:rPr lang="nl-NL" smtClean="0"/>
              <a:t>11-7-2025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AF0EA-3C14-4062-BF18-268140705DA1}" type="slidenum">
              <a:rPr lang="nl-NL" smtClean="0"/>
              <a:t>‹nr.›</a:t>
            </a:fld>
            <a:endParaRPr lang="nl-NL"/>
          </a:p>
        </p:txBody>
      </p:sp>
    </p:spTree>
    <p:extLst>
      <p:ext uri="{BB962C8B-B14F-4D97-AF65-F5344CB8AC3E}">
        <p14:creationId xmlns:p14="http://schemas.microsoft.com/office/powerpoint/2010/main" val="47277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ja.nu/commissies/zichtbaarheidscommiss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presentatie over het werk als apotheker en hoe je apotheker kunt worden.</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2</a:t>
            </a:fld>
            <a:endParaRPr lang="nl-NL"/>
          </a:p>
        </p:txBody>
      </p:sp>
    </p:spTree>
    <p:extLst>
      <p:ext uri="{BB962C8B-B14F-4D97-AF65-F5344CB8AC3E}">
        <p14:creationId xmlns:p14="http://schemas.microsoft.com/office/powerpoint/2010/main" val="189192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zijn de ingangseisen voor de studie farmacie in Nederland in 2023. In dat jaar en voor het jaar 2024 is er een </a:t>
            </a:r>
            <a:r>
              <a:rPr lang="nl-NL" err="1"/>
              <a:t>Numerus</a:t>
            </a:r>
            <a:r>
              <a:rPr lang="nl-NL"/>
              <a:t> fixus (maximaal aantal plekken). Hierdoor moeten scholieren zich voor half januari aanmelden voor de studie.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79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zijn de verschillende steden waar farmacie gestudeerd kan worden.</a:t>
            </a:r>
          </a:p>
          <a:p>
            <a:r>
              <a:rPr lang="nl-NL"/>
              <a:t>In Utrecht en Groningen kan je de gehele opleiding doen. In Leiden alleen de master. Daar is wel de bachelor </a:t>
            </a:r>
            <a:r>
              <a:rPr lang="nl-NL" err="1"/>
              <a:t>bio-farmaceutische</a:t>
            </a:r>
            <a:r>
              <a:rPr lang="nl-NL"/>
              <a:t> wetenschappen. In Groningen is de bachelor Engelstalig waar het kan en Nederlandstalig waar het moet. De master farmacie is Nederlandstalig. In Utrecht is de bachelor wel Nederlandstalig.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1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7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uitleggen waarom er een apotheker is en hoe deze persoon bijdraagt aan de farmaceutisch patiëntenzorg. Je kunt ook vragen waar het publiek aan denkt bij een apotheker en de apotheek en dit gebruiken als opening voor wat de apotheker allemaal doet. </a:t>
            </a:r>
          </a:p>
        </p:txBody>
      </p:sp>
      <p:sp>
        <p:nvSpPr>
          <p:cNvPr id="4" name="Tijdelijke aanduiding voor dianummer 3"/>
          <p:cNvSpPr>
            <a:spLocks noGrp="1"/>
          </p:cNvSpPr>
          <p:nvPr>
            <p:ph type="sldNum" sz="quarter" idx="5"/>
          </p:nvPr>
        </p:nvSpPr>
        <p:spPr/>
        <p:txBody>
          <a:bodyPr/>
          <a:lstStyle/>
          <a:p>
            <a:fld id="{0B6AF0EA-3C14-4062-BF18-268140705DA1}" type="slidenum">
              <a:rPr lang="nl-NL" smtClean="0"/>
              <a:t>3</a:t>
            </a:fld>
            <a:endParaRPr lang="nl-NL"/>
          </a:p>
        </p:txBody>
      </p:sp>
    </p:spTree>
    <p:extLst>
      <p:ext uri="{BB962C8B-B14F-4D97-AF65-F5344CB8AC3E}">
        <p14:creationId xmlns:p14="http://schemas.microsoft.com/office/powerpoint/2010/main" val="93170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hlinkClick r:id="rId3"/>
              </a:rPr>
              <a:t>Zichtbaarheidscommissie - Vereniging van Jonge Apothekers</a:t>
            </a:r>
            <a:endParaRPr lang="nl-NL" dirty="0"/>
          </a:p>
          <a:p>
            <a:endParaRPr lang="nl-NL" dirty="0"/>
          </a:p>
          <a:p>
            <a:r>
              <a:rPr lang="nl-NL" dirty="0"/>
              <a:t>Dit filmpje kun je laten zien. Het is een kort filmpje waarin door de oud voorzitter van de VJA wordt uitgelegd wie de apotheker is en wat de apotheker doet. Het plaatje is een foto. Je zult bovenstaande link dus moeten openen in de internetbrowser.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kan hier wat vertellen over jouw werkzaamheden in de apotheek. Denk bijvoorbeeld aan een dag in jouw week. Hiervoor zou je een foto van je agenda kunnen toevoegen of een fictief programma kunnen maken. Maar denk ook aan andere werkzaamheden die je niet dagelijks uitvoert: (her)declaraties, contact met patiënten, overleg met andere zorgverleners, contact met zorgverzekeraars, </a:t>
            </a:r>
            <a:r>
              <a:rPr lang="nl-NL" dirty="0" err="1"/>
              <a:t>FTO’s</a:t>
            </a:r>
            <a:r>
              <a:rPr lang="nl-NL" dirty="0"/>
              <a:t>, multidisciplinaire overleggen, managementtaken, werkoverleg, functioneringsgesprekken,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slides hierna zijn een greep uit de werkzaamheden, je kunt ook zelf toevoegen wat je belangrijk vindt.</a:t>
            </a:r>
            <a:br>
              <a:rPr lang="nl-NL" dirty="0"/>
            </a:b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81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toelichten wat medicatiebeoordelingen inhouden.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9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Hier kun je iets vertellen over overleggen met andere zorgverleners, </a:t>
            </a:r>
            <a:r>
              <a:rPr lang="nl-NL" err="1"/>
              <a:t>FTO’s</a:t>
            </a:r>
            <a:r>
              <a:rPr lang="nl-NL"/>
              <a:t>, </a:t>
            </a:r>
            <a:r>
              <a:rPr lang="nl-NL" err="1"/>
              <a:t>multidisciplenaire</a:t>
            </a:r>
            <a:r>
              <a:rPr lang="nl-NL"/>
              <a:t> overleggen, n.a.v. voorgeschreven recepten, etc. </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5E888-0407-2B45-A7CA-A22BBC36058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7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iets vertellen over je rol als ondernemer en werkgever, hoe het is om leiding te geven aan het apotheekteam en welke zaken er bij bedrijfsvoering komen kijken. Als dit niet op jou van toepassing is, laat je deze slide natuurlijk weg.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5E888-0407-2B45-A7CA-A22BBC36058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7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t>Hier kan je wat vertellen over bereidingen.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kun je vertellen welke kwaliteiten je in huis moet hebben om apotheker te zijn. Vul ook eigen voorbeelden in!</a:t>
            </a:r>
          </a:p>
        </p:txBody>
      </p:sp>
      <p:sp>
        <p:nvSpPr>
          <p:cNvPr id="4" name="Tijdelijke aanduiding voor dianummer 3"/>
          <p:cNvSpPr>
            <a:spLocks noGrp="1"/>
          </p:cNvSpPr>
          <p:nvPr>
            <p:ph type="sldNum" sz="quarter" idx="5"/>
          </p:nvPr>
        </p:nvSpPr>
        <p:spPr/>
        <p:txBody>
          <a:bodyPr/>
          <a:lstStyle/>
          <a:p>
            <a:fld id="{0B6AF0EA-3C14-4062-BF18-268140705DA1}" type="slidenum">
              <a:rPr lang="nl-NL" smtClean="0"/>
              <a:t>9</a:t>
            </a:fld>
            <a:endParaRPr lang="nl-NL"/>
          </a:p>
        </p:txBody>
      </p:sp>
    </p:spTree>
    <p:extLst>
      <p:ext uri="{BB962C8B-B14F-4D97-AF65-F5344CB8AC3E}">
        <p14:creationId xmlns:p14="http://schemas.microsoft.com/office/powerpoint/2010/main" val="128629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kan je worden met de studie farmacie. Dit zijn een aantal voorbeelden. Voel je vrij deze aan te passen of aan te vullen.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40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C2FFB-409B-38FD-325E-7A803350CF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FA862A-4E6C-8CF6-10B2-FE3EC2898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E7CBC2-88AF-1C4D-51BE-40243C14999A}"/>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5" name="Tijdelijke aanduiding voor voettekst 4">
            <a:extLst>
              <a:ext uri="{FF2B5EF4-FFF2-40B4-BE49-F238E27FC236}">
                <a16:creationId xmlns:a16="http://schemas.microsoft.com/office/drawing/2014/main" id="{C240729F-CEE3-C983-3EBD-465178C9FE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23D8D5-02FE-191A-6215-8B13FAD03D23}"/>
              </a:ext>
            </a:extLst>
          </p:cNvPr>
          <p:cNvSpPr>
            <a:spLocks noGrp="1"/>
          </p:cNvSpPr>
          <p:nvPr>
            <p:ph type="sldNum" sz="quarter" idx="12"/>
          </p:nvPr>
        </p:nvSpPr>
        <p:spPr/>
        <p:txBody>
          <a:body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16578266-3E4A-DCBD-B9F4-6538893A0C71}"/>
              </a:ext>
            </a:extLst>
          </p:cNvPr>
          <p:cNvPicPr>
            <a:picLocks noChangeAspect="1"/>
          </p:cNvPicPr>
          <p:nvPr userDrawn="1"/>
        </p:nvPicPr>
        <p:blipFill rotWithShape="1">
          <a:blip r:embed="rId2"/>
          <a:srcRect b="5820"/>
          <a:stretch/>
        </p:blipFill>
        <p:spPr>
          <a:xfrm>
            <a:off x="0" y="3636541"/>
            <a:ext cx="12192000" cy="3239342"/>
          </a:xfrm>
          <a:prstGeom prst="rect">
            <a:avLst/>
          </a:prstGeom>
        </p:spPr>
      </p:pic>
    </p:spTree>
    <p:extLst>
      <p:ext uri="{BB962C8B-B14F-4D97-AF65-F5344CB8AC3E}">
        <p14:creationId xmlns:p14="http://schemas.microsoft.com/office/powerpoint/2010/main" val="250008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695C-97C9-7D9B-5FA1-EBD8B375D67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4D7308-3555-8E22-003F-0F67CBEC34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C1B2BF-E5FA-CBCE-96A3-92175C32DC1B}"/>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5" name="Tijdelijke aanduiding voor voettekst 4">
            <a:extLst>
              <a:ext uri="{FF2B5EF4-FFF2-40B4-BE49-F238E27FC236}">
                <a16:creationId xmlns:a16="http://schemas.microsoft.com/office/drawing/2014/main" id="{EFAD0FC0-8ED0-4AC0-68D1-9AAD5DCDF7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C85582-C80F-7AA4-9FBB-0607549914F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92940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71B0FA-8D72-1946-E9FE-58BDECEE41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E33CFB4-BAFC-BB7C-93D4-99CBDBC93C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2DC82C-1452-296B-EE11-DC6719DB1A87}"/>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5" name="Tijdelijke aanduiding voor voettekst 4">
            <a:extLst>
              <a:ext uri="{FF2B5EF4-FFF2-40B4-BE49-F238E27FC236}">
                <a16:creationId xmlns:a16="http://schemas.microsoft.com/office/drawing/2014/main" id="{09B811A4-FC5E-C0A2-4701-927DC0EF8A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811273-69BF-F23D-1A49-D0E53F059D25}"/>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74400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BBE77-3C74-FCAA-721F-782429BE44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C96BD9-573C-80AC-F2A0-AD73244023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960D79-1C72-C6AC-C8C8-CC87E3B63C3B}"/>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5" name="Tijdelijke aanduiding voor voettekst 4">
            <a:extLst>
              <a:ext uri="{FF2B5EF4-FFF2-40B4-BE49-F238E27FC236}">
                <a16:creationId xmlns:a16="http://schemas.microsoft.com/office/drawing/2014/main" id="{351D0E9F-D08C-B2AA-5601-69A101B7F8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9BA4BC-71C7-A90C-48A7-6E3FCA4886E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31467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85A8D-35B5-D178-DA76-277ECB2320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3DE74B-B352-5692-7C16-D0E1DB584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E92CF2-E32B-AA73-4A97-2ACE7346C73F}"/>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5" name="Tijdelijke aanduiding voor voettekst 4">
            <a:extLst>
              <a:ext uri="{FF2B5EF4-FFF2-40B4-BE49-F238E27FC236}">
                <a16:creationId xmlns:a16="http://schemas.microsoft.com/office/drawing/2014/main" id="{B0775DB6-283A-A233-D4F3-6981AC01E2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DE73B1-7BA8-8F87-C929-365AEDA2234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72203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CA30F-A51E-4609-9337-0B6849B0B82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279FE8-AE96-EEA9-89DD-C13C6E660D9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5FAF0E-26BB-84D9-2A44-11D69EDF5A4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1AD5B3-B466-C164-42EA-F0742FCF61EA}"/>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6" name="Tijdelijke aanduiding voor voettekst 5">
            <a:extLst>
              <a:ext uri="{FF2B5EF4-FFF2-40B4-BE49-F238E27FC236}">
                <a16:creationId xmlns:a16="http://schemas.microsoft.com/office/drawing/2014/main" id="{3B43303E-B243-D528-EA05-E4FF26B233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52950D-634B-85A9-2A16-BC4B6CE7170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61681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BA54E-0270-BE55-097F-AA5A6667BB5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4E5CB2C-E8F5-F117-0D77-6B80608E0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2C47BF-DF35-21B8-BB56-0572A944B6F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571F8CE-B630-2FC0-E838-60B6F6E68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F1A556-3333-7381-8E9E-A07F32D6E9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3485725-0F50-9AF2-B561-DF566B49ACED}"/>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8" name="Tijdelijke aanduiding voor voettekst 7">
            <a:extLst>
              <a:ext uri="{FF2B5EF4-FFF2-40B4-BE49-F238E27FC236}">
                <a16:creationId xmlns:a16="http://schemas.microsoft.com/office/drawing/2014/main" id="{12BAC5DE-195B-F777-5639-80B30F9B84C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75D105B-B8FA-3D80-41BB-849785D8F973}"/>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65877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0B630-66D8-267E-C70B-16D6EE2B96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DFD027E-AB45-18D9-E9BD-C55DD248473E}"/>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4" name="Tijdelijke aanduiding voor voettekst 3">
            <a:extLst>
              <a:ext uri="{FF2B5EF4-FFF2-40B4-BE49-F238E27FC236}">
                <a16:creationId xmlns:a16="http://schemas.microsoft.com/office/drawing/2014/main" id="{FCD4BBE0-6755-6792-9540-411DCBA5048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720B6E-A486-960D-3177-B13CD5C3D03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98789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73623A1-F419-BB87-C3CB-C16704AF9162}"/>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3" name="Tijdelijke aanduiding voor voettekst 2">
            <a:extLst>
              <a:ext uri="{FF2B5EF4-FFF2-40B4-BE49-F238E27FC236}">
                <a16:creationId xmlns:a16="http://schemas.microsoft.com/office/drawing/2014/main" id="{B27FFFCA-B607-49DD-DF67-10CE1E515EE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28C336-C201-D0E9-1B40-B509A0FB2239}"/>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09203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5BB4-F5B3-37C2-ECCF-938156A888F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56B744-8B65-8689-3F48-9034DAA14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A0BDD3-F063-0E21-9378-6CED69224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E63F75-EDEB-5402-CB67-C87B1F0DEF52}"/>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6" name="Tijdelijke aanduiding voor voettekst 5">
            <a:extLst>
              <a:ext uri="{FF2B5EF4-FFF2-40B4-BE49-F238E27FC236}">
                <a16:creationId xmlns:a16="http://schemas.microsoft.com/office/drawing/2014/main" id="{4CB0CAB0-94F3-F220-EA02-77EBAB420B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E9C4C2-C608-836B-60B4-9C4EE464EBF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07259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C3EFB-D3FC-147E-4403-8F4EA696AF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1CA352-D701-B5F0-1C1D-540C62739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249C90-E850-91A4-B5B3-39EF4B67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1F5F6B-A7D3-A5F9-DE35-7AF0395B05CE}"/>
              </a:ext>
            </a:extLst>
          </p:cNvPr>
          <p:cNvSpPr>
            <a:spLocks noGrp="1"/>
          </p:cNvSpPr>
          <p:nvPr>
            <p:ph type="dt" sz="half" idx="10"/>
          </p:nvPr>
        </p:nvSpPr>
        <p:spPr/>
        <p:txBody>
          <a:bodyPr/>
          <a:lstStyle/>
          <a:p>
            <a:fld id="{4EB2BC40-2B32-124A-8CDA-3BE624E1478A}" type="datetimeFigureOut">
              <a:rPr lang="nl-NL" smtClean="0"/>
              <a:t>11-7-2025</a:t>
            </a:fld>
            <a:endParaRPr lang="nl-NL"/>
          </a:p>
        </p:txBody>
      </p:sp>
      <p:sp>
        <p:nvSpPr>
          <p:cNvPr id="6" name="Tijdelijke aanduiding voor voettekst 5">
            <a:extLst>
              <a:ext uri="{FF2B5EF4-FFF2-40B4-BE49-F238E27FC236}">
                <a16:creationId xmlns:a16="http://schemas.microsoft.com/office/drawing/2014/main" id="{743125CD-1413-4FA3-C27E-3194066D2D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219E26-8260-7BEE-C7CA-4E0EBEFB786C}"/>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42031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AC42BA-EE30-A587-887A-D330A5F89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7D1859-C50B-17C0-B5B6-3796795CF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295700-1BDF-8626-46DD-AF5500F37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BC40-2B32-124A-8CDA-3BE624E1478A}" type="datetimeFigureOut">
              <a:rPr lang="nl-NL" smtClean="0"/>
              <a:t>11-7-2025</a:t>
            </a:fld>
            <a:endParaRPr lang="nl-NL"/>
          </a:p>
        </p:txBody>
      </p:sp>
      <p:sp>
        <p:nvSpPr>
          <p:cNvPr id="5" name="Tijdelijke aanduiding voor voettekst 4">
            <a:extLst>
              <a:ext uri="{FF2B5EF4-FFF2-40B4-BE49-F238E27FC236}">
                <a16:creationId xmlns:a16="http://schemas.microsoft.com/office/drawing/2014/main" id="{E8D7B035-169A-017F-A56E-0E98F57C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7CBC4C7-B8BC-EE72-0752-F3CE9508D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BCF90E86-12E8-E9F2-AFB3-82FECF342637}"/>
              </a:ext>
            </a:extLst>
          </p:cNvPr>
          <p:cNvPicPr>
            <a:picLocks noChangeAspect="1"/>
          </p:cNvPicPr>
          <p:nvPr userDrawn="1"/>
        </p:nvPicPr>
        <p:blipFill rotWithShape="1">
          <a:blip r:embed="rId13"/>
          <a:srcRect b="5820"/>
          <a:stretch/>
        </p:blipFill>
        <p:spPr>
          <a:xfrm>
            <a:off x="0" y="3636541"/>
            <a:ext cx="12192000" cy="3239342"/>
          </a:xfrm>
          <a:prstGeom prst="rect">
            <a:avLst/>
          </a:prstGeom>
        </p:spPr>
      </p:pic>
    </p:spTree>
    <p:extLst>
      <p:ext uri="{BB962C8B-B14F-4D97-AF65-F5344CB8AC3E}">
        <p14:creationId xmlns:p14="http://schemas.microsoft.com/office/powerpoint/2010/main" val="2390307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F426E"/>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AEC2"/>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564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vja.nu/media/video-deni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6A996A6-BC05-7430-12F7-B1DD37CE78D9}"/>
              </a:ext>
            </a:extLst>
          </p:cNvPr>
          <p:cNvSpPr>
            <a:spLocks noGrp="1"/>
          </p:cNvSpPr>
          <p:nvPr>
            <p:ph type="title"/>
          </p:nvPr>
        </p:nvSpPr>
        <p:spPr/>
        <p:txBody>
          <a:bodyPr/>
          <a:lstStyle/>
          <a:p>
            <a:r>
              <a:rPr lang="nl-NL" dirty="0"/>
              <a:t>Vooraf</a:t>
            </a:r>
          </a:p>
        </p:txBody>
      </p:sp>
      <p:sp>
        <p:nvSpPr>
          <p:cNvPr id="5" name="Tijdelijke aanduiding voor inhoud 4">
            <a:extLst>
              <a:ext uri="{FF2B5EF4-FFF2-40B4-BE49-F238E27FC236}">
                <a16:creationId xmlns:a16="http://schemas.microsoft.com/office/drawing/2014/main" id="{40BF58F6-2413-307D-252C-00EBD25F47B9}"/>
              </a:ext>
            </a:extLst>
          </p:cNvPr>
          <p:cNvSpPr>
            <a:spLocks noGrp="1"/>
          </p:cNvSpPr>
          <p:nvPr>
            <p:ph idx="1"/>
          </p:nvPr>
        </p:nvSpPr>
        <p:spPr/>
        <p:txBody>
          <a:bodyPr/>
          <a:lstStyle/>
          <a:p>
            <a:r>
              <a:rPr lang="nl-NL" dirty="0"/>
              <a:t>Wat leuk dat je wat gaat vertellen over je werk in de apotheek! De KNMP en Optima Farma stellen deze materialen beschikbaar om te gebruiken bij je presentatie. In de notities staan wat aanwijzingen waar je over kunt vertellen, maar maak er vooral jouw verhaal van! Voeg vooral slides toe of laat slides weg.</a:t>
            </a:r>
          </a:p>
          <a:p>
            <a:r>
              <a:rPr lang="nl-NL" dirty="0"/>
              <a:t>Heb je deze presentatie gebruikt en heb je feedback voor ons? Stuur dan een mail naar communicatie@knmp.nl.</a:t>
            </a:r>
          </a:p>
        </p:txBody>
      </p:sp>
    </p:spTree>
    <p:extLst>
      <p:ext uri="{BB962C8B-B14F-4D97-AF65-F5344CB8AC3E}">
        <p14:creationId xmlns:p14="http://schemas.microsoft.com/office/powerpoint/2010/main" val="27940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EC5D1-72B2-CC46-A54A-F09A4F62D0BC}"/>
              </a:ext>
            </a:extLst>
          </p:cNvPr>
          <p:cNvSpPr>
            <a:spLocks noGrp="1"/>
          </p:cNvSpPr>
          <p:nvPr>
            <p:ph type="title"/>
          </p:nvPr>
        </p:nvSpPr>
        <p:spPr/>
        <p:txBody>
          <a:bodyPr/>
          <a:lstStyle/>
          <a:p>
            <a:r>
              <a:rPr lang="nl-NL" dirty="0"/>
              <a:t>Waar kan je als apotheker werken?</a:t>
            </a:r>
          </a:p>
        </p:txBody>
      </p:sp>
      <p:sp>
        <p:nvSpPr>
          <p:cNvPr id="3" name="Tijdelijke aanduiding voor inhoud 2">
            <a:extLst>
              <a:ext uri="{FF2B5EF4-FFF2-40B4-BE49-F238E27FC236}">
                <a16:creationId xmlns:a16="http://schemas.microsoft.com/office/drawing/2014/main" id="{D010D508-6EEB-974D-9B5A-7F69F78951FE}"/>
              </a:ext>
            </a:extLst>
          </p:cNvPr>
          <p:cNvSpPr>
            <a:spLocks noGrp="1"/>
          </p:cNvSpPr>
          <p:nvPr>
            <p:ph idx="1"/>
          </p:nvPr>
        </p:nvSpPr>
        <p:spPr/>
        <p:txBody>
          <a:bodyPr numCol="2">
            <a:normAutofit/>
          </a:bodyPr>
          <a:lstStyle/>
          <a:p>
            <a:r>
              <a:rPr lang="nl-NL" dirty="0"/>
              <a:t>In de apotheek in de wijk</a:t>
            </a:r>
          </a:p>
          <a:p>
            <a:r>
              <a:rPr lang="nl-NL" dirty="0"/>
              <a:t>In het ziekenhuis</a:t>
            </a:r>
          </a:p>
          <a:p>
            <a:r>
              <a:rPr lang="nl-NL" dirty="0"/>
              <a:t>Bij een medicijnfabrikant</a:t>
            </a:r>
          </a:p>
          <a:p>
            <a:r>
              <a:rPr lang="nl-NL" dirty="0"/>
              <a:t>Bij een universiteit</a:t>
            </a:r>
          </a:p>
        </p:txBody>
      </p:sp>
      <p:pic>
        <p:nvPicPr>
          <p:cNvPr id="4" name="Afbeelding 3" descr="Afbeelding met Lettertype, Graphics, logo, symbool&#10;&#10;Automatisch gegenereerde beschrijving">
            <a:extLst>
              <a:ext uri="{FF2B5EF4-FFF2-40B4-BE49-F238E27FC236}">
                <a16:creationId xmlns:a16="http://schemas.microsoft.com/office/drawing/2014/main" id="{19A2B04A-E694-B071-5A3F-A2F5BDC98D45}"/>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7903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6D5C2-7C97-8943-8B17-5EC988EE73C6}"/>
              </a:ext>
            </a:extLst>
          </p:cNvPr>
          <p:cNvSpPr>
            <a:spLocks noGrp="1"/>
          </p:cNvSpPr>
          <p:nvPr>
            <p:ph type="title"/>
          </p:nvPr>
        </p:nvSpPr>
        <p:spPr/>
        <p:txBody>
          <a:bodyPr/>
          <a:lstStyle/>
          <a:p>
            <a:r>
              <a:rPr lang="nl-NL"/>
              <a:t>Wat zijn de toelatingseisen?</a:t>
            </a:r>
          </a:p>
        </p:txBody>
      </p:sp>
      <p:sp>
        <p:nvSpPr>
          <p:cNvPr id="3" name="Tijdelijke aanduiding voor inhoud 2">
            <a:extLst>
              <a:ext uri="{FF2B5EF4-FFF2-40B4-BE49-F238E27FC236}">
                <a16:creationId xmlns:a16="http://schemas.microsoft.com/office/drawing/2014/main" id="{90183113-DDB2-AF44-B425-505D5F9C2FC3}"/>
              </a:ext>
            </a:extLst>
          </p:cNvPr>
          <p:cNvSpPr>
            <a:spLocks noGrp="1"/>
          </p:cNvSpPr>
          <p:nvPr>
            <p:ph idx="1"/>
          </p:nvPr>
        </p:nvSpPr>
        <p:spPr/>
        <p:txBody>
          <a:bodyPr>
            <a:normAutofit/>
          </a:bodyPr>
          <a:lstStyle/>
          <a:p>
            <a:r>
              <a:rPr lang="nl-NL" dirty="0">
                <a:cs typeface="Arial" panose="020B0604020202020204" pitchFamily="34" charset="0"/>
              </a:rPr>
              <a:t>VWO Natuur &amp; Techniek</a:t>
            </a:r>
          </a:p>
          <a:p>
            <a:r>
              <a:rPr lang="nl-NL" dirty="0">
                <a:cs typeface="Arial" panose="020B0604020202020204" pitchFamily="34" charset="0"/>
              </a:rPr>
              <a:t>VWO Natuur &amp; Gezondheid</a:t>
            </a:r>
          </a:p>
          <a:p>
            <a:pPr lvl="1"/>
            <a:r>
              <a:rPr lang="nl-NL" sz="2800" dirty="0">
                <a:cs typeface="Arial" panose="020B0604020202020204" pitchFamily="34" charset="0"/>
              </a:rPr>
              <a:t>Natuurkunde</a:t>
            </a:r>
          </a:p>
          <a:p>
            <a:r>
              <a:rPr lang="nl-NL" dirty="0">
                <a:cs typeface="Arial" panose="020B0604020202020204" pitchFamily="34" charset="0"/>
              </a:rPr>
              <a:t>VWO Economie &amp; Maatschappij</a:t>
            </a:r>
          </a:p>
          <a:p>
            <a:pPr lvl="1"/>
            <a:r>
              <a:rPr lang="nl-NL" sz="2800" dirty="0">
                <a:cs typeface="Arial" panose="020B0604020202020204" pitchFamily="34" charset="0"/>
              </a:rPr>
              <a:t>Natuurkunde + scheikunde</a:t>
            </a:r>
          </a:p>
          <a:p>
            <a:r>
              <a:rPr lang="nl-NL" dirty="0">
                <a:cs typeface="Arial" panose="020B0604020202020204" pitchFamily="34" charset="0"/>
              </a:rPr>
              <a:t>VWO Cultuur &amp; Maatschappij </a:t>
            </a:r>
          </a:p>
          <a:p>
            <a:pPr lvl="1"/>
            <a:r>
              <a:rPr lang="nl-NL" sz="2800" dirty="0">
                <a:cs typeface="Arial" panose="020B0604020202020204" pitchFamily="34" charset="0"/>
              </a:rPr>
              <a:t>(Wiskunde A of wiskunde B) + natuurkunde + scheikunde</a:t>
            </a:r>
          </a:p>
          <a:p>
            <a:endParaRPr lang="nl-NL" dirty="0">
              <a:cs typeface="Arial" panose="020B0604020202020204" pitchFamily="34" charset="0"/>
            </a:endParaRPr>
          </a:p>
        </p:txBody>
      </p:sp>
      <p:pic>
        <p:nvPicPr>
          <p:cNvPr id="4" name="Afbeelding 3" descr="Afbeelding met Lettertype, Graphics, logo, symbool&#10;&#10;Automatisch gegenereerde beschrijving">
            <a:extLst>
              <a:ext uri="{FF2B5EF4-FFF2-40B4-BE49-F238E27FC236}">
                <a16:creationId xmlns:a16="http://schemas.microsoft.com/office/drawing/2014/main" id="{1F890F87-FBE0-A839-D805-8A13CD6DFE49}"/>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22868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C255A-C5D7-E44E-A39F-4B2DA1FADE4C}"/>
              </a:ext>
            </a:extLst>
          </p:cNvPr>
          <p:cNvSpPr>
            <a:spLocks noGrp="1"/>
          </p:cNvSpPr>
          <p:nvPr>
            <p:ph type="title"/>
          </p:nvPr>
        </p:nvSpPr>
        <p:spPr/>
        <p:txBody>
          <a:bodyPr/>
          <a:lstStyle/>
          <a:p>
            <a:r>
              <a:rPr lang="nl-NL"/>
              <a:t>Waar kan je studeren?</a:t>
            </a:r>
          </a:p>
        </p:txBody>
      </p:sp>
      <p:sp>
        <p:nvSpPr>
          <p:cNvPr id="3" name="Tijdelijke aanduiding voor inhoud 2">
            <a:extLst>
              <a:ext uri="{FF2B5EF4-FFF2-40B4-BE49-F238E27FC236}">
                <a16:creationId xmlns:a16="http://schemas.microsoft.com/office/drawing/2014/main" id="{16FE0987-E38A-A945-97E3-E77644F41C04}"/>
              </a:ext>
            </a:extLst>
          </p:cNvPr>
          <p:cNvSpPr>
            <a:spLocks noGrp="1"/>
          </p:cNvSpPr>
          <p:nvPr>
            <p:ph idx="1"/>
          </p:nvPr>
        </p:nvSpPr>
        <p:spPr/>
        <p:txBody>
          <a:bodyPr/>
          <a:lstStyle/>
          <a:p>
            <a:r>
              <a:rPr lang="nl-NL"/>
              <a:t>Utrecht</a:t>
            </a:r>
          </a:p>
          <a:p>
            <a:pPr lvl="1"/>
            <a:r>
              <a:rPr lang="nl-NL" sz="2800"/>
              <a:t>Universiteit van Utrecht</a:t>
            </a:r>
          </a:p>
          <a:p>
            <a:r>
              <a:rPr lang="nl-NL"/>
              <a:t>Groningen</a:t>
            </a:r>
          </a:p>
          <a:p>
            <a:pPr lvl="1"/>
            <a:r>
              <a:rPr lang="nl-NL" sz="2800"/>
              <a:t>Rijksuniversiteit Groningen</a:t>
            </a:r>
          </a:p>
          <a:p>
            <a:r>
              <a:rPr lang="nl-NL"/>
              <a:t>Leiden</a:t>
            </a:r>
          </a:p>
          <a:p>
            <a:pPr lvl="1"/>
            <a:r>
              <a:rPr lang="nl-NL" sz="2800"/>
              <a:t>Universiteit Leiden</a:t>
            </a:r>
          </a:p>
          <a:p>
            <a:pPr lvl="1"/>
            <a:endParaRPr lang="nl-NL"/>
          </a:p>
        </p:txBody>
      </p:sp>
      <p:pic>
        <p:nvPicPr>
          <p:cNvPr id="4" name="Afbeelding 3" descr="Afbeelding met Lettertype, Graphics, logo, symbool&#10;&#10;Automatisch gegenereerde beschrijving">
            <a:extLst>
              <a:ext uri="{FF2B5EF4-FFF2-40B4-BE49-F238E27FC236}">
                <a16:creationId xmlns:a16="http://schemas.microsoft.com/office/drawing/2014/main" id="{8B10DADC-9AA9-7ED8-CEC5-BC77E0C62631}"/>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67373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F6957-FBEE-1B42-AD36-72A1E2728C02}"/>
              </a:ext>
            </a:extLst>
          </p:cNvPr>
          <p:cNvSpPr>
            <a:spLocks noGrp="1"/>
          </p:cNvSpPr>
          <p:nvPr>
            <p:ph type="ctrTitle"/>
          </p:nvPr>
        </p:nvSpPr>
        <p:spPr/>
        <p:txBody>
          <a:bodyPr/>
          <a:lstStyle/>
          <a:p>
            <a:r>
              <a:rPr lang="nl-NL"/>
              <a:t>Zijn er nog vragen?</a:t>
            </a:r>
          </a:p>
        </p:txBody>
      </p:sp>
      <p:pic>
        <p:nvPicPr>
          <p:cNvPr id="4" name="Afbeelding 3" descr="Afbeelding met Lettertype, Graphics, logo, symbool&#10;&#10;Automatisch gegenereerde beschrijving">
            <a:extLst>
              <a:ext uri="{FF2B5EF4-FFF2-40B4-BE49-F238E27FC236}">
                <a16:creationId xmlns:a16="http://schemas.microsoft.com/office/drawing/2014/main" id="{D53B8286-E455-763B-2E6E-E73A24835536}"/>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19461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F6957-FBEE-1B42-AD36-72A1E2728C02}"/>
              </a:ext>
            </a:extLst>
          </p:cNvPr>
          <p:cNvSpPr>
            <a:spLocks noGrp="1"/>
          </p:cNvSpPr>
          <p:nvPr>
            <p:ph type="ctrTitle"/>
          </p:nvPr>
        </p:nvSpPr>
        <p:spPr>
          <a:xfrm>
            <a:off x="1524000" y="1122363"/>
            <a:ext cx="6315456" cy="2387600"/>
          </a:xfrm>
        </p:spPr>
        <p:txBody>
          <a:bodyPr/>
          <a:lstStyle/>
          <a:p>
            <a:r>
              <a:rPr lang="nl-NL"/>
              <a:t>Werken in de apotheek</a:t>
            </a:r>
          </a:p>
        </p:txBody>
      </p:sp>
      <p:sp>
        <p:nvSpPr>
          <p:cNvPr id="5" name="Ondertitel 4">
            <a:extLst>
              <a:ext uri="{FF2B5EF4-FFF2-40B4-BE49-F238E27FC236}">
                <a16:creationId xmlns:a16="http://schemas.microsoft.com/office/drawing/2014/main" id="{6C68FFE2-FC92-F131-C894-D32504BD4134}"/>
              </a:ext>
            </a:extLst>
          </p:cNvPr>
          <p:cNvSpPr>
            <a:spLocks noGrp="1"/>
          </p:cNvSpPr>
          <p:nvPr>
            <p:ph type="subTitle" idx="1"/>
          </p:nvPr>
        </p:nvSpPr>
        <p:spPr>
          <a:xfrm>
            <a:off x="1524000" y="3602038"/>
            <a:ext cx="4684693" cy="1655762"/>
          </a:xfrm>
        </p:spPr>
        <p:txBody>
          <a:bodyPr/>
          <a:lstStyle/>
          <a:p>
            <a:r>
              <a:rPr lang="nl-NL"/>
              <a:t>Wat maakt werken in de apotheek leuk en uitdagend?</a:t>
            </a:r>
          </a:p>
        </p:txBody>
      </p:sp>
      <p:pic>
        <p:nvPicPr>
          <p:cNvPr id="3" name="Afbeelding 2">
            <a:extLst>
              <a:ext uri="{FF2B5EF4-FFF2-40B4-BE49-F238E27FC236}">
                <a16:creationId xmlns:a16="http://schemas.microsoft.com/office/drawing/2014/main" id="{CBF027C9-4800-D4C3-91FE-82F8BEACEC1B}"/>
              </a:ext>
            </a:extLst>
          </p:cNvPr>
          <p:cNvPicPr>
            <a:picLocks noChangeAspect="1"/>
          </p:cNvPicPr>
          <p:nvPr/>
        </p:nvPicPr>
        <p:blipFill>
          <a:blip r:embed="rId3">
            <a:alphaModFix/>
          </a:blip>
          <a:stretch>
            <a:fillRect/>
          </a:stretch>
        </p:blipFill>
        <p:spPr>
          <a:xfrm flipV="1">
            <a:off x="8723597" y="3013353"/>
            <a:ext cx="2953869" cy="1777683"/>
          </a:xfrm>
          <a:prstGeom prst="rect">
            <a:avLst/>
          </a:prstGeom>
        </p:spPr>
      </p:pic>
      <p:pic>
        <p:nvPicPr>
          <p:cNvPr id="4" name="Afbeelding 3">
            <a:extLst>
              <a:ext uri="{FF2B5EF4-FFF2-40B4-BE49-F238E27FC236}">
                <a16:creationId xmlns:a16="http://schemas.microsoft.com/office/drawing/2014/main" id="{061177E2-38C8-20E3-DBE8-DDAF8D9F3519}"/>
              </a:ext>
            </a:extLst>
          </p:cNvPr>
          <p:cNvPicPr>
            <a:picLocks noChangeAspect="1"/>
          </p:cNvPicPr>
          <p:nvPr/>
        </p:nvPicPr>
        <p:blipFill rotWithShape="1">
          <a:blip r:embed="rId4">
            <a:alphaModFix/>
          </a:blip>
          <a:srcRect b="16"/>
          <a:stretch/>
        </p:blipFill>
        <p:spPr>
          <a:xfrm rot="10433656" flipH="1">
            <a:off x="6335446" y="2392654"/>
            <a:ext cx="4495335" cy="2623134"/>
          </a:xfrm>
          <a:prstGeom prst="rect">
            <a:avLst/>
          </a:prstGeom>
        </p:spPr>
      </p:pic>
      <p:sp>
        <p:nvSpPr>
          <p:cNvPr id="6" name="Ondertitel 4">
            <a:extLst>
              <a:ext uri="{FF2B5EF4-FFF2-40B4-BE49-F238E27FC236}">
                <a16:creationId xmlns:a16="http://schemas.microsoft.com/office/drawing/2014/main" id="{F54F662A-2A68-7336-779A-63AB1A8A3AC3}"/>
              </a:ext>
            </a:extLst>
          </p:cNvPr>
          <p:cNvSpPr txBox="1">
            <a:spLocks/>
          </p:cNvSpPr>
          <p:nvPr/>
        </p:nvSpPr>
        <p:spPr>
          <a:xfrm>
            <a:off x="6381250" y="3135274"/>
            <a:ext cx="468469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FAEC2"/>
                </a:solidFill>
                <a:latin typeface="Ubuntu" panose="020B05040306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E85641"/>
                </a:solidFill>
                <a:latin typeface="Ubuntu" panose="020B0504030602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Ubuntu" panose="020B0504030602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Ubuntu" panose="020B0504030602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Ubuntu" panose="020B05040306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5400" dirty="0">
                <a:solidFill>
                  <a:schemeClr val="bg1"/>
                </a:solidFill>
              </a:rPr>
              <a:t>Apotheker</a:t>
            </a:r>
          </a:p>
        </p:txBody>
      </p:sp>
      <p:pic>
        <p:nvPicPr>
          <p:cNvPr id="7" name="Afbeelding 6" descr="Afbeelding met Lettertype, Graphics, logo, symbool&#10;&#10;Automatisch gegenereerde beschrijving">
            <a:extLst>
              <a:ext uri="{FF2B5EF4-FFF2-40B4-BE49-F238E27FC236}">
                <a16:creationId xmlns:a16="http://schemas.microsoft.com/office/drawing/2014/main" id="{060E911E-DF01-C6C9-730F-C300E22B54DD}"/>
              </a:ext>
            </a:extLst>
          </p:cNvPr>
          <p:cNvPicPr>
            <a:picLocks noChangeAspect="1"/>
          </p:cNvPicPr>
          <p:nvPr/>
        </p:nvPicPr>
        <p:blipFill>
          <a:blip r:embed="rId5"/>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44207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F0F59-93DB-5BF3-C64C-97A093AF399B}"/>
              </a:ext>
            </a:extLst>
          </p:cNvPr>
          <p:cNvSpPr>
            <a:spLocks noGrp="1"/>
          </p:cNvSpPr>
          <p:nvPr>
            <p:ph type="title"/>
          </p:nvPr>
        </p:nvSpPr>
        <p:spPr/>
        <p:txBody>
          <a:bodyPr/>
          <a:lstStyle/>
          <a:p>
            <a:r>
              <a:rPr lang="nl-NL" dirty="0"/>
              <a:t>Medicatiespecialist</a:t>
            </a:r>
          </a:p>
        </p:txBody>
      </p:sp>
      <p:sp>
        <p:nvSpPr>
          <p:cNvPr id="8" name="Tijdelijke aanduiding voor inhoud 7">
            <a:extLst>
              <a:ext uri="{FF2B5EF4-FFF2-40B4-BE49-F238E27FC236}">
                <a16:creationId xmlns:a16="http://schemas.microsoft.com/office/drawing/2014/main" id="{6C0C249A-EADF-4CAE-DAB8-B0BD0BA4AE06}"/>
              </a:ext>
            </a:extLst>
          </p:cNvPr>
          <p:cNvSpPr>
            <a:spLocks noGrp="1"/>
          </p:cNvSpPr>
          <p:nvPr>
            <p:ph idx="1"/>
          </p:nvPr>
        </p:nvSpPr>
        <p:spPr>
          <a:xfrm>
            <a:off x="838200" y="1825625"/>
            <a:ext cx="5257800" cy="4351338"/>
          </a:xfrm>
        </p:spPr>
        <p:txBody>
          <a:bodyPr/>
          <a:lstStyle/>
          <a:p>
            <a:pPr marL="0" indent="0">
              <a:buNone/>
            </a:pPr>
            <a:r>
              <a:rPr lang="nl-NL" dirty="0"/>
              <a:t>De apotheker weet veel over medicijnen</a:t>
            </a:r>
          </a:p>
        </p:txBody>
      </p:sp>
      <p:pic>
        <p:nvPicPr>
          <p:cNvPr id="9" name="Tijdelijke aanduiding voor inhoud 4" descr="Afbeelding met kleding, persoon, meubels, stoel&#10;&#10;Automatisch gegenereerde beschrijving">
            <a:extLst>
              <a:ext uri="{FF2B5EF4-FFF2-40B4-BE49-F238E27FC236}">
                <a16:creationId xmlns:a16="http://schemas.microsoft.com/office/drawing/2014/main" id="{CC3F6920-0329-895F-CF98-113A8AA5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000" y="1265399"/>
            <a:ext cx="7200000" cy="4327201"/>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96186A42-BC90-A323-24E4-F633BEEB041D}"/>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47446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B65DF-54B3-954E-B0F8-B7FDB60D13A8}"/>
              </a:ext>
            </a:extLst>
          </p:cNvPr>
          <p:cNvSpPr>
            <a:spLocks noGrp="1"/>
          </p:cNvSpPr>
          <p:nvPr>
            <p:ph type="title"/>
          </p:nvPr>
        </p:nvSpPr>
        <p:spPr/>
        <p:txBody>
          <a:bodyPr/>
          <a:lstStyle/>
          <a:p>
            <a:r>
              <a:rPr lang="nl-NL"/>
              <a:t>Wat doet een apotheker?</a:t>
            </a:r>
          </a:p>
        </p:txBody>
      </p:sp>
      <p:pic>
        <p:nvPicPr>
          <p:cNvPr id="7" name="Afbeelding 6">
            <a:hlinkClick r:id="rId3"/>
            <a:extLst>
              <a:ext uri="{FF2B5EF4-FFF2-40B4-BE49-F238E27FC236}">
                <a16:creationId xmlns:a16="http://schemas.microsoft.com/office/drawing/2014/main" id="{52061DFF-B7B0-4A4A-9857-64BE1A91D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5568" y="1690725"/>
            <a:ext cx="6900863" cy="3871827"/>
          </a:xfrm>
          <a:prstGeom prst="rect">
            <a:avLst/>
          </a:prstGeom>
        </p:spPr>
      </p:pic>
      <p:pic>
        <p:nvPicPr>
          <p:cNvPr id="3" name="Afbeelding 2" descr="Afbeelding met Lettertype, Graphics, logo, symbool&#10;&#10;Automatisch gegenereerde beschrijving">
            <a:extLst>
              <a:ext uri="{FF2B5EF4-FFF2-40B4-BE49-F238E27FC236}">
                <a16:creationId xmlns:a16="http://schemas.microsoft.com/office/drawing/2014/main" id="{DB19E49D-6067-ED09-007C-B82A8CFDD25D}"/>
              </a:ext>
            </a:extLst>
          </p:cNvPr>
          <p:cNvPicPr>
            <a:picLocks noChangeAspect="1"/>
          </p:cNvPicPr>
          <p:nvPr/>
        </p:nvPicPr>
        <p:blipFill>
          <a:blip r:embed="rId5"/>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68114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9BAAB-68FB-1546-AC74-52C04557383D}"/>
              </a:ext>
            </a:extLst>
          </p:cNvPr>
          <p:cNvSpPr>
            <a:spLocks noGrp="1"/>
          </p:cNvSpPr>
          <p:nvPr>
            <p:ph type="title"/>
          </p:nvPr>
        </p:nvSpPr>
        <p:spPr/>
        <p:txBody>
          <a:bodyPr/>
          <a:lstStyle/>
          <a:p>
            <a:r>
              <a:rPr lang="nl-NL"/>
              <a:t>Medicatiebeoordelingen</a:t>
            </a:r>
          </a:p>
        </p:txBody>
      </p:sp>
      <p:pic>
        <p:nvPicPr>
          <p:cNvPr id="4" name="Afbeelding 3" descr="Afbeelding met kleding, Menselijk gezicht, persoon, glimlach&#10;&#10;Automatisch gegenereerde beschrijving">
            <a:extLst>
              <a:ext uri="{FF2B5EF4-FFF2-40B4-BE49-F238E27FC236}">
                <a16:creationId xmlns:a16="http://schemas.microsoft.com/office/drawing/2014/main" id="{5511AB00-8C0D-0615-37A6-8D64F0EAD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000" y="1360501"/>
            <a:ext cx="7920000" cy="4759921"/>
          </a:xfrm>
          <a:prstGeom prst="rect">
            <a:avLst/>
          </a:prstGeom>
        </p:spPr>
      </p:pic>
      <p:pic>
        <p:nvPicPr>
          <p:cNvPr id="3" name="Afbeelding 2" descr="Afbeelding met Lettertype, Graphics, logo, symbool&#10;&#10;Automatisch gegenereerde beschrijving">
            <a:extLst>
              <a:ext uri="{FF2B5EF4-FFF2-40B4-BE49-F238E27FC236}">
                <a16:creationId xmlns:a16="http://schemas.microsoft.com/office/drawing/2014/main" id="{E73911A2-D8F3-9F86-7568-7AE0E583B145}"/>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7571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0F14B-BDA0-9AB6-6E4B-84DDDE39B55A}"/>
              </a:ext>
            </a:extLst>
          </p:cNvPr>
          <p:cNvSpPr>
            <a:spLocks noGrp="1"/>
          </p:cNvSpPr>
          <p:nvPr>
            <p:ph type="title"/>
          </p:nvPr>
        </p:nvSpPr>
        <p:spPr/>
        <p:txBody>
          <a:bodyPr/>
          <a:lstStyle/>
          <a:p>
            <a:r>
              <a:rPr lang="nl-NL"/>
              <a:t>Samenwerking andere zorgverleners</a:t>
            </a:r>
          </a:p>
        </p:txBody>
      </p:sp>
      <p:sp>
        <p:nvSpPr>
          <p:cNvPr id="3" name="Tijdelijke aanduiding voor inhoud 2">
            <a:extLst>
              <a:ext uri="{FF2B5EF4-FFF2-40B4-BE49-F238E27FC236}">
                <a16:creationId xmlns:a16="http://schemas.microsoft.com/office/drawing/2014/main" id="{AB61D1BC-DD8B-2236-50CC-A5C2824C5C8E}"/>
              </a:ext>
            </a:extLst>
          </p:cNvPr>
          <p:cNvSpPr>
            <a:spLocks noGrp="1"/>
          </p:cNvSpPr>
          <p:nvPr>
            <p:ph idx="1"/>
          </p:nvPr>
        </p:nvSpPr>
        <p:spPr>
          <a:xfrm>
            <a:off x="838200" y="1825625"/>
            <a:ext cx="5257800" cy="4351338"/>
          </a:xfrm>
        </p:spPr>
        <p:txBody>
          <a:bodyPr/>
          <a:lstStyle/>
          <a:p>
            <a:r>
              <a:rPr lang="nl-NL" dirty="0"/>
              <a:t>Bijvoorbeeld met artsen</a:t>
            </a:r>
          </a:p>
          <a:p>
            <a:pPr lvl="1"/>
            <a:r>
              <a:rPr lang="nl-NL" sz="2800" dirty="0"/>
              <a:t>Wat is de beste behandeling?</a:t>
            </a:r>
          </a:p>
          <a:p>
            <a:pPr lvl="1"/>
            <a:r>
              <a:rPr lang="nl-NL" sz="2800" dirty="0"/>
              <a:t>Wat vertellen we aan patiënten?</a:t>
            </a:r>
          </a:p>
          <a:p>
            <a:pPr lvl="1"/>
            <a:r>
              <a:rPr lang="nl-NL" sz="2800" dirty="0"/>
              <a:t>Vragen over recepten</a:t>
            </a:r>
          </a:p>
        </p:txBody>
      </p:sp>
      <p:pic>
        <p:nvPicPr>
          <p:cNvPr id="6" name="Afbeelding 5" descr="Afbeelding met persoon, kleding, Dans, hand&#10;&#10;Automatisch gegenereerde beschrijving">
            <a:extLst>
              <a:ext uri="{FF2B5EF4-FFF2-40B4-BE49-F238E27FC236}">
                <a16:creationId xmlns:a16="http://schemas.microsoft.com/office/drawing/2014/main" id="{1078E7A0-0182-C17A-AC6D-54842CA6B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00" y="1481760"/>
            <a:ext cx="6480000" cy="3894480"/>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A6895F8D-7C71-365D-8E18-745838D1F6D0}"/>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345751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34FB1-E895-209A-0033-3FF09B749666}"/>
              </a:ext>
            </a:extLst>
          </p:cNvPr>
          <p:cNvSpPr>
            <a:spLocks noGrp="1"/>
          </p:cNvSpPr>
          <p:nvPr>
            <p:ph type="title"/>
          </p:nvPr>
        </p:nvSpPr>
        <p:spPr/>
        <p:txBody>
          <a:bodyPr/>
          <a:lstStyle/>
          <a:p>
            <a:r>
              <a:rPr lang="nl-NL"/>
              <a:t>Bedrijfsvoering</a:t>
            </a:r>
          </a:p>
        </p:txBody>
      </p:sp>
      <p:sp>
        <p:nvSpPr>
          <p:cNvPr id="3" name="Tijdelijke aanduiding voor inhoud 2">
            <a:extLst>
              <a:ext uri="{FF2B5EF4-FFF2-40B4-BE49-F238E27FC236}">
                <a16:creationId xmlns:a16="http://schemas.microsoft.com/office/drawing/2014/main" id="{7B47F8D3-16EC-5E21-EC2C-05C302CB6D25}"/>
              </a:ext>
            </a:extLst>
          </p:cNvPr>
          <p:cNvSpPr>
            <a:spLocks noGrp="1"/>
          </p:cNvSpPr>
          <p:nvPr>
            <p:ph idx="1"/>
          </p:nvPr>
        </p:nvSpPr>
        <p:spPr>
          <a:xfrm>
            <a:off x="838200" y="1825625"/>
            <a:ext cx="5257800" cy="4351338"/>
          </a:xfrm>
        </p:spPr>
        <p:txBody>
          <a:bodyPr/>
          <a:lstStyle/>
          <a:p>
            <a:pPr marL="0" indent="0">
              <a:buNone/>
            </a:pPr>
            <a:r>
              <a:rPr lang="nl-NL" dirty="0"/>
              <a:t>De apotheker als ondernemer en werkgever</a:t>
            </a:r>
          </a:p>
          <a:p>
            <a:endParaRPr lang="nl-NL" dirty="0"/>
          </a:p>
          <a:p>
            <a:endParaRPr lang="nl-NL" dirty="0"/>
          </a:p>
        </p:txBody>
      </p:sp>
      <p:pic>
        <p:nvPicPr>
          <p:cNvPr id="6" name="Afbeelding 5" descr="Afbeelding met kleding, persoon, Menselijk gezicht, glimlach&#10;&#10;Automatisch gegenereerde beschrijving">
            <a:extLst>
              <a:ext uri="{FF2B5EF4-FFF2-40B4-BE49-F238E27FC236}">
                <a16:creationId xmlns:a16="http://schemas.microsoft.com/office/drawing/2014/main" id="{72E95845-8371-282D-B5E1-9693A52B9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00" y="1481760"/>
            <a:ext cx="6480000" cy="3894480"/>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FEFDB540-8EB7-F6F6-7B65-72554AF02181}"/>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22021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838200" y="365125"/>
            <a:ext cx="10515600" cy="1325600"/>
          </a:xfrm>
          <a:prstGeom prst="rect">
            <a:avLst/>
          </a:prstGeom>
          <a:noFill/>
          <a:ln>
            <a:noFill/>
          </a:ln>
        </p:spPr>
        <p:txBody>
          <a:bodyPr spcFirstLastPara="1" wrap="square" lIns="91433" tIns="45700" rIns="91433" bIns="45700" anchor="ctr" anchorCtr="0">
            <a:normAutofit/>
          </a:bodyPr>
          <a:lstStyle/>
          <a:p>
            <a:r>
              <a:rPr lang="nl-NL"/>
              <a:t>Bereidingen</a:t>
            </a:r>
            <a:endParaRPr/>
          </a:p>
        </p:txBody>
      </p:sp>
      <p:pic>
        <p:nvPicPr>
          <p:cNvPr id="4" name="Afbeelding 3" descr="Afbeelding met persoon, kleding, overdekt, gootsteen&#10;&#10;Automatisch gegenereerde beschrijving">
            <a:extLst>
              <a:ext uri="{FF2B5EF4-FFF2-40B4-BE49-F238E27FC236}">
                <a16:creationId xmlns:a16="http://schemas.microsoft.com/office/drawing/2014/main" id="{CB4E6CBF-5459-A78B-9611-FAF0D5F70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9349"/>
            <a:ext cx="7200000" cy="4327200"/>
          </a:xfrm>
          <a:prstGeom prst="rect">
            <a:avLst/>
          </a:prstGeom>
        </p:spPr>
      </p:pic>
      <p:pic>
        <p:nvPicPr>
          <p:cNvPr id="3" name="Afbeelding 2">
            <a:extLst>
              <a:ext uri="{FF2B5EF4-FFF2-40B4-BE49-F238E27FC236}">
                <a16:creationId xmlns:a16="http://schemas.microsoft.com/office/drawing/2014/main" id="{538F7345-3D64-264F-BE38-295C65C73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453" y="203571"/>
            <a:ext cx="4021930" cy="4021930"/>
          </a:xfrm>
          <a:prstGeom prst="rect">
            <a:avLst/>
          </a:prstGeom>
        </p:spPr>
      </p:pic>
      <p:pic>
        <p:nvPicPr>
          <p:cNvPr id="2" name="Afbeelding 1" descr="Afbeelding met Lettertype, Graphics, logo, symbool&#10;&#10;Automatisch gegenereerde beschrijving">
            <a:extLst>
              <a:ext uri="{FF2B5EF4-FFF2-40B4-BE49-F238E27FC236}">
                <a16:creationId xmlns:a16="http://schemas.microsoft.com/office/drawing/2014/main" id="{667ED797-FF23-91BA-A2AA-39B1CA7C56C7}"/>
              </a:ext>
            </a:extLst>
          </p:cNvPr>
          <p:cNvPicPr>
            <a:picLocks noChangeAspect="1"/>
          </p:cNvPicPr>
          <p:nvPr/>
        </p:nvPicPr>
        <p:blipFill>
          <a:blip r:embed="rId5"/>
          <a:stretch>
            <a:fillRect/>
          </a:stretch>
        </p:blipFill>
        <p:spPr>
          <a:xfrm>
            <a:off x="301331" y="5790235"/>
            <a:ext cx="3591363" cy="9916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B0F97-34EB-D2F7-1621-6DFA700DAF97}"/>
              </a:ext>
            </a:extLst>
          </p:cNvPr>
          <p:cNvSpPr>
            <a:spLocks noGrp="1"/>
          </p:cNvSpPr>
          <p:nvPr>
            <p:ph type="title"/>
          </p:nvPr>
        </p:nvSpPr>
        <p:spPr/>
        <p:txBody>
          <a:bodyPr/>
          <a:lstStyle/>
          <a:p>
            <a:r>
              <a:rPr lang="nl-NL" dirty="0"/>
              <a:t>Een apotheker…</a:t>
            </a:r>
          </a:p>
        </p:txBody>
      </p:sp>
      <p:sp>
        <p:nvSpPr>
          <p:cNvPr id="3" name="Tijdelijke aanduiding voor inhoud 2">
            <a:extLst>
              <a:ext uri="{FF2B5EF4-FFF2-40B4-BE49-F238E27FC236}">
                <a16:creationId xmlns:a16="http://schemas.microsoft.com/office/drawing/2014/main" id="{83080245-1CCB-D591-0098-CE3431684959}"/>
              </a:ext>
            </a:extLst>
          </p:cNvPr>
          <p:cNvSpPr>
            <a:spLocks noGrp="1"/>
          </p:cNvSpPr>
          <p:nvPr>
            <p:ph idx="1"/>
          </p:nvPr>
        </p:nvSpPr>
        <p:spPr>
          <a:xfrm>
            <a:off x="838200" y="1825625"/>
            <a:ext cx="5257800" cy="4351338"/>
          </a:xfrm>
        </p:spPr>
        <p:txBody>
          <a:bodyPr>
            <a:normAutofit/>
          </a:bodyPr>
          <a:lstStyle/>
          <a:p>
            <a:pPr algn="l">
              <a:buFont typeface="Arial" panose="020B0604020202020204" pitchFamily="34" charset="0"/>
              <a:buChar char="•"/>
            </a:pPr>
            <a:r>
              <a:rPr lang="nl-NL" dirty="0"/>
              <a:t>weet veel </a:t>
            </a:r>
            <a:r>
              <a:rPr lang="nl-NL" b="0" i="0" dirty="0">
                <a:effectLst/>
              </a:rPr>
              <a:t>over medicijnen;</a:t>
            </a:r>
          </a:p>
          <a:p>
            <a:pPr algn="l">
              <a:buFont typeface="Arial" panose="020B0604020202020204" pitchFamily="34" charset="0"/>
              <a:buChar char="•"/>
            </a:pPr>
            <a:r>
              <a:rPr lang="nl-NL" dirty="0"/>
              <a:t>kan goed samenwerken;</a:t>
            </a:r>
          </a:p>
          <a:p>
            <a:pPr algn="l">
              <a:buFont typeface="Arial" panose="020B0604020202020204" pitchFamily="34" charset="0"/>
              <a:buChar char="•"/>
            </a:pPr>
            <a:r>
              <a:rPr lang="nl-NL" dirty="0"/>
              <a:t>g</a:t>
            </a:r>
            <a:r>
              <a:rPr lang="nl-NL" b="0" i="0" dirty="0">
                <a:effectLst/>
              </a:rPr>
              <a:t>eeft goede uitleg over geneesmiddelen;</a:t>
            </a:r>
          </a:p>
          <a:p>
            <a:pPr algn="l">
              <a:buFont typeface="Arial" panose="020B0604020202020204" pitchFamily="34" charset="0"/>
              <a:buChar char="•"/>
            </a:pPr>
            <a:r>
              <a:rPr lang="nl-NL" dirty="0"/>
              <a:t>kan leidinggeven aan het apotheekteam.</a:t>
            </a:r>
            <a:endParaRPr lang="nl-NL" b="0" i="0" dirty="0">
              <a:effectLst/>
            </a:endParaRPr>
          </a:p>
        </p:txBody>
      </p:sp>
      <p:pic>
        <p:nvPicPr>
          <p:cNvPr id="6" name="Afbeelding 5" descr="Afbeelding met kleding, persoon, computer, computerbeeldscherm&#10;&#10;Automatisch gegenereerde beschrijving">
            <a:extLst>
              <a:ext uri="{FF2B5EF4-FFF2-40B4-BE49-F238E27FC236}">
                <a16:creationId xmlns:a16="http://schemas.microsoft.com/office/drawing/2014/main" id="{74AF4E2B-A1C3-B609-F623-9E5422DB7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00" y="1481760"/>
            <a:ext cx="6480000" cy="3894480"/>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D5B54540-32A1-C2BB-6F70-0A788D2B95D9}"/>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66622930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2A9DB74D7BC47B4B71F3884D55BF4" ma:contentTypeVersion="20" ma:contentTypeDescription="Een nieuw document maken." ma:contentTypeScope="" ma:versionID="d79d8b5f4d12e06a0122dc37e2d9846a">
  <xsd:schema xmlns:xsd="http://www.w3.org/2001/XMLSchema" xmlns:xs="http://www.w3.org/2001/XMLSchema" xmlns:p="http://schemas.microsoft.com/office/2006/metadata/properties" xmlns:ns2="6f4d2357-eadc-4c28-9e3e-ebdbf4982601" xmlns:ns3="b6c766b3-ead1-484a-a8de-6e06bf12dac2" targetNamespace="http://schemas.microsoft.com/office/2006/metadata/properties" ma:root="true" ma:fieldsID="448d708762f21d5cfa91fcc8a109c867" ns2:_="" ns3:_="">
    <xsd:import namespace="6f4d2357-eadc-4c28-9e3e-ebdbf4982601"/>
    <xsd:import namespace="b6c766b3-ead1-484a-a8de-6e06bf12da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Tags" minOccurs="0"/>
                <xsd:element ref="ns2:Eventuelerechten"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Beeldgebruik" minOccurs="0"/>
                <xsd:element ref="ns2:MediaServiceOCR" minOccurs="0"/>
                <xsd:element ref="ns2:MediaServiceLocation" minOccurs="0"/>
                <xsd:element ref="ns2:Toelichtingbeeldgebruik"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d2357-eadc-4c28-9e3e-ebdbf4982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gs" ma:index="12" nillable="true" ma:displayName="Tags" ma:format="Dropdown" ma:internalName="Tags">
      <xsd:complexType>
        <xsd:complexContent>
          <xsd:extension base="dms:MultiChoiceFillIn">
            <xsd:sequence>
              <xsd:element name="Value" maxOccurs="unbounded" minOccurs="0" nillable="true">
                <xsd:simpleType>
                  <xsd:union memberTypes="dms:Text">
                    <xsd:simpleType>
                      <xsd:restriction base="dms:Choice">
                        <xsd:enumeration value="Apotheker"/>
                        <xsd:enumeration value="Assistent"/>
                        <xsd:enumeration value="Patiënt"/>
                      </xsd:restriction>
                    </xsd:simpleType>
                  </xsd:union>
                </xsd:simpleType>
              </xsd:element>
            </xsd:sequence>
          </xsd:extension>
        </xsd:complexContent>
      </xsd:complexType>
    </xsd:element>
    <xsd:element name="Eventuelerechten" ma:index="13" nillable="true" ma:displayName="Eventuele rechten" ma:format="Dropdown" ma:internalName="Eventuelerechten">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f49c6faf-dc96-443f-a2ef-b32921d9d83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Beeldgebruik" ma:index="20" nillable="true" ma:displayName="Beeldgebruik" ma:format="Dropdown" ma:internalName="Beeldgebruik">
      <xsd:simpleType>
        <xsd:restriction base="dms:Choice">
          <xsd:enumeration value="Voor algemeen gebruik"/>
          <xsd:enumeration value="Voor exclusief gebruik"/>
          <xsd:enumeration value="Voor intern gebruik"/>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Toelichtingbeeldgebruik" ma:index="23" nillable="true" ma:displayName="Toelichting beeldgebruik" ma:format="Dropdown" ma:internalName="Toelichtingbeeldgebruik">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c766b3-ead1-484a-a8de-6e06bf12dac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24dc36fe-d789-4505-8e42-50594f980f50}" ma:internalName="TaxCatchAll" ma:showField="CatchAllData" ma:web="b6c766b3-ead1-484a-a8de-6e06bf12da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ventuelerechten xmlns="6f4d2357-eadc-4c28-9e3e-ebdbf4982601" xsi:nil="true"/>
    <Tags xmlns="6f4d2357-eadc-4c28-9e3e-ebdbf4982601" xsi:nil="true"/>
    <TaxCatchAll xmlns="b6c766b3-ead1-484a-a8de-6e06bf12dac2" xsi:nil="true"/>
    <Beeldgebruik xmlns="6f4d2357-eadc-4c28-9e3e-ebdbf4982601" xsi:nil="true"/>
    <Toelichtingbeeldgebruik xmlns="6f4d2357-eadc-4c28-9e3e-ebdbf4982601" xsi:nil="true"/>
    <lcf76f155ced4ddcb4097134ff3c332f xmlns="6f4d2357-eadc-4c28-9e3e-ebdbf49826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51A2ED-1BED-4E65-AE94-D608310FD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d2357-eadc-4c28-9e3e-ebdbf4982601"/>
    <ds:schemaRef ds:uri="b6c766b3-ead1-484a-a8de-6e06bf12da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870BC-EE02-41C5-88E6-A08E3AC0231E}">
  <ds:schemaRefs>
    <ds:schemaRef ds:uri="http://schemas.microsoft.com/sharepoint/v3/contenttype/forms"/>
  </ds:schemaRefs>
</ds:datastoreItem>
</file>

<file path=customXml/itemProps3.xml><?xml version="1.0" encoding="utf-8"?>
<ds:datastoreItem xmlns:ds="http://schemas.openxmlformats.org/officeDocument/2006/customXml" ds:itemID="{46272348-A56A-400D-8B9F-8C4AE540F375}">
  <ds:schemaRefs>
    <ds:schemaRef ds:uri="http://purl.org/dc/elements/1.1/"/>
    <ds:schemaRef ds:uri="http://schemas.microsoft.com/office/2006/documentManagement/types"/>
    <ds:schemaRef ds:uri="http://www.w3.org/XML/1998/namespace"/>
    <ds:schemaRef ds:uri="6f4d2357-eadc-4c28-9e3e-ebdbf4982601"/>
    <ds:schemaRef ds:uri="http://purl.org/dc/terms/"/>
    <ds:schemaRef ds:uri="http://schemas.openxmlformats.org/package/2006/metadata/core-properties"/>
    <ds:schemaRef ds:uri="http://purl.org/dc/dcmitype/"/>
    <ds:schemaRef ds:uri="b6c766b3-ead1-484a-a8de-6e06bf12dac2"/>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95</TotalTime>
  <Words>717</Words>
  <Application>Microsoft Office PowerPoint</Application>
  <PresentationFormat>Breedbeeld</PresentationFormat>
  <Paragraphs>73</Paragraphs>
  <Slides>13</Slides>
  <Notes>12</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Ubuntu</vt:lpstr>
      <vt:lpstr>1_Kantoorthema</vt:lpstr>
      <vt:lpstr>Vooraf</vt:lpstr>
      <vt:lpstr>Werken in de apotheek</vt:lpstr>
      <vt:lpstr>Medicatiespecialist</vt:lpstr>
      <vt:lpstr>Wat doet een apotheker?</vt:lpstr>
      <vt:lpstr>Medicatiebeoordelingen</vt:lpstr>
      <vt:lpstr>Samenwerking andere zorgverleners</vt:lpstr>
      <vt:lpstr>Bedrijfsvoering</vt:lpstr>
      <vt:lpstr>Bereidingen</vt:lpstr>
      <vt:lpstr>Een apotheker…</vt:lpstr>
      <vt:lpstr>Waar kan je als apotheker werken?</vt:lpstr>
      <vt:lpstr>Wat zijn de toelatingseisen?</vt:lpstr>
      <vt:lpstr>Waar kan je studeren?</vt:lpstr>
      <vt:lpstr>Zijn er 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Apotheker</dc:title>
  <dc:creator>Manon Boot</dc:creator>
  <cp:lastModifiedBy>Desi van Eendenburg</cp:lastModifiedBy>
  <cp:revision>3</cp:revision>
  <dcterms:created xsi:type="dcterms:W3CDTF">2023-09-18T08:56:22Z</dcterms:created>
  <dcterms:modified xsi:type="dcterms:W3CDTF">2025-07-11T08:45:25Z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0x010100C642A9DB74D7BC47B4B71F3884D55BF4</vt:lpwstr>
  </property>
  <property fmtid="{D5CDD505-2E9C-101B-9397-08002B2CF9AE}" pid="3" name="MediaServiceImageTags">
    <vt:lpwstr/>
  </property>
</Properties>
</file>