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4">
  <p:sldMasterIdLst>
    <p:sldMasterId id="2147483648" r:id="rId1"/>
  </p:sldMasterIdLst>
  <p:notesMasterIdLst>
    <p:notesMasterId r:id="rId30"/>
  </p:notesMasterIdLst>
  <p:sldIdLst>
    <p:sldId id="2681" r:id="rId2"/>
    <p:sldId id="2622" r:id="rId3"/>
    <p:sldId id="2673" r:id="rId4"/>
    <p:sldId id="2674" r:id="rId5"/>
    <p:sldId id="2663" r:id="rId6"/>
    <p:sldId id="2659" r:id="rId7"/>
    <p:sldId id="2664" r:id="rId8"/>
    <p:sldId id="2665" r:id="rId9"/>
    <p:sldId id="2666" r:id="rId10"/>
    <p:sldId id="2671" r:id="rId11"/>
    <p:sldId id="2639" r:id="rId12"/>
    <p:sldId id="2668" r:id="rId13"/>
    <p:sldId id="340" r:id="rId14"/>
    <p:sldId id="2683" r:id="rId15"/>
    <p:sldId id="2675" r:id="rId16"/>
    <p:sldId id="2646" r:id="rId17"/>
    <p:sldId id="273" r:id="rId18"/>
    <p:sldId id="2677" r:id="rId19"/>
    <p:sldId id="2679" r:id="rId20"/>
    <p:sldId id="2676" r:id="rId21"/>
    <p:sldId id="270" r:id="rId22"/>
    <p:sldId id="2669" r:id="rId23"/>
    <p:sldId id="2682" r:id="rId24"/>
    <p:sldId id="2670" r:id="rId25"/>
    <p:sldId id="2678" r:id="rId26"/>
    <p:sldId id="2686" r:id="rId27"/>
    <p:sldId id="2684" r:id="rId28"/>
    <p:sldId id="2685" r:id="rId29"/>
  </p:sldIdLst>
  <p:sldSz cx="12192000" cy="6858000"/>
  <p:notesSz cx="6799263" cy="9929813"/>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999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1" d="100"/>
          <a:sy n="81" d="100"/>
        </p:scale>
        <p:origin x="725" y="6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8" Type="http://schemas.openxmlformats.org/officeDocument/2006/relationships/slide" Target="slides/slide7.xml"/></Relationships>
</file>

<file path=ppt/charts/_rels/chart1.xml.rels><?xml version="1.0" encoding="UTF-8" standalone="yes"?>
<Relationships xmlns="http://schemas.openxmlformats.org/package/2006/relationships"><Relationship Id="rId3" Type="http://schemas.openxmlformats.org/officeDocument/2006/relationships/oleObject" Target="Map1" TargetMode="External"/><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l-NL"/>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1558919287187337E-2"/>
          <c:y val="0.11884060588126898"/>
          <c:w val="0.69764503381440279"/>
          <c:h val="0.74392072661588537"/>
        </c:manualLayout>
      </c:layout>
      <c:barChart>
        <c:barDir val="col"/>
        <c:grouping val="clustered"/>
        <c:varyColors val="0"/>
        <c:ser>
          <c:idx val="0"/>
          <c:order val="0"/>
          <c:tx>
            <c:strRef>
              <c:f>Blad1!$A$3</c:f>
              <c:strCache>
                <c:ptCount val="1"/>
                <c:pt idx="0">
                  <c:v>Stuks</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mn-lt"/>
                    <a:ea typeface="+mn-ea"/>
                    <a:cs typeface="+mn-cs"/>
                  </a:defRPr>
                </a:pPr>
                <a:endParaRPr lang="nl-NL"/>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Blad1!$B$2:$C$2</c:f>
              <c:strCache>
                <c:ptCount val="2"/>
                <c:pt idx="0">
                  <c:v>MDL</c:v>
                </c:pt>
                <c:pt idx="1">
                  <c:v>ORT</c:v>
                </c:pt>
              </c:strCache>
            </c:strRef>
          </c:cat>
          <c:val>
            <c:numRef>
              <c:f>Blad1!$B$3:$C$3</c:f>
              <c:numCache>
                <c:formatCode>0</c:formatCode>
                <c:ptCount val="2"/>
                <c:pt idx="0">
                  <c:v>712</c:v>
                </c:pt>
                <c:pt idx="1">
                  <c:v>398</c:v>
                </c:pt>
              </c:numCache>
            </c:numRef>
          </c:val>
          <c:extLst>
            <c:ext xmlns:c16="http://schemas.microsoft.com/office/drawing/2014/chart" uri="{C3380CC4-5D6E-409C-BE32-E72D297353CC}">
              <c16:uniqueId val="{00000000-C502-4D23-81BA-F8B3907CBC10}"/>
            </c:ext>
          </c:extLst>
        </c:ser>
        <c:ser>
          <c:idx val="1"/>
          <c:order val="1"/>
          <c:tx>
            <c:strRef>
              <c:f>Blad1!$A$4</c:f>
              <c:strCache>
                <c:ptCount val="1"/>
                <c:pt idx="0">
                  <c:v>Waarde</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mn-lt"/>
                    <a:ea typeface="+mn-ea"/>
                    <a:cs typeface="+mn-cs"/>
                  </a:defRPr>
                </a:pPr>
                <a:endParaRPr lang="nl-NL"/>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Blad1!$B$2:$C$2</c:f>
              <c:strCache>
                <c:ptCount val="2"/>
                <c:pt idx="0">
                  <c:v>MDL</c:v>
                </c:pt>
                <c:pt idx="1">
                  <c:v>ORT</c:v>
                </c:pt>
              </c:strCache>
            </c:strRef>
          </c:cat>
          <c:val>
            <c:numRef>
              <c:f>Blad1!$B$4:$C$4</c:f>
              <c:numCache>
                <c:formatCode>_("€"* #,##0.00_);_("€"* \(#,##0.00\);_("€"* "-"??_);_(@_)</c:formatCode>
                <c:ptCount val="2"/>
                <c:pt idx="0">
                  <c:v>463.29</c:v>
                </c:pt>
                <c:pt idx="1">
                  <c:v>144.54</c:v>
                </c:pt>
              </c:numCache>
            </c:numRef>
          </c:val>
          <c:extLst>
            <c:ext xmlns:c16="http://schemas.microsoft.com/office/drawing/2014/chart" uri="{C3380CC4-5D6E-409C-BE32-E72D297353CC}">
              <c16:uniqueId val="{00000001-C502-4D23-81BA-F8B3907CBC10}"/>
            </c:ext>
          </c:extLst>
        </c:ser>
        <c:dLbls>
          <c:dLblPos val="outEnd"/>
          <c:showLegendKey val="0"/>
          <c:showVal val="1"/>
          <c:showCatName val="0"/>
          <c:showSerName val="0"/>
          <c:showPercent val="0"/>
          <c:showBubbleSize val="0"/>
        </c:dLbls>
        <c:gapWidth val="219"/>
        <c:overlap val="-27"/>
        <c:axId val="525519248"/>
        <c:axId val="525520232"/>
      </c:barChart>
      <c:catAx>
        <c:axId val="5255192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1" i="0" u="none" strike="noStrike" kern="1200" baseline="0">
                <a:solidFill>
                  <a:schemeClr val="tx1">
                    <a:lumMod val="65000"/>
                    <a:lumOff val="35000"/>
                  </a:schemeClr>
                </a:solidFill>
                <a:latin typeface="+mn-lt"/>
                <a:ea typeface="+mn-ea"/>
                <a:cs typeface="+mn-cs"/>
              </a:defRPr>
            </a:pPr>
            <a:endParaRPr lang="nl-NL"/>
          </a:p>
        </c:txPr>
        <c:crossAx val="525520232"/>
        <c:crosses val="autoZero"/>
        <c:auto val="1"/>
        <c:lblAlgn val="ctr"/>
        <c:lblOffset val="100"/>
        <c:noMultiLvlLbl val="0"/>
      </c:catAx>
      <c:valAx>
        <c:axId val="525520232"/>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nl-NL"/>
          </a:p>
        </c:txPr>
        <c:crossAx val="525519248"/>
        <c:crosses val="autoZero"/>
        <c:crossBetween val="between"/>
      </c:valAx>
      <c:spPr>
        <a:noFill/>
        <a:ln>
          <a:noFill/>
        </a:ln>
        <a:effectLst/>
      </c:spPr>
    </c:plotArea>
    <c:legend>
      <c:legendPos val="b"/>
      <c:legendEntry>
        <c:idx val="0"/>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nl-NL"/>
          </a:p>
        </c:txPr>
      </c:legendEntry>
      <c:legendEntry>
        <c:idx val="1"/>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nl-NL"/>
          </a:p>
        </c:txPr>
      </c:legendEntry>
      <c:layout>
        <c:manualLayout>
          <c:xMode val="edge"/>
          <c:yMode val="edge"/>
          <c:x val="0.79266393783613109"/>
          <c:y val="0.13582772420920258"/>
          <c:w val="0.19410005196689942"/>
          <c:h val="0.2553278561524337"/>
        </c:manualLayout>
      </c:layout>
      <c:overlay val="0"/>
      <c:spPr>
        <a:noFill/>
        <a:ln>
          <a:noFill/>
        </a:ln>
        <a:effectLst/>
      </c:spPr>
      <c:txPr>
        <a:bodyPr rot="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nl-NL"/>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solidFill>
        <a:schemeClr val="tx1"/>
      </a:solidFill>
    </a:ln>
    <a:effectLst/>
  </c:spPr>
  <c:txPr>
    <a:bodyPr/>
    <a:lstStyle/>
    <a:p>
      <a:pPr>
        <a:defRPr/>
      </a:pPr>
      <a:endParaRPr lang="nl-NL"/>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46347" cy="498215"/>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51342" y="0"/>
            <a:ext cx="2946347" cy="498215"/>
          </a:xfrm>
          <a:prstGeom prst="rect">
            <a:avLst/>
          </a:prstGeom>
        </p:spPr>
        <p:txBody>
          <a:bodyPr vert="horz" lIns="91440" tIns="45720" rIns="91440" bIns="45720" rtlCol="0"/>
          <a:lstStyle>
            <a:lvl1pPr algn="r">
              <a:defRPr sz="1200"/>
            </a:lvl1pPr>
          </a:lstStyle>
          <a:p>
            <a:fld id="{8BE2DD73-997D-4BAE-99A7-80B2F9426F7C}" type="datetimeFigureOut">
              <a:rPr lang="nl-NL" smtClean="0"/>
              <a:t>24-10-2023</a:t>
            </a:fld>
            <a:endParaRPr lang="nl-NL"/>
          </a:p>
        </p:txBody>
      </p:sp>
      <p:sp>
        <p:nvSpPr>
          <p:cNvPr id="4" name="Tijdelijke aanduiding voor dia-afbeelding 3"/>
          <p:cNvSpPr>
            <a:spLocks noGrp="1" noRot="1" noChangeAspect="1"/>
          </p:cNvSpPr>
          <p:nvPr>
            <p:ph type="sldImg" idx="2"/>
          </p:nvPr>
        </p:nvSpPr>
        <p:spPr>
          <a:xfrm>
            <a:off x="422275" y="1241425"/>
            <a:ext cx="5954713" cy="3351213"/>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79927" y="4778722"/>
            <a:ext cx="5439410" cy="3909864"/>
          </a:xfrm>
          <a:prstGeom prst="rect">
            <a:avLst/>
          </a:prstGeom>
        </p:spPr>
        <p:txBody>
          <a:bodyPr vert="horz" lIns="91440" tIns="45720" rIns="91440" bIns="45720" rtlCol="0"/>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9431600"/>
            <a:ext cx="2946347" cy="498214"/>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51342" y="9431600"/>
            <a:ext cx="2946347" cy="498214"/>
          </a:xfrm>
          <a:prstGeom prst="rect">
            <a:avLst/>
          </a:prstGeom>
        </p:spPr>
        <p:txBody>
          <a:bodyPr vert="horz" lIns="91440" tIns="45720" rIns="91440" bIns="45720" rtlCol="0" anchor="b"/>
          <a:lstStyle>
            <a:lvl1pPr algn="r">
              <a:defRPr sz="1200"/>
            </a:lvl1pPr>
          </a:lstStyle>
          <a:p>
            <a:fld id="{0C296842-2EC0-4F86-AE9E-605E2DCD7477}" type="slidenum">
              <a:rPr lang="nl-NL" smtClean="0"/>
              <a:t>‹nr.›</a:t>
            </a:fld>
            <a:endParaRPr lang="nl-NL"/>
          </a:p>
        </p:txBody>
      </p:sp>
    </p:spTree>
    <p:extLst>
      <p:ext uri="{BB962C8B-B14F-4D97-AF65-F5344CB8AC3E}">
        <p14:creationId xmlns:p14="http://schemas.microsoft.com/office/powerpoint/2010/main" val="376957592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sz="1200" kern="1200">
                <a:solidFill>
                  <a:schemeClr val="tx1"/>
                </a:solidFill>
                <a:effectLst/>
                <a:latin typeface="+mn-lt"/>
                <a:ea typeface="+mn-ea"/>
                <a:cs typeface="+mn-cs"/>
              </a:rPr>
              <a:t>Naar schatting wordt 20% van voetafdruk van de Nederlandse gezondheidszorg veroorzaakt door de productie, verwerking en het transport van medicijnen. Terugbrengen van de milieubelasting door </a:t>
            </a:r>
            <a:r>
              <a:rPr lang="nl-NL" sz="1200" b="0" kern="1200">
                <a:solidFill>
                  <a:schemeClr val="tx1"/>
                </a:solidFill>
                <a:effectLst/>
                <a:latin typeface="+mn-lt"/>
                <a:ea typeface="+mn-ea"/>
                <a:cs typeface="+mn-cs"/>
              </a:rPr>
              <a:t>medicatie</a:t>
            </a:r>
            <a:r>
              <a:rPr lang="nl-NL" sz="1200" kern="1200">
                <a:solidFill>
                  <a:schemeClr val="tx1"/>
                </a:solidFill>
                <a:effectLst/>
                <a:latin typeface="+mn-lt"/>
                <a:ea typeface="+mn-ea"/>
                <a:cs typeface="+mn-cs"/>
              </a:rPr>
              <a:t> is dan ook één van de 5 pijlers van de Green Deal 3.0. </a:t>
            </a:r>
          </a:p>
          <a:p>
            <a:r>
              <a:rPr lang="nl-NL" sz="1200" kern="1200">
                <a:solidFill>
                  <a:schemeClr val="tx1"/>
                </a:solidFill>
                <a:effectLst/>
                <a:latin typeface="+mn-lt"/>
                <a:ea typeface="+mn-ea"/>
                <a:cs typeface="+mn-cs"/>
              </a:rPr>
              <a:t>Hoe kunnen wij deze milieubelasting met elkaar verlagen? Wat kunnen we bereiken we bereiken door stil te staan bij iedere pil? In deze workshop wordt samen met jullie interactief gekeken mogelijkheden om de voetafdruk van medicijnen te verminderen</a:t>
            </a:r>
            <a:endParaRPr lang="nl-NL"/>
          </a:p>
        </p:txBody>
      </p:sp>
      <p:sp>
        <p:nvSpPr>
          <p:cNvPr id="4" name="Tijdelijke aanduiding voor dianummer 3"/>
          <p:cNvSpPr>
            <a:spLocks noGrp="1"/>
          </p:cNvSpPr>
          <p:nvPr>
            <p:ph type="sldNum" sz="quarter" idx="5"/>
          </p:nvPr>
        </p:nvSpPr>
        <p:spPr/>
        <p:txBody>
          <a:bodyPr/>
          <a:lstStyle/>
          <a:p>
            <a:fld id="{0C296842-2EC0-4F86-AE9E-605E2DCD7477}" type="slidenum">
              <a:rPr lang="nl-NL" smtClean="0"/>
              <a:t>1</a:t>
            </a:fld>
            <a:endParaRPr lang="nl-NL"/>
          </a:p>
        </p:txBody>
      </p:sp>
    </p:spTree>
    <p:extLst>
      <p:ext uri="{BB962C8B-B14F-4D97-AF65-F5344CB8AC3E}">
        <p14:creationId xmlns:p14="http://schemas.microsoft.com/office/powerpoint/2010/main" val="394187616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5"/>
          </p:nvPr>
        </p:nvSpPr>
        <p:spPr/>
        <p:txBody>
          <a:bodyPr/>
          <a:lstStyle/>
          <a:p>
            <a:fld id="{0C296842-2EC0-4F86-AE9E-605E2DCD7477}" type="slidenum">
              <a:rPr lang="nl-NL" smtClean="0"/>
              <a:t>12</a:t>
            </a:fld>
            <a:endParaRPr lang="nl-NL"/>
          </a:p>
        </p:txBody>
      </p:sp>
    </p:spTree>
    <p:extLst>
      <p:ext uri="{BB962C8B-B14F-4D97-AF65-F5344CB8AC3E}">
        <p14:creationId xmlns:p14="http://schemas.microsoft.com/office/powerpoint/2010/main" val="405332829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b="0"/>
              <a:t>Onze invloed reikt vooral tot </a:t>
            </a:r>
            <a:r>
              <a:rPr lang="nl-NL" b="0" err="1"/>
              <a:t>refuse</a:t>
            </a:r>
            <a:r>
              <a:rPr lang="nl-NL" b="0"/>
              <a:t> en </a:t>
            </a:r>
            <a:r>
              <a:rPr lang="nl-NL" b="0" err="1"/>
              <a:t>reduce</a:t>
            </a:r>
            <a:r>
              <a:rPr lang="nl-NL" b="0"/>
              <a:t> en ook nog wel re-</a:t>
            </a:r>
            <a:r>
              <a:rPr lang="nl-NL" b="0" err="1"/>
              <a:t>use</a:t>
            </a:r>
            <a:r>
              <a:rPr lang="nl-NL" b="0"/>
              <a:t> in mindere mate, op de rest veel minder invloed. </a:t>
            </a:r>
          </a:p>
          <a:p>
            <a:endParaRPr lang="nl-NL" b="0"/>
          </a:p>
          <a:p>
            <a:r>
              <a:rPr lang="nl-NL" b="0"/>
              <a:t>STOPP en START-criteria</a:t>
            </a:r>
          </a:p>
          <a:p>
            <a:endParaRPr lang="nl-NL" b="0"/>
          </a:p>
          <a:p>
            <a:r>
              <a:rPr lang="nl-NL" b="0">
                <a:sym typeface="Wingdings" panose="05000000000000000000" pitchFamily="2" charset="2"/>
              </a:rPr>
              <a:t>Leefstijl loket (vergoeding/ wachttijd?)</a:t>
            </a:r>
          </a:p>
          <a:p>
            <a:endParaRPr lang="nl-NL" b="0">
              <a:sym typeface="Wingdings" panose="05000000000000000000" pitchFamily="2" charset="2"/>
            </a:endParaRPr>
          </a:p>
          <a:p>
            <a:r>
              <a:rPr lang="nl-NL" b="0">
                <a:sym typeface="Wingdings" panose="05000000000000000000" pitchFamily="2" charset="2"/>
              </a:rPr>
              <a:t>Onder de gele balk staat </a:t>
            </a:r>
            <a:r>
              <a:rPr lang="nl-NL" b="0" err="1">
                <a:sym typeface="Wingdings" panose="05000000000000000000" pitchFamily="2" charset="2"/>
              </a:rPr>
              <a:t>remanifacture</a:t>
            </a:r>
            <a:r>
              <a:rPr lang="nl-NL" b="0">
                <a:sym typeface="Wingdings" panose="05000000000000000000" pitchFamily="2" charset="2"/>
              </a:rPr>
              <a:t> en </a:t>
            </a:r>
            <a:r>
              <a:rPr lang="nl-NL" b="0" err="1">
                <a:sym typeface="Wingdings" panose="05000000000000000000" pitchFamily="2" charset="2"/>
              </a:rPr>
              <a:t>refurbish</a:t>
            </a:r>
            <a:endParaRPr lang="nl-NL" b="0"/>
          </a:p>
        </p:txBody>
      </p:sp>
      <p:sp>
        <p:nvSpPr>
          <p:cNvPr id="4" name="Tijdelijke aanduiding voor dianummer 3"/>
          <p:cNvSpPr>
            <a:spLocks noGrp="1"/>
          </p:cNvSpPr>
          <p:nvPr>
            <p:ph type="sldNum" sz="quarter" idx="5"/>
          </p:nvPr>
        </p:nvSpPr>
        <p:spPr/>
        <p:txBody>
          <a:bodyPr/>
          <a:lstStyle/>
          <a:p>
            <a:fld id="{0C296842-2EC0-4F86-AE9E-605E2DCD7477}" type="slidenum">
              <a:rPr lang="nl-NL" smtClean="0"/>
              <a:t>13</a:t>
            </a:fld>
            <a:endParaRPr lang="nl-NL"/>
          </a:p>
        </p:txBody>
      </p:sp>
    </p:spTree>
    <p:extLst>
      <p:ext uri="{BB962C8B-B14F-4D97-AF65-F5344CB8AC3E}">
        <p14:creationId xmlns:p14="http://schemas.microsoft.com/office/powerpoint/2010/main" val="133017714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a:t>Gepast voorschrijven niet alleen </a:t>
            </a:r>
            <a:r>
              <a:rPr lang="nl-NL" err="1"/>
              <a:t>ivm</a:t>
            </a:r>
            <a:r>
              <a:rPr lang="nl-NL"/>
              <a:t> kosten maar ook </a:t>
            </a:r>
            <a:r>
              <a:rPr lang="nl-NL" err="1"/>
              <a:t>ivm</a:t>
            </a:r>
            <a:r>
              <a:rPr lang="nl-NL"/>
              <a:t> duurzaamheid. </a:t>
            </a:r>
          </a:p>
          <a:p>
            <a:endParaRPr lang="nl-NL"/>
          </a:p>
          <a:p>
            <a:r>
              <a:rPr lang="nl-NL"/>
              <a:t>Kansen</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nl-NL"/>
              <a:t>Niet langer dan nodig medicatie gebruiken (einddatum toevoegen; evaluatiemoment inplannen)</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nl-NL"/>
              <a:t>Therapietrouw</a:t>
            </a:r>
          </a:p>
          <a:p>
            <a:pPr marL="171450" marR="0" lvl="0" indent="-171450" algn="l" defTabSz="914400" rtl="0" eaLnBrk="1" fontAlgn="auto" latinLnBrk="0" hangingPunct="1">
              <a:lnSpc>
                <a:spcPct val="100000"/>
              </a:lnSpc>
              <a:spcBef>
                <a:spcPts val="0"/>
              </a:spcBef>
              <a:spcAft>
                <a:spcPts val="0"/>
              </a:spcAft>
              <a:buClrTx/>
              <a:buSzTx/>
              <a:buFontTx/>
              <a:buChar char="-"/>
              <a:tabLst/>
              <a:defRPr/>
            </a:pPr>
            <a:endParaRPr lang="nl-NL"/>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nl-NL"/>
              <a:t>Lokale protocollen opiaten/pijnboxen/ dure medicijnen</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nl-NL"/>
              <a:t>FTO</a:t>
            </a:r>
          </a:p>
          <a:p>
            <a:pPr marL="171450" marR="0" lvl="0" indent="-171450" algn="l" defTabSz="914400" rtl="0" eaLnBrk="1" fontAlgn="auto" latinLnBrk="0" hangingPunct="1">
              <a:lnSpc>
                <a:spcPct val="100000"/>
              </a:lnSpc>
              <a:spcBef>
                <a:spcPts val="0"/>
              </a:spcBef>
              <a:spcAft>
                <a:spcPts val="0"/>
              </a:spcAft>
              <a:buClrTx/>
              <a:buSzTx/>
              <a:buFontTx/>
              <a:buChar char="-"/>
              <a:tabLst/>
              <a:defRPr/>
            </a:pPr>
            <a:endParaRPr lang="nl-NL"/>
          </a:p>
        </p:txBody>
      </p:sp>
      <p:sp>
        <p:nvSpPr>
          <p:cNvPr id="4" name="Tijdelijke aanduiding voor dianummer 3"/>
          <p:cNvSpPr>
            <a:spLocks noGrp="1"/>
          </p:cNvSpPr>
          <p:nvPr>
            <p:ph type="sldNum" sz="quarter" idx="5"/>
          </p:nvPr>
        </p:nvSpPr>
        <p:spPr/>
        <p:txBody>
          <a:bodyPr/>
          <a:lstStyle/>
          <a:p>
            <a:fld id="{0C296842-2EC0-4F86-AE9E-605E2DCD7477}" type="slidenum">
              <a:rPr lang="nl-NL" smtClean="0"/>
              <a:t>14</a:t>
            </a:fld>
            <a:endParaRPr lang="nl-NL"/>
          </a:p>
        </p:txBody>
      </p:sp>
    </p:spTree>
    <p:extLst>
      <p:ext uri="{BB962C8B-B14F-4D97-AF65-F5344CB8AC3E}">
        <p14:creationId xmlns:p14="http://schemas.microsoft.com/office/powerpoint/2010/main" val="162208090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b="1">
                <a:solidFill>
                  <a:srgbClr val="009534"/>
                </a:solidFill>
              </a:rPr>
              <a:t>Te voorkomen door grootschalig gebruik van een elektronisch voorschrijfsysteem</a:t>
            </a:r>
          </a:p>
          <a:p>
            <a:endParaRPr lang="nl-NL"/>
          </a:p>
          <a:p>
            <a:endParaRPr lang="nl-NL"/>
          </a:p>
          <a:p>
            <a:r>
              <a:rPr lang="nl-NL">
                <a:sym typeface="Wingdings" panose="05000000000000000000" pitchFamily="2" charset="2"/>
              </a:rPr>
              <a:t>Voorbeeld Asten: korte voorschrijfperiodes, korte afleverperiodes </a:t>
            </a:r>
            <a:endParaRPr lang="nl-NL"/>
          </a:p>
          <a:p>
            <a:r>
              <a:rPr lang="nl-NL"/>
              <a:t>Regionaal formularium, afleverhoeveelheden gepast </a:t>
            </a:r>
          </a:p>
          <a:p>
            <a:r>
              <a:rPr lang="nl-NL"/>
              <a:t>Resultaat: 20% minder medicijnresten in het oppervlaktewater!</a:t>
            </a:r>
          </a:p>
          <a:p>
            <a:endParaRPr lang="nl-NL"/>
          </a:p>
          <a:p>
            <a:pPr marL="171450" indent="-171450">
              <a:buFont typeface="Wingdings" panose="05000000000000000000" pitchFamily="2" charset="2"/>
              <a:buChar char="à"/>
            </a:pPr>
            <a:endParaRPr lang="nl-NL">
              <a:sym typeface="Wingdings" panose="05000000000000000000" pitchFamily="2" charset="2"/>
            </a:endParaRPr>
          </a:p>
          <a:p>
            <a:pPr marL="0" indent="0">
              <a:buFont typeface="Wingdings" panose="05000000000000000000" pitchFamily="2" charset="2"/>
              <a:buNone/>
            </a:pPr>
            <a:endParaRPr lang="nl-NL">
              <a:sym typeface="Wingdings" panose="05000000000000000000" pitchFamily="2" charset="2"/>
            </a:endParaRPr>
          </a:p>
          <a:p>
            <a:pPr marL="0" indent="0">
              <a:buFont typeface="Wingdings" panose="05000000000000000000" pitchFamily="2" charset="2"/>
              <a:buNone/>
            </a:pPr>
            <a:r>
              <a:rPr lang="nl-NL" err="1">
                <a:sym typeface="Wingdings" panose="05000000000000000000" pitchFamily="2" charset="2"/>
              </a:rPr>
              <a:t>HiX</a:t>
            </a:r>
            <a:r>
              <a:rPr lang="nl-NL">
                <a:sym typeface="Wingdings" panose="05000000000000000000" pitchFamily="2" charset="2"/>
              </a:rPr>
              <a:t> voorbeeld --? Meer met </a:t>
            </a:r>
            <a:r>
              <a:rPr lang="nl-NL" err="1">
                <a:sym typeface="Wingdings" panose="05000000000000000000" pitchFamily="2" charset="2"/>
              </a:rPr>
              <a:t>voorgedefinieerde</a:t>
            </a:r>
            <a:r>
              <a:rPr lang="nl-NL">
                <a:sym typeface="Wingdings" panose="05000000000000000000" pitchFamily="2" charset="2"/>
              </a:rPr>
              <a:t> medicatie opdrachten werken en bijvoorbeeld </a:t>
            </a:r>
            <a:r>
              <a:rPr lang="nl-NL" err="1">
                <a:sym typeface="Wingdings" panose="05000000000000000000" pitchFamily="2" charset="2"/>
              </a:rPr>
              <a:t>pijnbox</a:t>
            </a:r>
            <a:endParaRPr lang="nl-NL">
              <a:sym typeface="Wingdings" panose="05000000000000000000" pitchFamily="2" charset="2"/>
            </a:endParaRPr>
          </a:p>
        </p:txBody>
      </p:sp>
      <p:sp>
        <p:nvSpPr>
          <p:cNvPr id="4" name="Tijdelijke aanduiding voor dianummer 3"/>
          <p:cNvSpPr>
            <a:spLocks noGrp="1"/>
          </p:cNvSpPr>
          <p:nvPr>
            <p:ph type="sldNum" sz="quarter" idx="5"/>
          </p:nvPr>
        </p:nvSpPr>
        <p:spPr/>
        <p:txBody>
          <a:bodyPr/>
          <a:lstStyle/>
          <a:p>
            <a:fld id="{0C296842-2EC0-4F86-AE9E-605E2DCD7477}" type="slidenum">
              <a:rPr lang="nl-NL" smtClean="0"/>
              <a:t>16</a:t>
            </a:fld>
            <a:endParaRPr lang="nl-NL"/>
          </a:p>
        </p:txBody>
      </p:sp>
    </p:spTree>
    <p:extLst>
      <p:ext uri="{BB962C8B-B14F-4D97-AF65-F5344CB8AC3E}">
        <p14:creationId xmlns:p14="http://schemas.microsoft.com/office/powerpoint/2010/main" val="148113701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a:t>Plaatje toevoegen van huisartssystemen </a:t>
            </a:r>
          </a:p>
          <a:p>
            <a:endParaRPr lang="nl-NL"/>
          </a:p>
          <a:p>
            <a:endParaRPr lang="nl-NL"/>
          </a:p>
          <a:p>
            <a:endParaRPr lang="nl-NL"/>
          </a:p>
          <a:p>
            <a:r>
              <a:rPr lang="nl-NL"/>
              <a:t>Info over afleverhoeveelheid toevoegen in </a:t>
            </a:r>
            <a:r>
              <a:rPr lang="nl-NL" err="1"/>
              <a:t>HiX</a:t>
            </a:r>
            <a:r>
              <a:rPr lang="nl-NL"/>
              <a:t>.</a:t>
            </a:r>
          </a:p>
        </p:txBody>
      </p:sp>
      <p:sp>
        <p:nvSpPr>
          <p:cNvPr id="4" name="Tijdelijke aanduiding voor dianummer 3"/>
          <p:cNvSpPr>
            <a:spLocks noGrp="1"/>
          </p:cNvSpPr>
          <p:nvPr>
            <p:ph type="sldNum" sz="quarter" idx="5"/>
          </p:nvPr>
        </p:nvSpPr>
        <p:spPr/>
        <p:txBody>
          <a:bodyPr/>
          <a:lstStyle/>
          <a:p>
            <a:fld id="{0C296842-2EC0-4F86-AE9E-605E2DCD7477}" type="slidenum">
              <a:rPr lang="nl-NL" smtClean="0"/>
              <a:t>17</a:t>
            </a:fld>
            <a:endParaRPr lang="nl-NL"/>
          </a:p>
        </p:txBody>
      </p:sp>
    </p:spTree>
    <p:extLst>
      <p:ext uri="{BB962C8B-B14F-4D97-AF65-F5344CB8AC3E}">
        <p14:creationId xmlns:p14="http://schemas.microsoft.com/office/powerpoint/2010/main" val="426369730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indent="0">
              <a:buNone/>
            </a:pPr>
            <a:r>
              <a:rPr lang="nl-NL" sz="2000"/>
              <a:t>Per jaar wordt minimaal 100 miljoen euro aan medicijnen verspild in de gebruiksfase. </a:t>
            </a:r>
          </a:p>
          <a:p>
            <a:pPr lvl="1"/>
            <a:r>
              <a:rPr lang="nl-NL" sz="2000"/>
              <a:t>40% hiervan valt te voorkomen</a:t>
            </a:r>
          </a:p>
          <a:p>
            <a:endParaRPr lang="nl-NL" sz="1200" kern="1200">
              <a:solidFill>
                <a:schemeClr val="tx1"/>
              </a:solidFill>
              <a:effectLst/>
              <a:latin typeface="+mn-lt"/>
              <a:ea typeface="+mn-ea"/>
              <a:cs typeface="+mn-cs"/>
            </a:endParaRPr>
          </a:p>
          <a:p>
            <a:r>
              <a:rPr lang="nl-NL" sz="1200" kern="1200">
                <a:solidFill>
                  <a:schemeClr val="tx1"/>
                </a:solidFill>
                <a:effectLst/>
                <a:latin typeface="+mn-lt"/>
                <a:ea typeface="+mn-ea"/>
                <a:cs typeface="+mn-cs"/>
              </a:rPr>
              <a:t>In werkelijkheid ligt dit getal waarschijnlijk vele malen hoger, omdat alleen cijfers van ingeleverde (ongebruikte) medicatie bij de apotheek onderzocht zijn </a:t>
            </a:r>
            <a:br>
              <a:rPr lang="nl-NL" sz="1200" kern="1200">
                <a:solidFill>
                  <a:schemeClr val="tx1"/>
                </a:solidFill>
                <a:effectLst/>
                <a:latin typeface="+mn-lt"/>
                <a:ea typeface="+mn-ea"/>
                <a:cs typeface="+mn-cs"/>
              </a:rPr>
            </a:br>
            <a:r>
              <a:rPr lang="nl-NL" sz="1200" kern="1200">
                <a:solidFill>
                  <a:schemeClr val="tx1"/>
                </a:solidFill>
                <a:effectLst/>
                <a:latin typeface="+mn-lt"/>
                <a:ea typeface="+mn-ea"/>
                <a:cs typeface="+mn-cs"/>
              </a:rPr>
              <a:t>Charlotte Bekker, </a:t>
            </a:r>
            <a:r>
              <a:rPr lang="nl-NL" sz="1200" kern="1200" err="1">
                <a:solidFill>
                  <a:schemeClr val="tx1"/>
                </a:solidFill>
                <a:effectLst/>
                <a:latin typeface="+mn-lt"/>
                <a:ea typeface="+mn-ea"/>
                <a:cs typeface="+mn-cs"/>
              </a:rPr>
              <a:t>Pharmaceutisch</a:t>
            </a:r>
            <a:r>
              <a:rPr lang="nl-NL" sz="1200" kern="1200">
                <a:solidFill>
                  <a:schemeClr val="tx1"/>
                </a:solidFill>
                <a:effectLst/>
                <a:latin typeface="+mn-lt"/>
                <a:ea typeface="+mn-ea"/>
                <a:cs typeface="+mn-cs"/>
              </a:rPr>
              <a:t> Weekblad 03-07-2020</a:t>
            </a:r>
          </a:p>
          <a:p>
            <a:endParaRPr lang="nl-NL"/>
          </a:p>
          <a:p>
            <a:r>
              <a:rPr lang="nl-NL"/>
              <a:t>Regionaal Rick Retour</a:t>
            </a:r>
          </a:p>
        </p:txBody>
      </p:sp>
      <p:sp>
        <p:nvSpPr>
          <p:cNvPr id="4" name="Tijdelijke aanduiding voor dianummer 3"/>
          <p:cNvSpPr>
            <a:spLocks noGrp="1"/>
          </p:cNvSpPr>
          <p:nvPr>
            <p:ph type="sldNum" sz="quarter" idx="5"/>
          </p:nvPr>
        </p:nvSpPr>
        <p:spPr/>
        <p:txBody>
          <a:bodyPr/>
          <a:lstStyle/>
          <a:p>
            <a:fld id="{0C296842-2EC0-4F86-AE9E-605E2DCD7477}" type="slidenum">
              <a:rPr lang="nl-NL" smtClean="0"/>
              <a:t>19</a:t>
            </a:fld>
            <a:endParaRPr lang="nl-NL"/>
          </a:p>
        </p:txBody>
      </p:sp>
    </p:spTree>
    <p:extLst>
      <p:ext uri="{BB962C8B-B14F-4D97-AF65-F5344CB8AC3E}">
        <p14:creationId xmlns:p14="http://schemas.microsoft.com/office/powerpoint/2010/main" val="117222796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sz="1200" kern="1200">
                <a:solidFill>
                  <a:schemeClr val="tx1"/>
                </a:solidFill>
                <a:effectLst/>
                <a:latin typeface="+mn-lt"/>
                <a:ea typeface="+mn-ea"/>
                <a:cs typeface="+mn-cs"/>
              </a:rPr>
              <a:t>Toelichting. Op dit moment is het wettelijk (landelijk en Europees) niet toegestaan. JBZ heeft meegedaan aan een landelijk onderzoek waarbij ongebruikte oncolytica na een kwaliteitscontrole opnieuw werden uitgegeven. Opvallend was het zeer hoge percentage patiënten die deel wilden doen aan de pilot. Op dit moment wordt er intensief met VWS gesproken om </a:t>
            </a:r>
          </a:p>
          <a:p>
            <a:endParaRPr lang="nl-NL"/>
          </a:p>
        </p:txBody>
      </p:sp>
      <p:sp>
        <p:nvSpPr>
          <p:cNvPr id="4" name="Tijdelijke aanduiding voor dianummer 3"/>
          <p:cNvSpPr>
            <a:spLocks noGrp="1"/>
          </p:cNvSpPr>
          <p:nvPr>
            <p:ph type="sldNum" sz="quarter" idx="5"/>
          </p:nvPr>
        </p:nvSpPr>
        <p:spPr/>
        <p:txBody>
          <a:bodyPr/>
          <a:lstStyle/>
          <a:p>
            <a:fld id="{0C296842-2EC0-4F86-AE9E-605E2DCD7477}" type="slidenum">
              <a:rPr lang="nl-NL" smtClean="0"/>
              <a:t>20</a:t>
            </a:fld>
            <a:endParaRPr lang="nl-NL"/>
          </a:p>
        </p:txBody>
      </p:sp>
    </p:spTree>
    <p:extLst>
      <p:ext uri="{BB962C8B-B14F-4D97-AF65-F5344CB8AC3E}">
        <p14:creationId xmlns:p14="http://schemas.microsoft.com/office/powerpoint/2010/main" val="49237357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a:t>In 2022 in het JBZ een meting uitgevoerd MDL 64% retour; ORT 38 % retour</a:t>
            </a:r>
          </a:p>
          <a:p>
            <a:endParaRPr lang="nl-NL"/>
          </a:p>
          <a:p>
            <a:pPr marL="171450" indent="-171450">
              <a:buFont typeface="Wingdings" panose="05000000000000000000" pitchFamily="2" charset="2"/>
              <a:buChar char="à"/>
            </a:pPr>
            <a:r>
              <a:rPr lang="nl-NL">
                <a:sym typeface="Wingdings" panose="05000000000000000000" pitchFamily="2" charset="2"/>
              </a:rPr>
              <a:t>Take home </a:t>
            </a:r>
            <a:r>
              <a:rPr lang="nl-NL" err="1">
                <a:sym typeface="Wingdings" panose="05000000000000000000" pitchFamily="2" charset="2"/>
              </a:rPr>
              <a:t>message</a:t>
            </a:r>
            <a:r>
              <a:rPr lang="nl-NL">
                <a:sym typeface="Wingdings" panose="05000000000000000000" pitchFamily="2" charset="2"/>
              </a:rPr>
              <a:t>: breng het proces in kaart door te meten. Met kleine aanpassingen kan je een groot verschil maken!</a:t>
            </a:r>
          </a:p>
          <a:p>
            <a:pPr marL="171450" indent="-171450">
              <a:buFont typeface="Wingdings" panose="05000000000000000000" pitchFamily="2" charset="2"/>
              <a:buChar char="à"/>
            </a:pPr>
            <a:endParaRPr lang="nl-NL">
              <a:sym typeface="Wingdings" panose="05000000000000000000" pitchFamily="2" charset="2"/>
            </a:endParaRPr>
          </a:p>
          <a:p>
            <a:pPr marL="0" indent="0">
              <a:buFont typeface="Wingdings" panose="05000000000000000000" pitchFamily="2" charset="2"/>
              <a:buNone/>
            </a:pPr>
            <a:r>
              <a:rPr lang="nl-NL">
                <a:sym typeface="Wingdings" panose="05000000000000000000" pitchFamily="2" charset="2"/>
              </a:rPr>
              <a:t>Oplossingen</a:t>
            </a:r>
          </a:p>
          <a:p>
            <a:pPr marL="171450" indent="-171450">
              <a:buFontTx/>
              <a:buChar char="-"/>
            </a:pPr>
            <a:r>
              <a:rPr lang="nl-NL">
                <a:sym typeface="Wingdings" panose="05000000000000000000" pitchFamily="2" charset="2"/>
              </a:rPr>
              <a:t>Meer van thuis mee laten nemen, leveren van 3 </a:t>
            </a:r>
            <a:r>
              <a:rPr lang="nl-NL" err="1">
                <a:sym typeface="Wingdings" panose="05000000000000000000" pitchFamily="2" charset="2"/>
              </a:rPr>
              <a:t>ipv</a:t>
            </a:r>
            <a:r>
              <a:rPr lang="nl-NL">
                <a:sym typeface="Wingdings" panose="05000000000000000000" pitchFamily="2" charset="2"/>
              </a:rPr>
              <a:t> 5 dagen. </a:t>
            </a:r>
          </a:p>
          <a:p>
            <a:pPr marL="171450" indent="-171450">
              <a:buFontTx/>
              <a:buChar char="-"/>
            </a:pPr>
            <a:r>
              <a:rPr lang="nl-NL">
                <a:sym typeface="Wingdings" panose="05000000000000000000" pitchFamily="2" charset="2"/>
              </a:rPr>
              <a:t>DGTM toekomst. </a:t>
            </a:r>
            <a:endParaRPr lang="nl-NL"/>
          </a:p>
        </p:txBody>
      </p:sp>
      <p:sp>
        <p:nvSpPr>
          <p:cNvPr id="4" name="Tijdelijke aanduiding voor dianummer 3"/>
          <p:cNvSpPr>
            <a:spLocks noGrp="1"/>
          </p:cNvSpPr>
          <p:nvPr>
            <p:ph type="sldNum" sz="quarter" idx="5"/>
          </p:nvPr>
        </p:nvSpPr>
        <p:spPr/>
        <p:txBody>
          <a:bodyPr/>
          <a:lstStyle/>
          <a:p>
            <a:fld id="{0C296842-2EC0-4F86-AE9E-605E2DCD7477}" type="slidenum">
              <a:rPr lang="nl-NL" smtClean="0"/>
              <a:t>21</a:t>
            </a:fld>
            <a:endParaRPr lang="nl-NL"/>
          </a:p>
        </p:txBody>
      </p:sp>
    </p:spTree>
    <p:extLst>
      <p:ext uri="{BB962C8B-B14F-4D97-AF65-F5344CB8AC3E}">
        <p14:creationId xmlns:p14="http://schemas.microsoft.com/office/powerpoint/2010/main" val="407286177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sz="1200" kern="1200">
                <a:solidFill>
                  <a:schemeClr val="tx1"/>
                </a:solidFill>
                <a:effectLst/>
                <a:latin typeface="+mn-lt"/>
                <a:ea typeface="+mn-ea"/>
                <a:cs typeface="+mn-cs"/>
              </a:rPr>
              <a:t>Toelichting: In de literatuur wordt </a:t>
            </a:r>
            <a:r>
              <a:rPr lang="nl-NL" sz="1200" kern="1200" err="1">
                <a:solidFill>
                  <a:schemeClr val="tx1"/>
                </a:solidFill>
                <a:effectLst/>
                <a:latin typeface="+mn-lt"/>
                <a:ea typeface="+mn-ea"/>
                <a:cs typeface="+mn-cs"/>
              </a:rPr>
              <a:t>naproxen</a:t>
            </a:r>
            <a:r>
              <a:rPr lang="nl-NL" sz="1200" kern="1200">
                <a:solidFill>
                  <a:schemeClr val="tx1"/>
                </a:solidFill>
                <a:effectLst/>
                <a:latin typeface="+mn-lt"/>
                <a:ea typeface="+mn-ea"/>
                <a:cs typeface="+mn-cs"/>
              </a:rPr>
              <a:t> als alternatief genoemd omdat deze stof in een aantal regio’s goed uit het rioolwater is te zuiveren. Er zijn echter regionale verschillen in efficiëntie van rioolwaterzuiveringen en dit kan per te verwijderen stof verschillen. Dit verschil hangt af van de specifieke processen en ingezette technieken in de zuivering. Voor de rioolzuiveringsinstallatie waar wij als JBZ op aan zijn gesloten geldt helaas dat deze installatie gebruik maakt van relatief oude technieken. Dit betekent dat zowel voor </a:t>
            </a:r>
            <a:r>
              <a:rPr lang="nl-NL" sz="1200" kern="1200" err="1">
                <a:solidFill>
                  <a:schemeClr val="tx1"/>
                </a:solidFill>
                <a:effectLst/>
                <a:latin typeface="+mn-lt"/>
                <a:ea typeface="+mn-ea"/>
                <a:cs typeface="+mn-cs"/>
              </a:rPr>
              <a:t>diclofenac</a:t>
            </a:r>
            <a:r>
              <a:rPr lang="nl-NL" sz="1200" kern="1200">
                <a:solidFill>
                  <a:schemeClr val="tx1"/>
                </a:solidFill>
                <a:effectLst/>
                <a:latin typeface="+mn-lt"/>
                <a:ea typeface="+mn-ea"/>
                <a:cs typeface="+mn-cs"/>
              </a:rPr>
              <a:t> als </a:t>
            </a:r>
            <a:r>
              <a:rPr lang="nl-NL" sz="1200" kern="1200" err="1">
                <a:solidFill>
                  <a:schemeClr val="tx1"/>
                </a:solidFill>
                <a:effectLst/>
                <a:latin typeface="+mn-lt"/>
                <a:ea typeface="+mn-ea"/>
                <a:cs typeface="+mn-cs"/>
              </a:rPr>
              <a:t>naproxen</a:t>
            </a:r>
            <a:r>
              <a:rPr lang="nl-NL" sz="1200" kern="1200">
                <a:solidFill>
                  <a:schemeClr val="tx1"/>
                </a:solidFill>
                <a:effectLst/>
                <a:latin typeface="+mn-lt"/>
                <a:ea typeface="+mn-ea"/>
                <a:cs typeface="+mn-cs"/>
              </a:rPr>
              <a:t> niet goed gezuiverd kunnen worden. De installatie zal aankomende jaren nog niet vervangen worden. Voor klinisch gebruik van pijnstillers is </a:t>
            </a:r>
            <a:r>
              <a:rPr lang="nl-NL" sz="1200" kern="1200" err="1">
                <a:solidFill>
                  <a:schemeClr val="tx1"/>
                </a:solidFill>
                <a:effectLst/>
                <a:latin typeface="+mn-lt"/>
                <a:ea typeface="+mn-ea"/>
                <a:cs typeface="+mn-cs"/>
              </a:rPr>
              <a:t>naproxen</a:t>
            </a:r>
            <a:r>
              <a:rPr lang="nl-NL" sz="1200" kern="1200">
                <a:solidFill>
                  <a:schemeClr val="tx1"/>
                </a:solidFill>
                <a:effectLst/>
                <a:latin typeface="+mn-lt"/>
                <a:ea typeface="+mn-ea"/>
                <a:cs typeface="+mn-cs"/>
              </a:rPr>
              <a:t> dus niet direct een minder milieubelastend alternatief. De voorkeur gaat natuurlijk altijd uit naar (een maximale dosering) paracetamol, maar dat zal ik veel situaties onvoldoende werkzaam zijn. </a:t>
            </a:r>
          </a:p>
          <a:p>
            <a:endParaRPr lang="nl-NL"/>
          </a:p>
        </p:txBody>
      </p:sp>
      <p:sp>
        <p:nvSpPr>
          <p:cNvPr id="4" name="Tijdelijke aanduiding voor dianummer 3"/>
          <p:cNvSpPr>
            <a:spLocks noGrp="1"/>
          </p:cNvSpPr>
          <p:nvPr>
            <p:ph type="sldNum" sz="quarter" idx="5"/>
          </p:nvPr>
        </p:nvSpPr>
        <p:spPr/>
        <p:txBody>
          <a:bodyPr/>
          <a:lstStyle/>
          <a:p>
            <a:fld id="{0C296842-2EC0-4F86-AE9E-605E2DCD7477}" type="slidenum">
              <a:rPr lang="nl-NL" smtClean="0"/>
              <a:t>23</a:t>
            </a:fld>
            <a:endParaRPr lang="nl-NL"/>
          </a:p>
        </p:txBody>
      </p:sp>
    </p:spTree>
    <p:extLst>
      <p:ext uri="{BB962C8B-B14F-4D97-AF65-F5344CB8AC3E}">
        <p14:creationId xmlns:p14="http://schemas.microsoft.com/office/powerpoint/2010/main" val="41524338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a:t>190 ton medicijnresten (excl. 30 ton contrastmiddelen) komen naar schatting jaarlijks na gebruik en na zuivering in het oppervlakte water terecht.</a:t>
            </a:r>
          </a:p>
          <a:p>
            <a:pPr marL="0" marR="0" lvl="0" indent="0" algn="l" defTabSz="914400" rtl="0" eaLnBrk="1" fontAlgn="auto" latinLnBrk="0" hangingPunct="1">
              <a:lnSpc>
                <a:spcPct val="100000"/>
              </a:lnSpc>
              <a:spcBef>
                <a:spcPts val="0"/>
              </a:spcBef>
              <a:spcAft>
                <a:spcPts val="0"/>
              </a:spcAft>
              <a:buClrTx/>
              <a:buSzTx/>
              <a:buFontTx/>
              <a:buNone/>
              <a:tabLst/>
              <a:defRPr/>
            </a:pPr>
            <a:r>
              <a:rPr lang="nl-NL"/>
              <a:t>Lang niet alle geneesmiddelen die in het afvalwater terechtkomen kunnen door een RWZI verwijderd worden. De techniek per RWZI verschilt waardoor ’groene’ </a:t>
            </a:r>
            <a:r>
              <a:rPr lang="nl-NL" err="1"/>
              <a:t>intitiatieven</a:t>
            </a:r>
            <a:r>
              <a:rPr lang="nl-NL"/>
              <a:t> slechts lokaal een positief effect op de waterkwaliteit hebben. </a:t>
            </a:r>
          </a:p>
          <a:p>
            <a:pPr marL="0" marR="0" lvl="0" indent="0" algn="l" defTabSz="914400" rtl="0" eaLnBrk="1" fontAlgn="auto" latinLnBrk="0" hangingPunct="1">
              <a:lnSpc>
                <a:spcPct val="100000"/>
              </a:lnSpc>
              <a:spcBef>
                <a:spcPts val="0"/>
              </a:spcBef>
              <a:spcAft>
                <a:spcPts val="0"/>
              </a:spcAft>
              <a:buClrTx/>
              <a:buSzTx/>
              <a:buFontTx/>
              <a:buNone/>
              <a:tabLst/>
              <a:defRPr/>
            </a:pPr>
            <a:r>
              <a:rPr lang="nl-NL"/>
              <a:t>Regio Den Bosch heeft een oude RWZI die aankomende periode niet vervangen gaat worden. In onze regio kunnen beide </a:t>
            </a:r>
            <a:r>
              <a:rPr lang="nl-NL" err="1"/>
              <a:t>NSAIDs</a:t>
            </a:r>
            <a:r>
              <a:rPr lang="nl-NL"/>
              <a:t> slechts beperkt verwijderd worden. </a:t>
            </a:r>
          </a:p>
          <a:p>
            <a:pPr marL="0" marR="0" lvl="0" indent="0" algn="l" defTabSz="914400" rtl="0" eaLnBrk="1" fontAlgn="auto" latinLnBrk="0" hangingPunct="1">
              <a:lnSpc>
                <a:spcPct val="100000"/>
              </a:lnSpc>
              <a:spcBef>
                <a:spcPts val="0"/>
              </a:spcBef>
              <a:spcAft>
                <a:spcPts val="0"/>
              </a:spcAft>
              <a:buClrTx/>
              <a:buSzTx/>
              <a:buFontTx/>
              <a:buNone/>
              <a:tabLst/>
              <a:defRPr/>
            </a:pPr>
            <a:endParaRPr lang="nl-NL"/>
          </a:p>
          <a:p>
            <a:pPr marL="0" marR="0" lvl="0" indent="0" algn="l" defTabSz="914400" rtl="0" eaLnBrk="1" fontAlgn="auto" latinLnBrk="0" hangingPunct="1">
              <a:lnSpc>
                <a:spcPct val="100000"/>
              </a:lnSpc>
              <a:spcBef>
                <a:spcPts val="0"/>
              </a:spcBef>
              <a:spcAft>
                <a:spcPts val="0"/>
              </a:spcAft>
              <a:buClrTx/>
              <a:buSzTx/>
              <a:buFontTx/>
              <a:buNone/>
              <a:tabLst/>
              <a:defRPr/>
            </a:pPr>
            <a:r>
              <a:rPr lang="nl-NL"/>
              <a:t>Medicijnresten in het milieu kunnen schadelijke effecten hebben op waterorganismen; zoals weefselschade, geslachts-, en gedragsverandering. Antibioticaresten vergroten het risico op resistentie.</a:t>
            </a:r>
          </a:p>
          <a:p>
            <a:endParaRPr lang="nl-NL"/>
          </a:p>
          <a:p>
            <a:r>
              <a:rPr lang="nl-NL"/>
              <a:t>Voorbeelden van medicijnen die door Brabant Water in het oppervlaktewater (na zuivering en verdunning) gemeten worden zijn </a:t>
            </a:r>
            <a:r>
              <a:rPr lang="nl-NL" err="1"/>
              <a:t>valsartan</a:t>
            </a:r>
            <a:r>
              <a:rPr lang="nl-NL"/>
              <a:t>, claritromycine, </a:t>
            </a:r>
            <a:r>
              <a:rPr lang="nl-NL" err="1"/>
              <a:t>gabapentine</a:t>
            </a:r>
            <a:r>
              <a:rPr lang="nl-NL"/>
              <a:t> en metformine. </a:t>
            </a:r>
          </a:p>
          <a:p>
            <a:r>
              <a:rPr lang="nl-NL"/>
              <a:t>Belangrijk om te noemen dat het grootste deel van de medicijnresten in het water komt door het gebruik van chronische medicatie (thuis). </a:t>
            </a:r>
          </a:p>
          <a:p>
            <a:endParaRPr lang="nl-NL"/>
          </a:p>
          <a:p>
            <a:r>
              <a:rPr lang="nl-NL"/>
              <a:t>Als zorgverleners invloed op minderen medicatie. Daarnaast als experts input leveren bij initiatieven die lopen om zuiveringsstap te optimaliseren. </a:t>
            </a:r>
          </a:p>
        </p:txBody>
      </p:sp>
      <p:sp>
        <p:nvSpPr>
          <p:cNvPr id="4" name="Tijdelijke aanduiding voor dianummer 3"/>
          <p:cNvSpPr>
            <a:spLocks noGrp="1"/>
          </p:cNvSpPr>
          <p:nvPr>
            <p:ph type="sldNum" sz="quarter" idx="5"/>
          </p:nvPr>
        </p:nvSpPr>
        <p:spPr/>
        <p:txBody>
          <a:bodyPr/>
          <a:lstStyle/>
          <a:p>
            <a:fld id="{0C296842-2EC0-4F86-AE9E-605E2DCD7477}" type="slidenum">
              <a:rPr lang="nl-NL" smtClean="0"/>
              <a:t>24</a:t>
            </a:fld>
            <a:endParaRPr lang="nl-NL"/>
          </a:p>
        </p:txBody>
      </p:sp>
    </p:spTree>
    <p:extLst>
      <p:ext uri="{BB962C8B-B14F-4D97-AF65-F5344CB8AC3E}">
        <p14:creationId xmlns:p14="http://schemas.microsoft.com/office/powerpoint/2010/main" val="413627606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a:t>We zien een medicijn dat, hoe minuscuul ook, enorme impact heeft op onze samenleving.</a:t>
            </a:r>
          </a:p>
          <a:p>
            <a:r>
              <a:rPr lang="nl-NL"/>
              <a:t>420 miljoen doosjes over de toonbank, waardoor mensen niet ziek worden, genezen, geen pijn hebben of beschermd worden tegen ziektes.</a:t>
            </a:r>
          </a:p>
          <a:p>
            <a:r>
              <a:rPr lang="nl-NL"/>
              <a:t>Maar de andere kant is dat het sterk werkzame stoffen zijn die ook vaak moeilijk afbreekbaar zijn in het milieu.</a:t>
            </a:r>
          </a:p>
          <a:p>
            <a:r>
              <a:rPr lang="nl-NL"/>
              <a:t>En hoe klein ook er zijn grote fabrieken voor nodig om ze te kunnen ontwikkelen en produceren. </a:t>
            </a:r>
          </a:p>
          <a:p>
            <a:endParaRPr lang="nl-NL"/>
          </a:p>
        </p:txBody>
      </p:sp>
      <p:sp>
        <p:nvSpPr>
          <p:cNvPr id="4" name="Tijdelijke aanduiding voor dianummer 3"/>
          <p:cNvSpPr>
            <a:spLocks noGrp="1"/>
          </p:cNvSpPr>
          <p:nvPr>
            <p:ph type="sldNum" sz="quarter" idx="5"/>
          </p:nvPr>
        </p:nvSpPr>
        <p:spPr/>
        <p:txBody>
          <a:bodyPr/>
          <a:lstStyle/>
          <a:p>
            <a:fld id="{0C296842-2EC0-4F86-AE9E-605E2DCD7477}" type="slidenum">
              <a:rPr lang="nl-NL" smtClean="0"/>
              <a:t>2</a:t>
            </a:fld>
            <a:endParaRPr lang="nl-NL"/>
          </a:p>
        </p:txBody>
      </p:sp>
    </p:spTree>
    <p:extLst>
      <p:ext uri="{BB962C8B-B14F-4D97-AF65-F5344CB8AC3E}">
        <p14:creationId xmlns:p14="http://schemas.microsoft.com/office/powerpoint/2010/main" val="113325059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a:t>Of festival? https://nos.nl/artikel/2490460-festivals-moeten-drugs-zelf-uit-rioolwater-halen-vindt-brabants-waterschap</a:t>
            </a:r>
          </a:p>
          <a:p>
            <a:endParaRPr lang="nl-NL"/>
          </a:p>
          <a:p>
            <a:r>
              <a:rPr lang="nl-NL"/>
              <a:t>Toevoegen info zorginstellingen: toelichting Emma. </a:t>
            </a:r>
            <a:r>
              <a:rPr lang="nl-NL">
                <a:sym typeface="Wingdings" panose="05000000000000000000" pitchFamily="2" charset="2"/>
              </a:rPr>
              <a:t> iedereen loopt met medicijnen in zijn lichaam. </a:t>
            </a:r>
          </a:p>
          <a:p>
            <a:endParaRPr lang="nl-NL">
              <a:sym typeface="Wingdings" panose="05000000000000000000" pitchFamily="2" charset="2"/>
            </a:endParaRPr>
          </a:p>
          <a:p>
            <a:endParaRPr lang="nl-NL"/>
          </a:p>
          <a:p>
            <a:r>
              <a:rPr lang="nl-NL" b="1"/>
              <a:t>Meting waterkwaliteit JBZ</a:t>
            </a:r>
          </a:p>
          <a:p>
            <a:r>
              <a:rPr lang="nl-NL" sz="1200"/>
              <a:t>Geen ‘verontrustende’ concentraties gevonden</a:t>
            </a:r>
          </a:p>
          <a:p>
            <a:r>
              <a:rPr lang="nl-NL" sz="1200"/>
              <a:t>Hoge concentraties (iv) antibiotica (o.a. clindamycine!)</a:t>
            </a:r>
          </a:p>
          <a:p>
            <a:r>
              <a:rPr lang="nl-NL" sz="1200"/>
              <a:t>Hoge concentraties cardiale medicatie</a:t>
            </a:r>
          </a:p>
          <a:p>
            <a:r>
              <a:rPr lang="nl-NL" sz="1200"/>
              <a:t>Kansen: Zuivering bij de bron. </a:t>
            </a:r>
          </a:p>
          <a:p>
            <a:endParaRPr lang="nl-NL"/>
          </a:p>
        </p:txBody>
      </p:sp>
      <p:sp>
        <p:nvSpPr>
          <p:cNvPr id="4" name="Tijdelijke aanduiding voor dianummer 3"/>
          <p:cNvSpPr>
            <a:spLocks noGrp="1"/>
          </p:cNvSpPr>
          <p:nvPr>
            <p:ph type="sldNum" sz="quarter" idx="5"/>
          </p:nvPr>
        </p:nvSpPr>
        <p:spPr/>
        <p:txBody>
          <a:bodyPr/>
          <a:lstStyle/>
          <a:p>
            <a:fld id="{0C296842-2EC0-4F86-AE9E-605E2DCD7477}" type="slidenum">
              <a:rPr lang="nl-NL" smtClean="0"/>
              <a:t>25</a:t>
            </a:fld>
            <a:endParaRPr lang="nl-NL"/>
          </a:p>
        </p:txBody>
      </p:sp>
    </p:spTree>
    <p:extLst>
      <p:ext uri="{BB962C8B-B14F-4D97-AF65-F5344CB8AC3E}">
        <p14:creationId xmlns:p14="http://schemas.microsoft.com/office/powerpoint/2010/main" val="374015025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a:t>Medicijnketen van ontwikkeling tot verwerking is vervuilend!</a:t>
            </a:r>
          </a:p>
          <a:p>
            <a:r>
              <a:rPr lang="nl-NL"/>
              <a:t>Sta dus stil bij iedere pil, ook de goedkope pillen, Opnieuw toelichting van de R ladder. </a:t>
            </a:r>
          </a:p>
          <a:p>
            <a:r>
              <a:rPr lang="nl-NL"/>
              <a:t>Onze invloed licht bij het gepast voorschrijven en afleveren. Samen nadenken over groene ideeën, deze initiatieven delen en gebruikmaken van materialen die al beschikbaar zijn. Denk aan e-book de groene huisarts.</a:t>
            </a:r>
          </a:p>
          <a:p>
            <a:endParaRPr lang="nl-NL"/>
          </a:p>
          <a:p>
            <a:r>
              <a:rPr lang="nl-NL"/>
              <a:t>https://www.lhv.nl/product/e-boek-de-groene-huisartsenpraktijk/ </a:t>
            </a:r>
          </a:p>
        </p:txBody>
      </p:sp>
      <p:sp>
        <p:nvSpPr>
          <p:cNvPr id="4" name="Tijdelijke aanduiding voor dianummer 3"/>
          <p:cNvSpPr>
            <a:spLocks noGrp="1"/>
          </p:cNvSpPr>
          <p:nvPr>
            <p:ph type="sldNum" sz="quarter" idx="5"/>
          </p:nvPr>
        </p:nvSpPr>
        <p:spPr/>
        <p:txBody>
          <a:bodyPr/>
          <a:lstStyle/>
          <a:p>
            <a:fld id="{0C296842-2EC0-4F86-AE9E-605E2DCD7477}" type="slidenum">
              <a:rPr lang="nl-NL" smtClean="0"/>
              <a:t>26</a:t>
            </a:fld>
            <a:endParaRPr lang="nl-NL"/>
          </a:p>
        </p:txBody>
      </p:sp>
    </p:spTree>
    <p:extLst>
      <p:ext uri="{BB962C8B-B14F-4D97-AF65-F5344CB8AC3E}">
        <p14:creationId xmlns:p14="http://schemas.microsoft.com/office/powerpoint/2010/main" val="376084666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a:t>Hier een samenvatting geven van de initiatieven en ideeën die uit de zaal zijn gekomen.</a:t>
            </a:r>
          </a:p>
        </p:txBody>
      </p:sp>
      <p:sp>
        <p:nvSpPr>
          <p:cNvPr id="4" name="Tijdelijke aanduiding voor dianummer 3"/>
          <p:cNvSpPr>
            <a:spLocks noGrp="1"/>
          </p:cNvSpPr>
          <p:nvPr>
            <p:ph type="sldNum" sz="quarter" idx="5"/>
          </p:nvPr>
        </p:nvSpPr>
        <p:spPr/>
        <p:txBody>
          <a:bodyPr/>
          <a:lstStyle/>
          <a:p>
            <a:fld id="{0C296842-2EC0-4F86-AE9E-605E2DCD7477}" type="slidenum">
              <a:rPr lang="nl-NL" smtClean="0"/>
              <a:t>27</a:t>
            </a:fld>
            <a:endParaRPr lang="nl-NL"/>
          </a:p>
        </p:txBody>
      </p:sp>
    </p:spTree>
    <p:extLst>
      <p:ext uri="{BB962C8B-B14F-4D97-AF65-F5344CB8AC3E}">
        <p14:creationId xmlns:p14="http://schemas.microsoft.com/office/powerpoint/2010/main" val="220087957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a:solidFill>
                  <a:srgbClr val="FF0000"/>
                </a:solidFill>
              </a:rPr>
              <a:t>Extra dia: niet tonen</a:t>
            </a:r>
          </a:p>
        </p:txBody>
      </p:sp>
      <p:sp>
        <p:nvSpPr>
          <p:cNvPr id="4" name="Tijdelijke aanduiding voor dianummer 3"/>
          <p:cNvSpPr>
            <a:spLocks noGrp="1"/>
          </p:cNvSpPr>
          <p:nvPr>
            <p:ph type="sldNum" sz="quarter" idx="5"/>
          </p:nvPr>
        </p:nvSpPr>
        <p:spPr/>
        <p:txBody>
          <a:bodyPr/>
          <a:lstStyle/>
          <a:p>
            <a:fld id="{0C296842-2EC0-4F86-AE9E-605E2DCD7477}" type="slidenum">
              <a:rPr lang="nl-NL" smtClean="0"/>
              <a:t>28</a:t>
            </a:fld>
            <a:endParaRPr lang="nl-NL"/>
          </a:p>
        </p:txBody>
      </p:sp>
    </p:spTree>
    <p:extLst>
      <p:ext uri="{BB962C8B-B14F-4D97-AF65-F5344CB8AC3E}">
        <p14:creationId xmlns:p14="http://schemas.microsoft.com/office/powerpoint/2010/main" val="209151355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a:t>Voorbeelden: Toedieninterval verlengen, genotypering, afbouwen/stoppen, alternatief voor geneesmiddelen, dosering op basis van gewicht/nierfunctie etc. </a:t>
            </a:r>
          </a:p>
          <a:p>
            <a:endParaRPr lang="nl-NL"/>
          </a:p>
          <a:p>
            <a:endParaRPr lang="nl-NL"/>
          </a:p>
        </p:txBody>
      </p:sp>
      <p:sp>
        <p:nvSpPr>
          <p:cNvPr id="4" name="Tijdelijke aanduiding voor dianummer 3"/>
          <p:cNvSpPr>
            <a:spLocks noGrp="1"/>
          </p:cNvSpPr>
          <p:nvPr>
            <p:ph type="sldNum" sz="quarter" idx="5"/>
          </p:nvPr>
        </p:nvSpPr>
        <p:spPr/>
        <p:txBody>
          <a:bodyPr/>
          <a:lstStyle/>
          <a:p>
            <a:fld id="{0C296842-2EC0-4F86-AE9E-605E2DCD7477}" type="slidenum">
              <a:rPr lang="nl-NL" smtClean="0"/>
              <a:t>3</a:t>
            </a:fld>
            <a:endParaRPr lang="nl-NL"/>
          </a:p>
        </p:txBody>
      </p:sp>
    </p:spTree>
    <p:extLst>
      <p:ext uri="{BB962C8B-B14F-4D97-AF65-F5344CB8AC3E}">
        <p14:creationId xmlns:p14="http://schemas.microsoft.com/office/powerpoint/2010/main" val="331442675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a:t>Farmacieketen heel kort benoemen. </a:t>
            </a:r>
          </a:p>
          <a:p>
            <a:endParaRPr lang="nl-NL"/>
          </a:p>
          <a:p>
            <a:r>
              <a:rPr lang="nl-NL"/>
              <a:t>- Achtergrond bovenste groene letters: Denk aan </a:t>
            </a:r>
            <a:r>
              <a:rPr lang="nl-NL" err="1"/>
              <a:t>Pharmaswap</a:t>
            </a:r>
            <a:r>
              <a:rPr lang="nl-NL"/>
              <a:t>, concordant app en heruitgifte met behulp van sensor</a:t>
            </a:r>
          </a:p>
          <a:p>
            <a:r>
              <a:rPr lang="nl-NL"/>
              <a:t>- RWZI: niet alles wordt uit het water gehaald. Voorbeeld: </a:t>
            </a:r>
          </a:p>
        </p:txBody>
      </p:sp>
      <p:sp>
        <p:nvSpPr>
          <p:cNvPr id="4" name="Tijdelijke aanduiding voor dianummer 3"/>
          <p:cNvSpPr>
            <a:spLocks noGrp="1"/>
          </p:cNvSpPr>
          <p:nvPr>
            <p:ph type="sldNum" sz="quarter" idx="5"/>
          </p:nvPr>
        </p:nvSpPr>
        <p:spPr/>
        <p:txBody>
          <a:bodyPr/>
          <a:lstStyle/>
          <a:p>
            <a:fld id="{0C296842-2EC0-4F86-AE9E-605E2DCD7477}" type="slidenum">
              <a:rPr lang="nl-NL" smtClean="0"/>
              <a:t>5</a:t>
            </a:fld>
            <a:endParaRPr lang="nl-NL"/>
          </a:p>
        </p:txBody>
      </p:sp>
    </p:spTree>
    <p:extLst>
      <p:ext uri="{BB962C8B-B14F-4D97-AF65-F5344CB8AC3E}">
        <p14:creationId xmlns:p14="http://schemas.microsoft.com/office/powerpoint/2010/main" val="96599492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a:t>Sinds 2006 ERA opstellen bij registratieproces. </a:t>
            </a:r>
          </a:p>
          <a:p>
            <a:endParaRPr lang="nl-NL"/>
          </a:p>
          <a:p>
            <a:r>
              <a:rPr lang="nl-NL"/>
              <a:t>https://www.rivm.nl/en/international-projects/premier  </a:t>
            </a:r>
          </a:p>
          <a:p>
            <a:endParaRPr lang="nl-NL"/>
          </a:p>
          <a:p>
            <a:r>
              <a:rPr lang="en-US"/>
              <a:t>PREMIER will deliver a novel assessment system for </a:t>
            </a:r>
            <a:r>
              <a:rPr lang="en-US" err="1"/>
              <a:t>characterising</a:t>
            </a:r>
            <a:r>
              <a:rPr lang="en-US"/>
              <a:t> the environmental risks of APIs. This project runs from September 2020 until August 2026.</a:t>
            </a:r>
          </a:p>
          <a:p>
            <a:r>
              <a:rPr lang="nl-NL"/>
              <a:t>Dit beoordelingssysteem zal worden ontworpen om bestaande </a:t>
            </a:r>
            <a:r>
              <a:rPr lang="nl-NL" err="1"/>
              <a:t>API's</a:t>
            </a:r>
            <a:r>
              <a:rPr lang="nl-NL"/>
              <a:t> te screenen en te prioriteren voor een op maat gemaakte milieubeoordeling; potentiële gevaren identificeren die verband houden met </a:t>
            </a:r>
            <a:r>
              <a:rPr lang="nl-NL" err="1"/>
              <a:t>API's</a:t>
            </a:r>
            <a:r>
              <a:rPr lang="nl-NL"/>
              <a:t> in ontwikkeling; en om relevante milieugegevens over </a:t>
            </a:r>
            <a:r>
              <a:rPr lang="nl-NL" err="1"/>
              <a:t>API's</a:t>
            </a:r>
            <a:r>
              <a:rPr lang="nl-NL"/>
              <a:t> zichtbaarder en toegankelijker te maken voor alle belanghebbenden. Ter vervanging van dierstudies zullen modelbenaderingen worden ontwikkeld. Ook wordt aandacht besteed aan de ontwikkeling van 'groene medicijnen' en de inbedding van de resultaten in de toelatingsbeoordeling en het waterkwaliteitsbeheer, door de ontwikkeling van een database die beschikbaar komt voor waterkwaliteitsbeheerders.</a:t>
            </a:r>
          </a:p>
          <a:p>
            <a:endParaRPr lang="nl-NL"/>
          </a:p>
          <a:p>
            <a:r>
              <a:rPr lang="nl-NL" sz="2000"/>
              <a:t>Prioriteren van 2000 stoffen die reeds voor 2006 op de markt gebracht zijn</a:t>
            </a:r>
          </a:p>
          <a:p>
            <a:pPr lvl="1"/>
            <a:r>
              <a:rPr lang="nl-NL" sz="2000" b="0" i="0">
                <a:solidFill>
                  <a:schemeClr val="accent6"/>
                </a:solidFill>
                <a:effectLst/>
                <a:cs typeface="Heebo" panose="020B0604020202020204" pitchFamily="2" charset="-79"/>
              </a:rPr>
              <a:t>De farmaceutische industrie zal </a:t>
            </a:r>
            <a:r>
              <a:rPr lang="nl-NL" sz="2000" b="0" i="0" err="1">
                <a:solidFill>
                  <a:schemeClr val="accent6"/>
                </a:solidFill>
                <a:effectLst/>
                <a:cs typeface="Heebo" panose="020B0604020202020204" pitchFamily="2" charset="-79"/>
              </a:rPr>
              <a:t>ecotoxiciteitstesten</a:t>
            </a:r>
            <a:r>
              <a:rPr lang="nl-NL" sz="2000" b="0" i="0">
                <a:solidFill>
                  <a:schemeClr val="accent6"/>
                </a:solidFill>
                <a:effectLst/>
                <a:cs typeface="Heebo" panose="020B0604020202020204" pitchFamily="2" charset="-79"/>
              </a:rPr>
              <a:t> uitvoeren voor de 25 belangrijkste actieve stoffen.</a:t>
            </a:r>
            <a:br>
              <a:rPr lang="nl-NL" sz="2000" b="0" i="0">
                <a:solidFill>
                  <a:schemeClr val="accent6"/>
                </a:solidFill>
                <a:effectLst/>
                <a:cs typeface="Heebo" panose="020B0604020202020204" pitchFamily="2" charset="-79"/>
              </a:rPr>
            </a:br>
            <a:endParaRPr lang="nl-NL" sz="2000">
              <a:solidFill>
                <a:schemeClr val="accent6"/>
              </a:solidFill>
            </a:endParaRPr>
          </a:p>
          <a:p>
            <a:r>
              <a:rPr lang="nl-NL" sz="2000"/>
              <a:t>Samenstellen milieudatabase</a:t>
            </a:r>
          </a:p>
          <a:p>
            <a:pPr lvl="1"/>
            <a:r>
              <a:rPr lang="nl-NL" sz="2000" b="0" i="0">
                <a:solidFill>
                  <a:schemeClr val="accent6"/>
                </a:solidFill>
                <a:effectLst/>
                <a:cs typeface="Heebo" pitchFamily="2" charset="-79"/>
              </a:rPr>
              <a:t>Waterbeheerders kunnen deze website gebruiken om te beoordelen of de medicijnresten die zij meten in hun watersysteem een risico vormen voor de waterkwaliteit.</a:t>
            </a:r>
            <a:br>
              <a:rPr lang="nl-NL" sz="2000" b="0" i="0">
                <a:solidFill>
                  <a:schemeClr val="accent6"/>
                </a:solidFill>
                <a:effectLst/>
                <a:cs typeface="Heebo" pitchFamily="2" charset="-79"/>
              </a:rPr>
            </a:br>
            <a:endParaRPr lang="nl-NL" sz="2000">
              <a:solidFill>
                <a:schemeClr val="accent6"/>
              </a:solidFill>
            </a:endParaRPr>
          </a:p>
          <a:p>
            <a:r>
              <a:rPr lang="nl-NL" sz="2000"/>
              <a:t>Meenemen van milieuoverwegingen in vroeg stadium geneesmiddelontwikkeling</a:t>
            </a:r>
          </a:p>
          <a:p>
            <a:pPr lvl="1"/>
            <a:r>
              <a:rPr lang="nl-NL" sz="2000" b="0" i="0">
                <a:solidFill>
                  <a:schemeClr val="accent6"/>
                </a:solidFill>
                <a:effectLst/>
                <a:cs typeface="Heebo" pitchFamily="2" charset="-79"/>
              </a:rPr>
              <a:t>Handleidingen voor stakeholders, waaronder waterbeheerders, om alle informatie en resultaten van het project optimaal te kunnen gebruiken.</a:t>
            </a:r>
          </a:p>
          <a:p>
            <a:endParaRPr lang="nl-NL"/>
          </a:p>
        </p:txBody>
      </p:sp>
      <p:sp>
        <p:nvSpPr>
          <p:cNvPr id="4" name="Tijdelijke aanduiding voor dianummer 3"/>
          <p:cNvSpPr>
            <a:spLocks noGrp="1"/>
          </p:cNvSpPr>
          <p:nvPr>
            <p:ph type="sldNum" sz="quarter" idx="5"/>
          </p:nvPr>
        </p:nvSpPr>
        <p:spPr/>
        <p:txBody>
          <a:bodyPr/>
          <a:lstStyle/>
          <a:p>
            <a:fld id="{0C296842-2EC0-4F86-AE9E-605E2DCD7477}" type="slidenum">
              <a:rPr lang="nl-NL" smtClean="0"/>
              <a:t>6</a:t>
            </a:fld>
            <a:endParaRPr lang="nl-NL"/>
          </a:p>
        </p:txBody>
      </p:sp>
    </p:spTree>
    <p:extLst>
      <p:ext uri="{BB962C8B-B14F-4D97-AF65-F5344CB8AC3E}">
        <p14:creationId xmlns:p14="http://schemas.microsoft.com/office/powerpoint/2010/main" val="135370587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a:t>Productie: </a:t>
            </a:r>
            <a:r>
              <a:rPr lang="nl-NL" sz="1200" b="1"/>
              <a:t>Invloed productie op milieu!!</a:t>
            </a:r>
          </a:p>
          <a:p>
            <a:pPr>
              <a:lnSpc>
                <a:spcPct val="150000"/>
              </a:lnSpc>
              <a:buFontTx/>
              <a:buChar char="-"/>
            </a:pPr>
            <a:r>
              <a:rPr lang="nl-NL" sz="1200"/>
              <a:t>Gebruik van land, water en grondstoffen</a:t>
            </a:r>
          </a:p>
          <a:p>
            <a:pPr>
              <a:lnSpc>
                <a:spcPct val="150000"/>
              </a:lnSpc>
              <a:buFontTx/>
              <a:buChar char="-"/>
            </a:pPr>
            <a:r>
              <a:rPr lang="nl-NL" sz="1200"/>
              <a:t>Productie van afval (o.a. giftige stoffen)</a:t>
            </a:r>
            <a:endParaRPr lang="nl-NL" sz="1200">
              <a:sym typeface="Wingdings" panose="05000000000000000000" pitchFamily="2" charset="2"/>
            </a:endParaRPr>
          </a:p>
          <a:p>
            <a:pPr>
              <a:lnSpc>
                <a:spcPct val="150000"/>
              </a:lnSpc>
              <a:buFontTx/>
              <a:buChar char="-"/>
            </a:pPr>
            <a:r>
              <a:rPr lang="nl-NL" sz="1200"/>
              <a:t>80% van de productie in India en China</a:t>
            </a:r>
          </a:p>
          <a:p>
            <a:endParaRPr lang="nl-NL"/>
          </a:p>
          <a:p>
            <a:r>
              <a:rPr lang="nl-NL" sz="1200" b="0" i="0" kern="1200">
                <a:solidFill>
                  <a:schemeClr val="tx1"/>
                </a:solidFill>
                <a:effectLst/>
                <a:latin typeface="+mn-lt"/>
                <a:ea typeface="+mn-ea"/>
                <a:cs typeface="+mn-cs"/>
              </a:rPr>
              <a:t>Vaak worden de actieve componenten in landen zoals China en India geproduceerd. Zware industrie die we liever niet in Europa willen hebben. Ook kan de verwerking van afval een grote impact hebben op het lokale milieu. Denk aan afvalwater dat in de rivier geloosd wordt (giftige stoffen, antibiotica). </a:t>
            </a:r>
          </a:p>
          <a:p>
            <a:endParaRPr lang="nl-NL" sz="1200" b="0" i="0" kern="1200">
              <a:solidFill>
                <a:schemeClr val="tx1"/>
              </a:solidFill>
              <a:effectLst/>
              <a:latin typeface="+mn-lt"/>
              <a:ea typeface="+mn-ea"/>
              <a:cs typeface="+mn-cs"/>
            </a:endParaRPr>
          </a:p>
          <a:p>
            <a:r>
              <a:rPr lang="nl-NL" sz="1200" b="0" i="0" kern="1200">
                <a:solidFill>
                  <a:schemeClr val="tx1"/>
                </a:solidFill>
                <a:effectLst/>
                <a:latin typeface="+mn-lt"/>
                <a:ea typeface="+mn-ea"/>
                <a:cs typeface="+mn-cs"/>
              </a:rPr>
              <a:t>Na productie actieve stof transport naar fabriek waar geneesmiddel wordt gemaakt. Vervolgens transport naar </a:t>
            </a:r>
            <a:r>
              <a:rPr lang="nl-NL" sz="1200" b="0" i="0" kern="1200" err="1">
                <a:solidFill>
                  <a:schemeClr val="tx1"/>
                </a:solidFill>
                <a:effectLst/>
                <a:latin typeface="+mn-lt"/>
                <a:ea typeface="+mn-ea"/>
                <a:cs typeface="+mn-cs"/>
              </a:rPr>
              <a:t>distributriecentra</a:t>
            </a:r>
            <a:r>
              <a:rPr lang="nl-NL" sz="1200" b="0" i="0" kern="1200">
                <a:solidFill>
                  <a:schemeClr val="tx1"/>
                </a:solidFill>
                <a:effectLst/>
                <a:latin typeface="+mn-lt"/>
                <a:ea typeface="+mn-ea"/>
                <a:cs typeface="+mn-cs"/>
              </a:rPr>
              <a:t> en vervolgens bij lokale groothandel/ apotheek. In dit volledige proces ook spraken van verspilling aan geneesmiddelen. </a:t>
            </a:r>
          </a:p>
          <a:p>
            <a:endParaRPr lang="nl-NL" sz="1200" b="0" i="0" kern="1200">
              <a:solidFill>
                <a:schemeClr val="tx1"/>
              </a:solidFill>
              <a:effectLst/>
              <a:latin typeface="+mn-lt"/>
              <a:ea typeface="+mn-ea"/>
              <a:cs typeface="+mn-cs"/>
            </a:endParaRPr>
          </a:p>
        </p:txBody>
      </p:sp>
      <p:sp>
        <p:nvSpPr>
          <p:cNvPr id="4" name="Tijdelijke aanduiding voor dianummer 3"/>
          <p:cNvSpPr>
            <a:spLocks noGrp="1"/>
          </p:cNvSpPr>
          <p:nvPr>
            <p:ph type="sldNum" sz="quarter" idx="5"/>
          </p:nvPr>
        </p:nvSpPr>
        <p:spPr/>
        <p:txBody>
          <a:bodyPr/>
          <a:lstStyle/>
          <a:p>
            <a:fld id="{0C296842-2EC0-4F86-AE9E-605E2DCD7477}" type="slidenum">
              <a:rPr lang="nl-NL" smtClean="0"/>
              <a:t>7</a:t>
            </a:fld>
            <a:endParaRPr lang="nl-NL"/>
          </a:p>
        </p:txBody>
      </p:sp>
    </p:spTree>
    <p:extLst>
      <p:ext uri="{BB962C8B-B14F-4D97-AF65-F5344CB8AC3E}">
        <p14:creationId xmlns:p14="http://schemas.microsoft.com/office/powerpoint/2010/main" val="301541662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a:t>Voorbeeld: </a:t>
            </a:r>
            <a:r>
              <a:rPr lang="nl-NL" err="1"/>
              <a:t>Pijnbox</a:t>
            </a:r>
            <a:r>
              <a:rPr lang="nl-NL"/>
              <a:t> met QR code bij Jeroen Bosch apotheek, standaard maar één A4 geprint, de specifieke bijsluiters kunnen via QR-code opgeroepen worden (apotheek.nl).</a:t>
            </a:r>
          </a:p>
        </p:txBody>
      </p:sp>
      <p:sp>
        <p:nvSpPr>
          <p:cNvPr id="4" name="Tijdelijke aanduiding voor dianummer 3"/>
          <p:cNvSpPr>
            <a:spLocks noGrp="1"/>
          </p:cNvSpPr>
          <p:nvPr>
            <p:ph type="sldNum" sz="quarter" idx="5"/>
          </p:nvPr>
        </p:nvSpPr>
        <p:spPr/>
        <p:txBody>
          <a:bodyPr/>
          <a:lstStyle/>
          <a:p>
            <a:fld id="{0C296842-2EC0-4F86-AE9E-605E2DCD7477}" type="slidenum">
              <a:rPr lang="nl-NL" smtClean="0"/>
              <a:t>8</a:t>
            </a:fld>
            <a:endParaRPr lang="nl-NL"/>
          </a:p>
        </p:txBody>
      </p:sp>
    </p:spTree>
    <p:extLst>
      <p:ext uri="{BB962C8B-B14F-4D97-AF65-F5344CB8AC3E}">
        <p14:creationId xmlns:p14="http://schemas.microsoft.com/office/powerpoint/2010/main" val="85753813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endParaRPr lang="nl-NL" sz="1200" b="0" i="0" kern="1200">
              <a:solidFill>
                <a:schemeClr val="tx1"/>
              </a:solidFill>
              <a:effectLst/>
              <a:latin typeface="+mn-lt"/>
              <a:ea typeface="+mn-ea"/>
              <a:cs typeface="+mn-cs"/>
              <a:sym typeface="Wingdings" panose="05000000000000000000" pitchFamily="2" charset="2"/>
            </a:endParaRPr>
          </a:p>
        </p:txBody>
      </p:sp>
      <p:sp>
        <p:nvSpPr>
          <p:cNvPr id="4" name="Tijdelijke aanduiding voor dianummer 3"/>
          <p:cNvSpPr>
            <a:spLocks noGrp="1"/>
          </p:cNvSpPr>
          <p:nvPr>
            <p:ph type="sldNum" sz="quarter" idx="5"/>
          </p:nvPr>
        </p:nvSpPr>
        <p:spPr/>
        <p:txBody>
          <a:bodyPr/>
          <a:lstStyle/>
          <a:p>
            <a:fld id="{0C296842-2EC0-4F86-AE9E-605E2DCD7477}" type="slidenum">
              <a:rPr lang="nl-NL" smtClean="0"/>
              <a:t>10</a:t>
            </a:fld>
            <a:endParaRPr lang="nl-NL"/>
          </a:p>
        </p:txBody>
      </p:sp>
    </p:spTree>
    <p:extLst>
      <p:ext uri="{BB962C8B-B14F-4D97-AF65-F5344CB8AC3E}">
        <p14:creationId xmlns:p14="http://schemas.microsoft.com/office/powerpoint/2010/main" val="218339503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a:t>Vergt veel kennis voor goede beslissingen</a:t>
            </a:r>
          </a:p>
          <a:p>
            <a:pPr marL="0" marR="0" lvl="0" indent="0" algn="l" defTabSz="914400" rtl="0" eaLnBrk="1" fontAlgn="auto" latinLnBrk="0" hangingPunct="1">
              <a:lnSpc>
                <a:spcPct val="100000"/>
              </a:lnSpc>
              <a:spcBef>
                <a:spcPts val="0"/>
              </a:spcBef>
              <a:spcAft>
                <a:spcPts val="0"/>
              </a:spcAft>
              <a:buClrTx/>
              <a:buSzTx/>
              <a:buFontTx/>
              <a:buNone/>
              <a:tabLst/>
              <a:defRPr/>
            </a:pPr>
            <a:endParaRPr lang="nl-NL"/>
          </a:p>
          <a:p>
            <a:pPr marL="0" marR="0" lvl="0" indent="0" algn="l" defTabSz="914400" rtl="0" eaLnBrk="1" fontAlgn="auto" latinLnBrk="0" hangingPunct="1">
              <a:lnSpc>
                <a:spcPct val="100000"/>
              </a:lnSpc>
              <a:spcBef>
                <a:spcPts val="0"/>
              </a:spcBef>
              <a:spcAft>
                <a:spcPts val="0"/>
              </a:spcAft>
              <a:buClrTx/>
              <a:buSzTx/>
              <a:buFontTx/>
              <a:buNone/>
              <a:tabLst/>
              <a:defRPr/>
            </a:pPr>
            <a:r>
              <a:rPr lang="nl-NL"/>
              <a:t>Het hangt allemaal samen.: prijzen steeds lager, wel ook nadenken over duurzaamheid, ook nog beschikbaar houden (ijzeren voorraad). Hoe krijg je dit voor elkaar? Coalitie duurzame farmacie is hier ook mee bezig.  </a:t>
            </a:r>
          </a:p>
          <a:p>
            <a:endParaRPr lang="nl-NL"/>
          </a:p>
          <a:p>
            <a:r>
              <a:rPr lang="nl-NL"/>
              <a:t>Er wordt steeds meer gezegd: de vervuiler betaalt. Maar wie is in deze situatie de vervuiler? Is dat de fabrikant die de medicijnen produceert, de voorschrijver, apotheker of de patiënt die de pillen gebruikt?</a:t>
            </a:r>
          </a:p>
          <a:p>
            <a:r>
              <a:rPr lang="nl-NL"/>
              <a:t>En de druk op prijzen is enorm! En we zien oplopende geneesmiddelentekorten. Het is dus al een precair evenwicht en dan komt er ook nog het criterium duurzaamheid bij.</a:t>
            </a:r>
          </a:p>
          <a:p>
            <a:r>
              <a:rPr lang="nl-NL"/>
              <a:t>Dus er zal uiteindelijk een systeemverandering moeten gaan plaatsvinden – denk </a:t>
            </a:r>
            <a:r>
              <a:rPr lang="nl-NL" err="1"/>
              <a:t>bijv</a:t>
            </a:r>
            <a:r>
              <a:rPr lang="nl-NL"/>
              <a:t> aan duurzame inkoopcriteria. </a:t>
            </a:r>
          </a:p>
          <a:p>
            <a:endParaRPr lang="nl-NL"/>
          </a:p>
          <a:p>
            <a:r>
              <a:rPr lang="nl-NL"/>
              <a:t>Het aantal geneesmiddelentekorten in NL is in 2022 1514. Dit is het hoogste aantal tekorten dat Farmanco ooit in een jaar heeft geregistreerd. 10% van de tekorten betreft producten die uit de handel zijn gekomen. </a:t>
            </a:r>
          </a:p>
          <a:p>
            <a:endParaRPr lang="nl-NL"/>
          </a:p>
          <a:p>
            <a:r>
              <a:rPr lang="nl-NL"/>
              <a:t>Onze invloed: inkopen bij groene fabrikanten (</a:t>
            </a:r>
            <a:r>
              <a:rPr lang="nl-NL" err="1"/>
              <a:t>bijv</a:t>
            </a:r>
            <a:r>
              <a:rPr lang="nl-NL"/>
              <a:t> Sandoz eb </a:t>
            </a:r>
            <a:r>
              <a:rPr lang="nl-NL" err="1"/>
              <a:t>Teva</a:t>
            </a:r>
            <a:r>
              <a:rPr lang="nl-NL"/>
              <a:t>, allebei circa 90% in Europa geproduceerd) + in gesprek gaan met zorgverzekeraars over preferente middelen die ook zo groen mogelijk geproduceerd moeten worden. </a:t>
            </a:r>
          </a:p>
        </p:txBody>
      </p:sp>
      <p:sp>
        <p:nvSpPr>
          <p:cNvPr id="4" name="Tijdelijke aanduiding voor dianummer 3"/>
          <p:cNvSpPr>
            <a:spLocks noGrp="1"/>
          </p:cNvSpPr>
          <p:nvPr>
            <p:ph type="sldNum" sz="quarter" idx="5"/>
          </p:nvPr>
        </p:nvSpPr>
        <p:spPr/>
        <p:txBody>
          <a:bodyPr/>
          <a:lstStyle/>
          <a:p>
            <a:fld id="{0C296842-2EC0-4F86-AE9E-605E2DCD7477}" type="slidenum">
              <a:rPr lang="nl-NL" smtClean="0"/>
              <a:t>11</a:t>
            </a:fld>
            <a:endParaRPr lang="nl-NL"/>
          </a:p>
        </p:txBody>
      </p:sp>
    </p:spTree>
    <p:extLst>
      <p:ext uri="{BB962C8B-B14F-4D97-AF65-F5344CB8AC3E}">
        <p14:creationId xmlns:p14="http://schemas.microsoft.com/office/powerpoint/2010/main" val="251026532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03EF400-0D1D-4DE4-A291-C48624E53177}"/>
              </a:ext>
            </a:extLst>
          </p:cNvPr>
          <p:cNvSpPr>
            <a:spLocks noGrp="1"/>
          </p:cNvSpPr>
          <p:nvPr>
            <p:ph type="ctrTitle"/>
          </p:nvPr>
        </p:nvSpPr>
        <p:spPr>
          <a:xfrm>
            <a:off x="1524000" y="1122363"/>
            <a:ext cx="9144000" cy="2387600"/>
          </a:xfrm>
        </p:spPr>
        <p:txBody>
          <a:bodyPr anchor="b"/>
          <a:lstStyle>
            <a:lvl1pPr algn="ctr">
              <a:defRPr sz="6000"/>
            </a:lvl1pPr>
          </a:lstStyle>
          <a:p>
            <a:r>
              <a:rPr lang="nl-NL"/>
              <a:t>Klik om stijl te bewerken</a:t>
            </a:r>
          </a:p>
        </p:txBody>
      </p:sp>
      <p:sp>
        <p:nvSpPr>
          <p:cNvPr id="3" name="Ondertitel 2">
            <a:extLst>
              <a:ext uri="{FF2B5EF4-FFF2-40B4-BE49-F238E27FC236}">
                <a16:creationId xmlns:a16="http://schemas.microsoft.com/office/drawing/2014/main" id="{C5CF5033-99C1-4B13-ACA1-EA5B234470C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p>
        </p:txBody>
      </p:sp>
      <p:sp>
        <p:nvSpPr>
          <p:cNvPr id="4" name="Tijdelijke aanduiding voor datum 3">
            <a:extLst>
              <a:ext uri="{FF2B5EF4-FFF2-40B4-BE49-F238E27FC236}">
                <a16:creationId xmlns:a16="http://schemas.microsoft.com/office/drawing/2014/main" id="{DEE8383F-B935-4E5B-B9FB-A2E1D4B68E27}"/>
              </a:ext>
            </a:extLst>
          </p:cNvPr>
          <p:cNvSpPr>
            <a:spLocks noGrp="1"/>
          </p:cNvSpPr>
          <p:nvPr>
            <p:ph type="dt" sz="half" idx="10"/>
          </p:nvPr>
        </p:nvSpPr>
        <p:spPr/>
        <p:txBody>
          <a:bodyPr/>
          <a:lstStyle/>
          <a:p>
            <a:fld id="{C62545F9-3DE8-47A7-BCF4-15104BC48EFA}" type="datetimeFigureOut">
              <a:rPr lang="nl-NL" smtClean="0"/>
              <a:t>24-10-2023</a:t>
            </a:fld>
            <a:endParaRPr lang="nl-NL"/>
          </a:p>
        </p:txBody>
      </p:sp>
      <p:sp>
        <p:nvSpPr>
          <p:cNvPr id="5" name="Tijdelijke aanduiding voor voettekst 4">
            <a:extLst>
              <a:ext uri="{FF2B5EF4-FFF2-40B4-BE49-F238E27FC236}">
                <a16:creationId xmlns:a16="http://schemas.microsoft.com/office/drawing/2014/main" id="{79538696-CC70-4591-AA85-66C62AEE46DA}"/>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995003E3-A121-45A0-8680-10E327AB24B1}"/>
              </a:ext>
            </a:extLst>
          </p:cNvPr>
          <p:cNvSpPr>
            <a:spLocks noGrp="1"/>
          </p:cNvSpPr>
          <p:nvPr>
            <p:ph type="sldNum" sz="quarter" idx="12"/>
          </p:nvPr>
        </p:nvSpPr>
        <p:spPr/>
        <p:txBody>
          <a:bodyPr/>
          <a:lstStyle/>
          <a:p>
            <a:fld id="{0B7EE07C-5C86-460C-98AB-DEA261B50FB1}" type="slidenum">
              <a:rPr lang="nl-NL" smtClean="0"/>
              <a:t>‹nr.›</a:t>
            </a:fld>
            <a:endParaRPr lang="nl-NL"/>
          </a:p>
        </p:txBody>
      </p:sp>
    </p:spTree>
    <p:extLst>
      <p:ext uri="{BB962C8B-B14F-4D97-AF65-F5344CB8AC3E}">
        <p14:creationId xmlns:p14="http://schemas.microsoft.com/office/powerpoint/2010/main" val="192907271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0633522-6E68-4F96-BFFA-929D67FB0A99}"/>
              </a:ext>
            </a:extLst>
          </p:cNvPr>
          <p:cNvSpPr>
            <a:spLocks noGrp="1"/>
          </p:cNvSpPr>
          <p:nvPr>
            <p:ph type="title"/>
          </p:nvPr>
        </p:nvSpPr>
        <p:spPr/>
        <p:txBody>
          <a:bodyPr/>
          <a:lstStyle/>
          <a:p>
            <a:r>
              <a:rPr lang="nl-NL"/>
              <a:t>Klik om stijl te bewerken</a:t>
            </a:r>
          </a:p>
        </p:txBody>
      </p:sp>
      <p:sp>
        <p:nvSpPr>
          <p:cNvPr id="3" name="Tijdelijke aanduiding voor verticale tekst 2">
            <a:extLst>
              <a:ext uri="{FF2B5EF4-FFF2-40B4-BE49-F238E27FC236}">
                <a16:creationId xmlns:a16="http://schemas.microsoft.com/office/drawing/2014/main" id="{DC12521C-9B6E-4B20-9950-84837B8D6890}"/>
              </a:ext>
            </a:extLst>
          </p:cNvPr>
          <p:cNvSpPr>
            <a:spLocks noGrp="1"/>
          </p:cNvSpPr>
          <p:nvPr>
            <p:ph type="body" orient="vert" idx="1"/>
          </p:nvPr>
        </p:nvSpPr>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B93D0564-F1C7-4A38-85EA-24E0088226F3}"/>
              </a:ext>
            </a:extLst>
          </p:cNvPr>
          <p:cNvSpPr>
            <a:spLocks noGrp="1"/>
          </p:cNvSpPr>
          <p:nvPr>
            <p:ph type="dt" sz="half" idx="10"/>
          </p:nvPr>
        </p:nvSpPr>
        <p:spPr/>
        <p:txBody>
          <a:bodyPr/>
          <a:lstStyle/>
          <a:p>
            <a:fld id="{C62545F9-3DE8-47A7-BCF4-15104BC48EFA}" type="datetimeFigureOut">
              <a:rPr lang="nl-NL" smtClean="0"/>
              <a:t>24-10-2023</a:t>
            </a:fld>
            <a:endParaRPr lang="nl-NL"/>
          </a:p>
        </p:txBody>
      </p:sp>
      <p:sp>
        <p:nvSpPr>
          <p:cNvPr id="5" name="Tijdelijke aanduiding voor voettekst 4">
            <a:extLst>
              <a:ext uri="{FF2B5EF4-FFF2-40B4-BE49-F238E27FC236}">
                <a16:creationId xmlns:a16="http://schemas.microsoft.com/office/drawing/2014/main" id="{AC93704C-AFDB-481B-BAAC-D014E5DDBA4F}"/>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DAB73097-5E48-4DAC-A49D-FF7CA79C2337}"/>
              </a:ext>
            </a:extLst>
          </p:cNvPr>
          <p:cNvSpPr>
            <a:spLocks noGrp="1"/>
          </p:cNvSpPr>
          <p:nvPr>
            <p:ph type="sldNum" sz="quarter" idx="12"/>
          </p:nvPr>
        </p:nvSpPr>
        <p:spPr/>
        <p:txBody>
          <a:bodyPr/>
          <a:lstStyle/>
          <a:p>
            <a:fld id="{0B7EE07C-5C86-460C-98AB-DEA261B50FB1}" type="slidenum">
              <a:rPr lang="nl-NL" smtClean="0"/>
              <a:t>‹nr.›</a:t>
            </a:fld>
            <a:endParaRPr lang="nl-NL"/>
          </a:p>
        </p:txBody>
      </p:sp>
    </p:spTree>
    <p:extLst>
      <p:ext uri="{BB962C8B-B14F-4D97-AF65-F5344CB8AC3E}">
        <p14:creationId xmlns:p14="http://schemas.microsoft.com/office/powerpoint/2010/main" val="215622438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a:extLst>
              <a:ext uri="{FF2B5EF4-FFF2-40B4-BE49-F238E27FC236}">
                <a16:creationId xmlns:a16="http://schemas.microsoft.com/office/drawing/2014/main" id="{117F8D16-C926-47B3-A969-CEE549F361CD}"/>
              </a:ext>
            </a:extLst>
          </p:cNvPr>
          <p:cNvSpPr>
            <a:spLocks noGrp="1"/>
          </p:cNvSpPr>
          <p:nvPr>
            <p:ph type="title" orient="vert"/>
          </p:nvPr>
        </p:nvSpPr>
        <p:spPr>
          <a:xfrm>
            <a:off x="8724900" y="365125"/>
            <a:ext cx="2628900" cy="5811838"/>
          </a:xfrm>
        </p:spPr>
        <p:txBody>
          <a:bodyPr vert="eaVert"/>
          <a:lstStyle/>
          <a:p>
            <a:r>
              <a:rPr lang="nl-NL"/>
              <a:t>Klik om stijl te bewerken</a:t>
            </a:r>
          </a:p>
        </p:txBody>
      </p:sp>
      <p:sp>
        <p:nvSpPr>
          <p:cNvPr id="3" name="Tijdelijke aanduiding voor verticale tekst 2">
            <a:extLst>
              <a:ext uri="{FF2B5EF4-FFF2-40B4-BE49-F238E27FC236}">
                <a16:creationId xmlns:a16="http://schemas.microsoft.com/office/drawing/2014/main" id="{CA9BD43A-4A1A-4177-900C-4E61367370E1}"/>
              </a:ext>
            </a:extLst>
          </p:cNvPr>
          <p:cNvSpPr>
            <a:spLocks noGrp="1"/>
          </p:cNvSpPr>
          <p:nvPr>
            <p:ph type="body" orient="vert" idx="1"/>
          </p:nvPr>
        </p:nvSpPr>
        <p:spPr>
          <a:xfrm>
            <a:off x="838200" y="365125"/>
            <a:ext cx="7734300" cy="5811838"/>
          </a:xfrm>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8BCE5880-B41C-469D-AD93-F562C2C6C386}"/>
              </a:ext>
            </a:extLst>
          </p:cNvPr>
          <p:cNvSpPr>
            <a:spLocks noGrp="1"/>
          </p:cNvSpPr>
          <p:nvPr>
            <p:ph type="dt" sz="half" idx="10"/>
          </p:nvPr>
        </p:nvSpPr>
        <p:spPr/>
        <p:txBody>
          <a:bodyPr/>
          <a:lstStyle/>
          <a:p>
            <a:fld id="{C62545F9-3DE8-47A7-BCF4-15104BC48EFA}" type="datetimeFigureOut">
              <a:rPr lang="nl-NL" smtClean="0"/>
              <a:t>24-10-2023</a:t>
            </a:fld>
            <a:endParaRPr lang="nl-NL"/>
          </a:p>
        </p:txBody>
      </p:sp>
      <p:sp>
        <p:nvSpPr>
          <p:cNvPr id="5" name="Tijdelijke aanduiding voor voettekst 4">
            <a:extLst>
              <a:ext uri="{FF2B5EF4-FFF2-40B4-BE49-F238E27FC236}">
                <a16:creationId xmlns:a16="http://schemas.microsoft.com/office/drawing/2014/main" id="{BD9B5EC0-91B9-4BEC-A719-F196BC4E46C4}"/>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0A7BF11C-E3F1-47F5-B06E-C19178D03CFF}"/>
              </a:ext>
            </a:extLst>
          </p:cNvPr>
          <p:cNvSpPr>
            <a:spLocks noGrp="1"/>
          </p:cNvSpPr>
          <p:nvPr>
            <p:ph type="sldNum" sz="quarter" idx="12"/>
          </p:nvPr>
        </p:nvSpPr>
        <p:spPr/>
        <p:txBody>
          <a:bodyPr/>
          <a:lstStyle/>
          <a:p>
            <a:fld id="{0B7EE07C-5C86-460C-98AB-DEA261B50FB1}" type="slidenum">
              <a:rPr lang="nl-NL" smtClean="0"/>
              <a:t>‹nr.›</a:t>
            </a:fld>
            <a:endParaRPr lang="nl-NL"/>
          </a:p>
        </p:txBody>
      </p:sp>
    </p:spTree>
    <p:extLst>
      <p:ext uri="{BB962C8B-B14F-4D97-AF65-F5344CB8AC3E}">
        <p14:creationId xmlns:p14="http://schemas.microsoft.com/office/powerpoint/2010/main" val="34808534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F3B1CC8-5B87-4A05-BAB7-87C602016034}"/>
              </a:ext>
            </a:extLst>
          </p:cNvPr>
          <p:cNvSpPr>
            <a:spLocks noGrp="1"/>
          </p:cNvSpPr>
          <p:nvPr>
            <p:ph type="title"/>
          </p:nvPr>
        </p:nvSpPr>
        <p:spPr/>
        <p:txBody>
          <a:bodyPr/>
          <a:lstStyle/>
          <a:p>
            <a:r>
              <a:rPr lang="nl-NL"/>
              <a:t>Klik om stijl te bewerken</a:t>
            </a:r>
          </a:p>
        </p:txBody>
      </p:sp>
      <p:sp>
        <p:nvSpPr>
          <p:cNvPr id="3" name="Tijdelijke aanduiding voor inhoud 2">
            <a:extLst>
              <a:ext uri="{FF2B5EF4-FFF2-40B4-BE49-F238E27FC236}">
                <a16:creationId xmlns:a16="http://schemas.microsoft.com/office/drawing/2014/main" id="{4415B65B-0A39-4FF4-9361-7464BE8886A9}"/>
              </a:ext>
            </a:extLst>
          </p:cNvPr>
          <p:cNvSpPr>
            <a:spLocks noGrp="1"/>
          </p:cNvSpPr>
          <p:nvPr>
            <p:ph idx="1"/>
          </p:nvPr>
        </p:nvSpPr>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D7212A6F-5B51-49C6-97EB-ACD636EE0FF8}"/>
              </a:ext>
            </a:extLst>
          </p:cNvPr>
          <p:cNvSpPr>
            <a:spLocks noGrp="1"/>
          </p:cNvSpPr>
          <p:nvPr>
            <p:ph type="dt" sz="half" idx="10"/>
          </p:nvPr>
        </p:nvSpPr>
        <p:spPr/>
        <p:txBody>
          <a:bodyPr/>
          <a:lstStyle/>
          <a:p>
            <a:fld id="{C62545F9-3DE8-47A7-BCF4-15104BC48EFA}" type="datetimeFigureOut">
              <a:rPr lang="nl-NL" smtClean="0"/>
              <a:t>24-10-2023</a:t>
            </a:fld>
            <a:endParaRPr lang="nl-NL"/>
          </a:p>
        </p:txBody>
      </p:sp>
      <p:sp>
        <p:nvSpPr>
          <p:cNvPr id="5" name="Tijdelijke aanduiding voor voettekst 4">
            <a:extLst>
              <a:ext uri="{FF2B5EF4-FFF2-40B4-BE49-F238E27FC236}">
                <a16:creationId xmlns:a16="http://schemas.microsoft.com/office/drawing/2014/main" id="{11E6B930-83C1-482A-8364-BFC8A513FA64}"/>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89BC6CC8-AC98-406E-8852-966C8A45529A}"/>
              </a:ext>
            </a:extLst>
          </p:cNvPr>
          <p:cNvSpPr>
            <a:spLocks noGrp="1"/>
          </p:cNvSpPr>
          <p:nvPr>
            <p:ph type="sldNum" sz="quarter" idx="12"/>
          </p:nvPr>
        </p:nvSpPr>
        <p:spPr/>
        <p:txBody>
          <a:bodyPr/>
          <a:lstStyle/>
          <a:p>
            <a:fld id="{0B7EE07C-5C86-460C-98AB-DEA261B50FB1}" type="slidenum">
              <a:rPr lang="nl-NL" smtClean="0"/>
              <a:t>‹nr.›</a:t>
            </a:fld>
            <a:endParaRPr lang="nl-NL"/>
          </a:p>
        </p:txBody>
      </p:sp>
    </p:spTree>
    <p:extLst>
      <p:ext uri="{BB962C8B-B14F-4D97-AF65-F5344CB8AC3E}">
        <p14:creationId xmlns:p14="http://schemas.microsoft.com/office/powerpoint/2010/main" val="314462837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86D80A8-7EFB-4DB1-978E-FE033C1FF2D0}"/>
              </a:ext>
            </a:extLst>
          </p:cNvPr>
          <p:cNvSpPr>
            <a:spLocks noGrp="1"/>
          </p:cNvSpPr>
          <p:nvPr>
            <p:ph type="title"/>
          </p:nvPr>
        </p:nvSpPr>
        <p:spPr>
          <a:xfrm>
            <a:off x="831850" y="1709738"/>
            <a:ext cx="10515600" cy="2852737"/>
          </a:xfrm>
        </p:spPr>
        <p:txBody>
          <a:bodyPr anchor="b"/>
          <a:lstStyle>
            <a:lvl1pPr>
              <a:defRPr sz="6000"/>
            </a:lvl1pPr>
          </a:lstStyle>
          <a:p>
            <a:r>
              <a:rPr lang="nl-NL"/>
              <a:t>Klik om stijl te bewerken</a:t>
            </a:r>
          </a:p>
        </p:txBody>
      </p:sp>
      <p:sp>
        <p:nvSpPr>
          <p:cNvPr id="3" name="Tijdelijke aanduiding voor tekst 2">
            <a:extLst>
              <a:ext uri="{FF2B5EF4-FFF2-40B4-BE49-F238E27FC236}">
                <a16:creationId xmlns:a16="http://schemas.microsoft.com/office/drawing/2014/main" id="{CAA8018B-0361-4A64-A7C6-C3D8968DBA6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a:t>Klikken om de tekststijl van het model te bewerken</a:t>
            </a:r>
          </a:p>
        </p:txBody>
      </p:sp>
      <p:sp>
        <p:nvSpPr>
          <p:cNvPr id="4" name="Tijdelijke aanduiding voor datum 3">
            <a:extLst>
              <a:ext uri="{FF2B5EF4-FFF2-40B4-BE49-F238E27FC236}">
                <a16:creationId xmlns:a16="http://schemas.microsoft.com/office/drawing/2014/main" id="{09C5299C-7838-4F31-991B-5BA700484C48}"/>
              </a:ext>
            </a:extLst>
          </p:cNvPr>
          <p:cNvSpPr>
            <a:spLocks noGrp="1"/>
          </p:cNvSpPr>
          <p:nvPr>
            <p:ph type="dt" sz="half" idx="10"/>
          </p:nvPr>
        </p:nvSpPr>
        <p:spPr/>
        <p:txBody>
          <a:bodyPr/>
          <a:lstStyle/>
          <a:p>
            <a:fld id="{C62545F9-3DE8-47A7-BCF4-15104BC48EFA}" type="datetimeFigureOut">
              <a:rPr lang="nl-NL" smtClean="0"/>
              <a:t>24-10-2023</a:t>
            </a:fld>
            <a:endParaRPr lang="nl-NL"/>
          </a:p>
        </p:txBody>
      </p:sp>
      <p:sp>
        <p:nvSpPr>
          <p:cNvPr id="5" name="Tijdelijke aanduiding voor voettekst 4">
            <a:extLst>
              <a:ext uri="{FF2B5EF4-FFF2-40B4-BE49-F238E27FC236}">
                <a16:creationId xmlns:a16="http://schemas.microsoft.com/office/drawing/2014/main" id="{6163B176-2F1A-4DCD-A082-3088839CAC35}"/>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96F19155-6FF4-487B-9D61-C6FF9E41F5C9}"/>
              </a:ext>
            </a:extLst>
          </p:cNvPr>
          <p:cNvSpPr>
            <a:spLocks noGrp="1"/>
          </p:cNvSpPr>
          <p:nvPr>
            <p:ph type="sldNum" sz="quarter" idx="12"/>
          </p:nvPr>
        </p:nvSpPr>
        <p:spPr/>
        <p:txBody>
          <a:bodyPr/>
          <a:lstStyle/>
          <a:p>
            <a:fld id="{0B7EE07C-5C86-460C-98AB-DEA261B50FB1}" type="slidenum">
              <a:rPr lang="nl-NL" smtClean="0"/>
              <a:t>‹nr.›</a:t>
            </a:fld>
            <a:endParaRPr lang="nl-NL"/>
          </a:p>
        </p:txBody>
      </p:sp>
    </p:spTree>
    <p:extLst>
      <p:ext uri="{BB962C8B-B14F-4D97-AF65-F5344CB8AC3E}">
        <p14:creationId xmlns:p14="http://schemas.microsoft.com/office/powerpoint/2010/main" val="47487734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88B9C58-5B2F-4948-99E3-93BEB466959B}"/>
              </a:ext>
            </a:extLst>
          </p:cNvPr>
          <p:cNvSpPr>
            <a:spLocks noGrp="1"/>
          </p:cNvSpPr>
          <p:nvPr>
            <p:ph type="title"/>
          </p:nvPr>
        </p:nvSpPr>
        <p:spPr/>
        <p:txBody>
          <a:bodyPr/>
          <a:lstStyle/>
          <a:p>
            <a:r>
              <a:rPr lang="nl-NL"/>
              <a:t>Klik om stijl te bewerken</a:t>
            </a:r>
          </a:p>
        </p:txBody>
      </p:sp>
      <p:sp>
        <p:nvSpPr>
          <p:cNvPr id="3" name="Tijdelijke aanduiding voor inhoud 2">
            <a:extLst>
              <a:ext uri="{FF2B5EF4-FFF2-40B4-BE49-F238E27FC236}">
                <a16:creationId xmlns:a16="http://schemas.microsoft.com/office/drawing/2014/main" id="{1341AFFB-70B7-4FA2-9B0C-77866B69F6DF}"/>
              </a:ext>
            </a:extLst>
          </p:cNvPr>
          <p:cNvSpPr>
            <a:spLocks noGrp="1"/>
          </p:cNvSpPr>
          <p:nvPr>
            <p:ph sz="half" idx="1"/>
          </p:nvPr>
        </p:nvSpPr>
        <p:spPr>
          <a:xfrm>
            <a:off x="838200" y="1825625"/>
            <a:ext cx="5181600" cy="435133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a:extLst>
              <a:ext uri="{FF2B5EF4-FFF2-40B4-BE49-F238E27FC236}">
                <a16:creationId xmlns:a16="http://schemas.microsoft.com/office/drawing/2014/main" id="{59A3BA91-8DAB-4FD5-9359-544A6D091A32}"/>
              </a:ext>
            </a:extLst>
          </p:cNvPr>
          <p:cNvSpPr>
            <a:spLocks noGrp="1"/>
          </p:cNvSpPr>
          <p:nvPr>
            <p:ph sz="half" idx="2"/>
          </p:nvPr>
        </p:nvSpPr>
        <p:spPr>
          <a:xfrm>
            <a:off x="6172200" y="1825625"/>
            <a:ext cx="5181600" cy="435133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datum 4">
            <a:extLst>
              <a:ext uri="{FF2B5EF4-FFF2-40B4-BE49-F238E27FC236}">
                <a16:creationId xmlns:a16="http://schemas.microsoft.com/office/drawing/2014/main" id="{25CD7704-8F5B-4071-91C5-D82EB8C747A4}"/>
              </a:ext>
            </a:extLst>
          </p:cNvPr>
          <p:cNvSpPr>
            <a:spLocks noGrp="1"/>
          </p:cNvSpPr>
          <p:nvPr>
            <p:ph type="dt" sz="half" idx="10"/>
          </p:nvPr>
        </p:nvSpPr>
        <p:spPr/>
        <p:txBody>
          <a:bodyPr/>
          <a:lstStyle/>
          <a:p>
            <a:fld id="{C62545F9-3DE8-47A7-BCF4-15104BC48EFA}" type="datetimeFigureOut">
              <a:rPr lang="nl-NL" smtClean="0"/>
              <a:t>24-10-2023</a:t>
            </a:fld>
            <a:endParaRPr lang="nl-NL"/>
          </a:p>
        </p:txBody>
      </p:sp>
      <p:sp>
        <p:nvSpPr>
          <p:cNvPr id="6" name="Tijdelijke aanduiding voor voettekst 5">
            <a:extLst>
              <a:ext uri="{FF2B5EF4-FFF2-40B4-BE49-F238E27FC236}">
                <a16:creationId xmlns:a16="http://schemas.microsoft.com/office/drawing/2014/main" id="{A9DB3251-5391-4E16-B05B-4888FD70630A}"/>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F30E0F02-BCEA-46E3-BA28-7FC5CB991A15}"/>
              </a:ext>
            </a:extLst>
          </p:cNvPr>
          <p:cNvSpPr>
            <a:spLocks noGrp="1"/>
          </p:cNvSpPr>
          <p:nvPr>
            <p:ph type="sldNum" sz="quarter" idx="12"/>
          </p:nvPr>
        </p:nvSpPr>
        <p:spPr/>
        <p:txBody>
          <a:bodyPr/>
          <a:lstStyle/>
          <a:p>
            <a:fld id="{0B7EE07C-5C86-460C-98AB-DEA261B50FB1}" type="slidenum">
              <a:rPr lang="nl-NL" smtClean="0"/>
              <a:t>‹nr.›</a:t>
            </a:fld>
            <a:endParaRPr lang="nl-NL"/>
          </a:p>
        </p:txBody>
      </p:sp>
    </p:spTree>
    <p:extLst>
      <p:ext uri="{BB962C8B-B14F-4D97-AF65-F5344CB8AC3E}">
        <p14:creationId xmlns:p14="http://schemas.microsoft.com/office/powerpoint/2010/main" val="310875635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EA2A8EB-64A8-4510-A8F0-C5D0BA76D13D}"/>
              </a:ext>
            </a:extLst>
          </p:cNvPr>
          <p:cNvSpPr>
            <a:spLocks noGrp="1"/>
          </p:cNvSpPr>
          <p:nvPr>
            <p:ph type="title"/>
          </p:nvPr>
        </p:nvSpPr>
        <p:spPr>
          <a:xfrm>
            <a:off x="839788" y="365125"/>
            <a:ext cx="10515600" cy="1325563"/>
          </a:xfrm>
        </p:spPr>
        <p:txBody>
          <a:bodyPr/>
          <a:lstStyle/>
          <a:p>
            <a:r>
              <a:rPr lang="nl-NL"/>
              <a:t>Klik om stijl te bewerken</a:t>
            </a:r>
          </a:p>
        </p:txBody>
      </p:sp>
      <p:sp>
        <p:nvSpPr>
          <p:cNvPr id="3" name="Tijdelijke aanduiding voor tekst 2">
            <a:extLst>
              <a:ext uri="{FF2B5EF4-FFF2-40B4-BE49-F238E27FC236}">
                <a16:creationId xmlns:a16="http://schemas.microsoft.com/office/drawing/2014/main" id="{26831AB2-35E5-4764-9001-D5CF0D3BA7F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4" name="Tijdelijke aanduiding voor inhoud 3">
            <a:extLst>
              <a:ext uri="{FF2B5EF4-FFF2-40B4-BE49-F238E27FC236}">
                <a16:creationId xmlns:a16="http://schemas.microsoft.com/office/drawing/2014/main" id="{52154163-1B01-4C32-8A04-D034B77584E0}"/>
              </a:ext>
            </a:extLst>
          </p:cNvPr>
          <p:cNvSpPr>
            <a:spLocks noGrp="1"/>
          </p:cNvSpPr>
          <p:nvPr>
            <p:ph sz="half" idx="2"/>
          </p:nvPr>
        </p:nvSpPr>
        <p:spPr>
          <a:xfrm>
            <a:off x="839788" y="2505075"/>
            <a:ext cx="5157787" cy="368458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tekst 4">
            <a:extLst>
              <a:ext uri="{FF2B5EF4-FFF2-40B4-BE49-F238E27FC236}">
                <a16:creationId xmlns:a16="http://schemas.microsoft.com/office/drawing/2014/main" id="{1F0A3EFF-A620-4376-8B8B-5E14BD678DE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6" name="Tijdelijke aanduiding voor inhoud 5">
            <a:extLst>
              <a:ext uri="{FF2B5EF4-FFF2-40B4-BE49-F238E27FC236}">
                <a16:creationId xmlns:a16="http://schemas.microsoft.com/office/drawing/2014/main" id="{60A1E664-A4DE-4E47-BB75-0C8892DCA355}"/>
              </a:ext>
            </a:extLst>
          </p:cNvPr>
          <p:cNvSpPr>
            <a:spLocks noGrp="1"/>
          </p:cNvSpPr>
          <p:nvPr>
            <p:ph sz="quarter" idx="4"/>
          </p:nvPr>
        </p:nvSpPr>
        <p:spPr>
          <a:xfrm>
            <a:off x="6172200" y="2505075"/>
            <a:ext cx="5183188" cy="368458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7" name="Tijdelijke aanduiding voor datum 6">
            <a:extLst>
              <a:ext uri="{FF2B5EF4-FFF2-40B4-BE49-F238E27FC236}">
                <a16:creationId xmlns:a16="http://schemas.microsoft.com/office/drawing/2014/main" id="{B535354D-5D69-4449-9810-B463083A6059}"/>
              </a:ext>
            </a:extLst>
          </p:cNvPr>
          <p:cNvSpPr>
            <a:spLocks noGrp="1"/>
          </p:cNvSpPr>
          <p:nvPr>
            <p:ph type="dt" sz="half" idx="10"/>
          </p:nvPr>
        </p:nvSpPr>
        <p:spPr/>
        <p:txBody>
          <a:bodyPr/>
          <a:lstStyle/>
          <a:p>
            <a:fld id="{C62545F9-3DE8-47A7-BCF4-15104BC48EFA}" type="datetimeFigureOut">
              <a:rPr lang="nl-NL" smtClean="0"/>
              <a:t>24-10-2023</a:t>
            </a:fld>
            <a:endParaRPr lang="nl-NL"/>
          </a:p>
        </p:txBody>
      </p:sp>
      <p:sp>
        <p:nvSpPr>
          <p:cNvPr id="8" name="Tijdelijke aanduiding voor voettekst 7">
            <a:extLst>
              <a:ext uri="{FF2B5EF4-FFF2-40B4-BE49-F238E27FC236}">
                <a16:creationId xmlns:a16="http://schemas.microsoft.com/office/drawing/2014/main" id="{67228A24-F609-462A-93E6-D3768BBF9A28}"/>
              </a:ext>
            </a:extLst>
          </p:cNvPr>
          <p:cNvSpPr>
            <a:spLocks noGrp="1"/>
          </p:cNvSpPr>
          <p:nvPr>
            <p:ph type="ftr" sz="quarter" idx="11"/>
          </p:nvPr>
        </p:nvSpPr>
        <p:spPr/>
        <p:txBody>
          <a:bodyPr/>
          <a:lstStyle/>
          <a:p>
            <a:endParaRPr lang="nl-NL"/>
          </a:p>
        </p:txBody>
      </p:sp>
      <p:sp>
        <p:nvSpPr>
          <p:cNvPr id="9" name="Tijdelijke aanduiding voor dianummer 8">
            <a:extLst>
              <a:ext uri="{FF2B5EF4-FFF2-40B4-BE49-F238E27FC236}">
                <a16:creationId xmlns:a16="http://schemas.microsoft.com/office/drawing/2014/main" id="{E261CF2F-8CAB-4ED3-9881-62AF2C290C6D}"/>
              </a:ext>
            </a:extLst>
          </p:cNvPr>
          <p:cNvSpPr>
            <a:spLocks noGrp="1"/>
          </p:cNvSpPr>
          <p:nvPr>
            <p:ph type="sldNum" sz="quarter" idx="12"/>
          </p:nvPr>
        </p:nvSpPr>
        <p:spPr/>
        <p:txBody>
          <a:bodyPr/>
          <a:lstStyle/>
          <a:p>
            <a:fld id="{0B7EE07C-5C86-460C-98AB-DEA261B50FB1}" type="slidenum">
              <a:rPr lang="nl-NL" smtClean="0"/>
              <a:t>‹nr.›</a:t>
            </a:fld>
            <a:endParaRPr lang="nl-NL"/>
          </a:p>
        </p:txBody>
      </p:sp>
    </p:spTree>
    <p:extLst>
      <p:ext uri="{BB962C8B-B14F-4D97-AF65-F5344CB8AC3E}">
        <p14:creationId xmlns:p14="http://schemas.microsoft.com/office/powerpoint/2010/main" val="4461708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CE94683-5BFF-4C48-8B35-BEDA716DB3A2}"/>
              </a:ext>
            </a:extLst>
          </p:cNvPr>
          <p:cNvSpPr>
            <a:spLocks noGrp="1"/>
          </p:cNvSpPr>
          <p:nvPr>
            <p:ph type="title"/>
          </p:nvPr>
        </p:nvSpPr>
        <p:spPr/>
        <p:txBody>
          <a:bodyPr/>
          <a:lstStyle/>
          <a:p>
            <a:r>
              <a:rPr lang="nl-NL"/>
              <a:t>Klik om stijl te bewerken</a:t>
            </a:r>
          </a:p>
        </p:txBody>
      </p:sp>
      <p:sp>
        <p:nvSpPr>
          <p:cNvPr id="3" name="Tijdelijke aanduiding voor datum 2">
            <a:extLst>
              <a:ext uri="{FF2B5EF4-FFF2-40B4-BE49-F238E27FC236}">
                <a16:creationId xmlns:a16="http://schemas.microsoft.com/office/drawing/2014/main" id="{DDAD2DD9-D9CA-4FA4-A16A-A32F92BC504F}"/>
              </a:ext>
            </a:extLst>
          </p:cNvPr>
          <p:cNvSpPr>
            <a:spLocks noGrp="1"/>
          </p:cNvSpPr>
          <p:nvPr>
            <p:ph type="dt" sz="half" idx="10"/>
          </p:nvPr>
        </p:nvSpPr>
        <p:spPr/>
        <p:txBody>
          <a:bodyPr/>
          <a:lstStyle/>
          <a:p>
            <a:fld id="{C62545F9-3DE8-47A7-BCF4-15104BC48EFA}" type="datetimeFigureOut">
              <a:rPr lang="nl-NL" smtClean="0"/>
              <a:t>24-10-2023</a:t>
            </a:fld>
            <a:endParaRPr lang="nl-NL"/>
          </a:p>
        </p:txBody>
      </p:sp>
      <p:sp>
        <p:nvSpPr>
          <p:cNvPr id="4" name="Tijdelijke aanduiding voor voettekst 3">
            <a:extLst>
              <a:ext uri="{FF2B5EF4-FFF2-40B4-BE49-F238E27FC236}">
                <a16:creationId xmlns:a16="http://schemas.microsoft.com/office/drawing/2014/main" id="{5F3CE9CF-2D4C-410E-B2D1-1CF5330C4CDA}"/>
              </a:ext>
            </a:extLst>
          </p:cNvPr>
          <p:cNvSpPr>
            <a:spLocks noGrp="1"/>
          </p:cNvSpPr>
          <p:nvPr>
            <p:ph type="ftr" sz="quarter" idx="11"/>
          </p:nvPr>
        </p:nvSpPr>
        <p:spPr/>
        <p:txBody>
          <a:bodyPr/>
          <a:lstStyle/>
          <a:p>
            <a:endParaRPr lang="nl-NL"/>
          </a:p>
        </p:txBody>
      </p:sp>
      <p:sp>
        <p:nvSpPr>
          <p:cNvPr id="5" name="Tijdelijke aanduiding voor dianummer 4">
            <a:extLst>
              <a:ext uri="{FF2B5EF4-FFF2-40B4-BE49-F238E27FC236}">
                <a16:creationId xmlns:a16="http://schemas.microsoft.com/office/drawing/2014/main" id="{F65001FA-DFD0-43B6-AED1-2761EC815341}"/>
              </a:ext>
            </a:extLst>
          </p:cNvPr>
          <p:cNvSpPr>
            <a:spLocks noGrp="1"/>
          </p:cNvSpPr>
          <p:nvPr>
            <p:ph type="sldNum" sz="quarter" idx="12"/>
          </p:nvPr>
        </p:nvSpPr>
        <p:spPr/>
        <p:txBody>
          <a:bodyPr/>
          <a:lstStyle/>
          <a:p>
            <a:fld id="{0B7EE07C-5C86-460C-98AB-DEA261B50FB1}" type="slidenum">
              <a:rPr lang="nl-NL" smtClean="0"/>
              <a:t>‹nr.›</a:t>
            </a:fld>
            <a:endParaRPr lang="nl-NL"/>
          </a:p>
        </p:txBody>
      </p:sp>
    </p:spTree>
    <p:extLst>
      <p:ext uri="{BB962C8B-B14F-4D97-AF65-F5344CB8AC3E}">
        <p14:creationId xmlns:p14="http://schemas.microsoft.com/office/powerpoint/2010/main" val="186332495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a:extLst>
              <a:ext uri="{FF2B5EF4-FFF2-40B4-BE49-F238E27FC236}">
                <a16:creationId xmlns:a16="http://schemas.microsoft.com/office/drawing/2014/main" id="{D3DFB8DD-06D4-49B3-88A3-0985CD0ABF57}"/>
              </a:ext>
            </a:extLst>
          </p:cNvPr>
          <p:cNvSpPr>
            <a:spLocks noGrp="1"/>
          </p:cNvSpPr>
          <p:nvPr>
            <p:ph type="dt" sz="half" idx="10"/>
          </p:nvPr>
        </p:nvSpPr>
        <p:spPr/>
        <p:txBody>
          <a:bodyPr/>
          <a:lstStyle/>
          <a:p>
            <a:fld id="{C62545F9-3DE8-47A7-BCF4-15104BC48EFA}" type="datetimeFigureOut">
              <a:rPr lang="nl-NL" smtClean="0"/>
              <a:t>24-10-2023</a:t>
            </a:fld>
            <a:endParaRPr lang="nl-NL"/>
          </a:p>
        </p:txBody>
      </p:sp>
      <p:sp>
        <p:nvSpPr>
          <p:cNvPr id="3" name="Tijdelijke aanduiding voor voettekst 2">
            <a:extLst>
              <a:ext uri="{FF2B5EF4-FFF2-40B4-BE49-F238E27FC236}">
                <a16:creationId xmlns:a16="http://schemas.microsoft.com/office/drawing/2014/main" id="{BB95551D-7AA7-4B44-BEA5-57CBAD539816}"/>
              </a:ext>
            </a:extLst>
          </p:cNvPr>
          <p:cNvSpPr>
            <a:spLocks noGrp="1"/>
          </p:cNvSpPr>
          <p:nvPr>
            <p:ph type="ftr" sz="quarter" idx="11"/>
          </p:nvPr>
        </p:nvSpPr>
        <p:spPr/>
        <p:txBody>
          <a:bodyPr/>
          <a:lstStyle/>
          <a:p>
            <a:endParaRPr lang="nl-NL"/>
          </a:p>
        </p:txBody>
      </p:sp>
      <p:sp>
        <p:nvSpPr>
          <p:cNvPr id="4" name="Tijdelijke aanduiding voor dianummer 3">
            <a:extLst>
              <a:ext uri="{FF2B5EF4-FFF2-40B4-BE49-F238E27FC236}">
                <a16:creationId xmlns:a16="http://schemas.microsoft.com/office/drawing/2014/main" id="{8FC62DDB-9C34-475D-83CE-8554968A5C82}"/>
              </a:ext>
            </a:extLst>
          </p:cNvPr>
          <p:cNvSpPr>
            <a:spLocks noGrp="1"/>
          </p:cNvSpPr>
          <p:nvPr>
            <p:ph type="sldNum" sz="quarter" idx="12"/>
          </p:nvPr>
        </p:nvSpPr>
        <p:spPr/>
        <p:txBody>
          <a:bodyPr/>
          <a:lstStyle/>
          <a:p>
            <a:fld id="{0B7EE07C-5C86-460C-98AB-DEA261B50FB1}" type="slidenum">
              <a:rPr lang="nl-NL" smtClean="0"/>
              <a:t>‹nr.›</a:t>
            </a:fld>
            <a:endParaRPr lang="nl-NL"/>
          </a:p>
        </p:txBody>
      </p:sp>
    </p:spTree>
    <p:extLst>
      <p:ext uri="{BB962C8B-B14F-4D97-AF65-F5344CB8AC3E}">
        <p14:creationId xmlns:p14="http://schemas.microsoft.com/office/powerpoint/2010/main" val="328000302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511CDA6-7951-46F7-B49F-9D9C5555D8C5}"/>
              </a:ext>
            </a:extLst>
          </p:cNvPr>
          <p:cNvSpPr>
            <a:spLocks noGrp="1"/>
          </p:cNvSpPr>
          <p:nvPr>
            <p:ph type="title"/>
          </p:nvPr>
        </p:nvSpPr>
        <p:spPr>
          <a:xfrm>
            <a:off x="839788" y="457200"/>
            <a:ext cx="3932237" cy="1600200"/>
          </a:xfrm>
        </p:spPr>
        <p:txBody>
          <a:bodyPr anchor="b"/>
          <a:lstStyle>
            <a:lvl1pPr>
              <a:defRPr sz="3200"/>
            </a:lvl1pPr>
          </a:lstStyle>
          <a:p>
            <a:r>
              <a:rPr lang="nl-NL"/>
              <a:t>Klik om stijl te bewerken</a:t>
            </a:r>
          </a:p>
        </p:txBody>
      </p:sp>
      <p:sp>
        <p:nvSpPr>
          <p:cNvPr id="3" name="Tijdelijke aanduiding voor inhoud 2">
            <a:extLst>
              <a:ext uri="{FF2B5EF4-FFF2-40B4-BE49-F238E27FC236}">
                <a16:creationId xmlns:a16="http://schemas.microsoft.com/office/drawing/2014/main" id="{EB651813-6912-455A-8169-BD4E35EC3D1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tekst 3">
            <a:extLst>
              <a:ext uri="{FF2B5EF4-FFF2-40B4-BE49-F238E27FC236}">
                <a16:creationId xmlns:a16="http://schemas.microsoft.com/office/drawing/2014/main" id="{9B2163F5-968B-49D6-9827-6D39E539DB0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5" name="Tijdelijke aanduiding voor datum 4">
            <a:extLst>
              <a:ext uri="{FF2B5EF4-FFF2-40B4-BE49-F238E27FC236}">
                <a16:creationId xmlns:a16="http://schemas.microsoft.com/office/drawing/2014/main" id="{9EDF9C64-564D-4EA4-BAFD-2290EEC392A4}"/>
              </a:ext>
            </a:extLst>
          </p:cNvPr>
          <p:cNvSpPr>
            <a:spLocks noGrp="1"/>
          </p:cNvSpPr>
          <p:nvPr>
            <p:ph type="dt" sz="half" idx="10"/>
          </p:nvPr>
        </p:nvSpPr>
        <p:spPr/>
        <p:txBody>
          <a:bodyPr/>
          <a:lstStyle/>
          <a:p>
            <a:fld id="{C62545F9-3DE8-47A7-BCF4-15104BC48EFA}" type="datetimeFigureOut">
              <a:rPr lang="nl-NL" smtClean="0"/>
              <a:t>24-10-2023</a:t>
            </a:fld>
            <a:endParaRPr lang="nl-NL"/>
          </a:p>
        </p:txBody>
      </p:sp>
      <p:sp>
        <p:nvSpPr>
          <p:cNvPr id="6" name="Tijdelijke aanduiding voor voettekst 5">
            <a:extLst>
              <a:ext uri="{FF2B5EF4-FFF2-40B4-BE49-F238E27FC236}">
                <a16:creationId xmlns:a16="http://schemas.microsoft.com/office/drawing/2014/main" id="{8079989C-CB66-421F-947A-C15FC49E028C}"/>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CFBF5FBA-3571-47EB-A6C3-311E53FE1E39}"/>
              </a:ext>
            </a:extLst>
          </p:cNvPr>
          <p:cNvSpPr>
            <a:spLocks noGrp="1"/>
          </p:cNvSpPr>
          <p:nvPr>
            <p:ph type="sldNum" sz="quarter" idx="12"/>
          </p:nvPr>
        </p:nvSpPr>
        <p:spPr/>
        <p:txBody>
          <a:bodyPr/>
          <a:lstStyle/>
          <a:p>
            <a:fld id="{0B7EE07C-5C86-460C-98AB-DEA261B50FB1}" type="slidenum">
              <a:rPr lang="nl-NL" smtClean="0"/>
              <a:t>‹nr.›</a:t>
            </a:fld>
            <a:endParaRPr lang="nl-NL"/>
          </a:p>
        </p:txBody>
      </p:sp>
    </p:spTree>
    <p:extLst>
      <p:ext uri="{BB962C8B-B14F-4D97-AF65-F5344CB8AC3E}">
        <p14:creationId xmlns:p14="http://schemas.microsoft.com/office/powerpoint/2010/main" val="322142089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B96B6B6-BCF9-458D-9339-2DA97F86CBE6}"/>
              </a:ext>
            </a:extLst>
          </p:cNvPr>
          <p:cNvSpPr>
            <a:spLocks noGrp="1"/>
          </p:cNvSpPr>
          <p:nvPr>
            <p:ph type="title"/>
          </p:nvPr>
        </p:nvSpPr>
        <p:spPr>
          <a:xfrm>
            <a:off x="839788" y="457200"/>
            <a:ext cx="3932237" cy="1600200"/>
          </a:xfrm>
        </p:spPr>
        <p:txBody>
          <a:bodyPr anchor="b"/>
          <a:lstStyle>
            <a:lvl1pPr>
              <a:defRPr sz="3200"/>
            </a:lvl1pPr>
          </a:lstStyle>
          <a:p>
            <a:r>
              <a:rPr lang="nl-NL"/>
              <a:t>Klik om stijl te bewerken</a:t>
            </a:r>
          </a:p>
        </p:txBody>
      </p:sp>
      <p:sp>
        <p:nvSpPr>
          <p:cNvPr id="3" name="Tijdelijke aanduiding voor afbeelding 2">
            <a:extLst>
              <a:ext uri="{FF2B5EF4-FFF2-40B4-BE49-F238E27FC236}">
                <a16:creationId xmlns:a16="http://schemas.microsoft.com/office/drawing/2014/main" id="{E11BADC2-9FEA-40A4-B09E-7B99211E7AB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a:p>
        </p:txBody>
      </p:sp>
      <p:sp>
        <p:nvSpPr>
          <p:cNvPr id="4" name="Tijdelijke aanduiding voor tekst 3">
            <a:extLst>
              <a:ext uri="{FF2B5EF4-FFF2-40B4-BE49-F238E27FC236}">
                <a16:creationId xmlns:a16="http://schemas.microsoft.com/office/drawing/2014/main" id="{9D4E0254-EC46-4EE2-A1D0-339F65BA39E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5" name="Tijdelijke aanduiding voor datum 4">
            <a:extLst>
              <a:ext uri="{FF2B5EF4-FFF2-40B4-BE49-F238E27FC236}">
                <a16:creationId xmlns:a16="http://schemas.microsoft.com/office/drawing/2014/main" id="{24EC7E97-EA01-47FF-9763-2461BBD36B29}"/>
              </a:ext>
            </a:extLst>
          </p:cNvPr>
          <p:cNvSpPr>
            <a:spLocks noGrp="1"/>
          </p:cNvSpPr>
          <p:nvPr>
            <p:ph type="dt" sz="half" idx="10"/>
          </p:nvPr>
        </p:nvSpPr>
        <p:spPr/>
        <p:txBody>
          <a:bodyPr/>
          <a:lstStyle/>
          <a:p>
            <a:fld id="{C62545F9-3DE8-47A7-BCF4-15104BC48EFA}" type="datetimeFigureOut">
              <a:rPr lang="nl-NL" smtClean="0"/>
              <a:t>24-10-2023</a:t>
            </a:fld>
            <a:endParaRPr lang="nl-NL"/>
          </a:p>
        </p:txBody>
      </p:sp>
      <p:sp>
        <p:nvSpPr>
          <p:cNvPr id="6" name="Tijdelijke aanduiding voor voettekst 5">
            <a:extLst>
              <a:ext uri="{FF2B5EF4-FFF2-40B4-BE49-F238E27FC236}">
                <a16:creationId xmlns:a16="http://schemas.microsoft.com/office/drawing/2014/main" id="{6F2DDEA8-4CEB-4651-A2A2-6DF583FD1F37}"/>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D21A9542-B8AF-434C-AFCA-B797A2FB05E1}"/>
              </a:ext>
            </a:extLst>
          </p:cNvPr>
          <p:cNvSpPr>
            <a:spLocks noGrp="1"/>
          </p:cNvSpPr>
          <p:nvPr>
            <p:ph type="sldNum" sz="quarter" idx="12"/>
          </p:nvPr>
        </p:nvSpPr>
        <p:spPr/>
        <p:txBody>
          <a:bodyPr/>
          <a:lstStyle/>
          <a:p>
            <a:fld id="{0B7EE07C-5C86-460C-98AB-DEA261B50FB1}" type="slidenum">
              <a:rPr lang="nl-NL" smtClean="0"/>
              <a:t>‹nr.›</a:t>
            </a:fld>
            <a:endParaRPr lang="nl-NL"/>
          </a:p>
        </p:txBody>
      </p:sp>
    </p:spTree>
    <p:extLst>
      <p:ext uri="{BB962C8B-B14F-4D97-AF65-F5344CB8AC3E}">
        <p14:creationId xmlns:p14="http://schemas.microsoft.com/office/powerpoint/2010/main" val="295875594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a:extLst>
              <a:ext uri="{FF2B5EF4-FFF2-40B4-BE49-F238E27FC236}">
                <a16:creationId xmlns:a16="http://schemas.microsoft.com/office/drawing/2014/main" id="{045FDDEC-2B30-4F73-BEE5-5A29FB642B3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l-NL"/>
              <a:t>Klik om stijl te bewerken</a:t>
            </a:r>
          </a:p>
        </p:txBody>
      </p:sp>
      <p:sp>
        <p:nvSpPr>
          <p:cNvPr id="3" name="Tijdelijke aanduiding voor tekst 2">
            <a:extLst>
              <a:ext uri="{FF2B5EF4-FFF2-40B4-BE49-F238E27FC236}">
                <a16:creationId xmlns:a16="http://schemas.microsoft.com/office/drawing/2014/main" id="{1698F33C-EC22-4EAB-8FAF-334CB86557C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CFEC7207-DB4B-4451-8BDC-B0DCC6C1E76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62545F9-3DE8-47A7-BCF4-15104BC48EFA}" type="datetimeFigureOut">
              <a:rPr lang="nl-NL" smtClean="0"/>
              <a:t>24-10-2023</a:t>
            </a:fld>
            <a:endParaRPr lang="nl-NL"/>
          </a:p>
        </p:txBody>
      </p:sp>
      <p:sp>
        <p:nvSpPr>
          <p:cNvPr id="5" name="Tijdelijke aanduiding voor voettekst 4">
            <a:extLst>
              <a:ext uri="{FF2B5EF4-FFF2-40B4-BE49-F238E27FC236}">
                <a16:creationId xmlns:a16="http://schemas.microsoft.com/office/drawing/2014/main" id="{71431DBA-C27C-4A98-953B-ED8876A52FB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a:p>
        </p:txBody>
      </p:sp>
      <p:sp>
        <p:nvSpPr>
          <p:cNvPr id="6" name="Tijdelijke aanduiding voor dianummer 5">
            <a:extLst>
              <a:ext uri="{FF2B5EF4-FFF2-40B4-BE49-F238E27FC236}">
                <a16:creationId xmlns:a16="http://schemas.microsoft.com/office/drawing/2014/main" id="{4DC346C9-1E5B-47AF-B362-9981C89FDCC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B7EE07C-5C86-460C-98AB-DEA261B50FB1}" type="slidenum">
              <a:rPr lang="nl-NL" smtClean="0"/>
              <a:t>‹nr.›</a:t>
            </a:fld>
            <a:endParaRPr lang="nl-NL"/>
          </a:p>
        </p:txBody>
      </p:sp>
    </p:spTree>
    <p:extLst>
      <p:ext uri="{BB962C8B-B14F-4D97-AF65-F5344CB8AC3E}">
        <p14:creationId xmlns:p14="http://schemas.microsoft.com/office/powerpoint/2010/main" val="228334501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2.png"/><Relationship Id="rId5" Type="http://schemas.openxmlformats.org/officeDocument/2006/relationships/image" Target="../media/image1.png"/><Relationship Id="rId4" Type="http://schemas.openxmlformats.org/officeDocument/2006/relationships/image" Target="../media/image9.png"/></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0.xml"/><Relationship Id="rId1" Type="http://schemas.openxmlformats.org/officeDocument/2006/relationships/slideLayout" Target="../slideLayouts/slideLayout7.xml"/><Relationship Id="rId5" Type="http://schemas.openxmlformats.org/officeDocument/2006/relationships/image" Target="../media/image2.png"/><Relationship Id="rId4" Type="http://schemas.openxmlformats.org/officeDocument/2006/relationships/image" Target="../media/image1.png"/></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1.xml"/><Relationship Id="rId1" Type="http://schemas.openxmlformats.org/officeDocument/2006/relationships/slideLayout" Target="../slideLayouts/slideLayout1.xml"/><Relationship Id="rId5" Type="http://schemas.openxmlformats.org/officeDocument/2006/relationships/image" Target="../media/image2.png"/><Relationship Id="rId4" Type="http://schemas.openxmlformats.org/officeDocument/2006/relationships/image" Target="../media/image1.png"/></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2.png"/><Relationship Id="rId5" Type="http://schemas.openxmlformats.org/officeDocument/2006/relationships/image" Target="../media/image1.png"/><Relationship Id="rId4" Type="http://schemas.openxmlformats.org/officeDocument/2006/relationships/image" Target="../media/image12.png"/></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3.xml"/><Relationship Id="rId1" Type="http://schemas.openxmlformats.org/officeDocument/2006/relationships/slideLayout" Target="../slideLayouts/slideLayout7.xml"/><Relationship Id="rId5" Type="http://schemas.openxmlformats.org/officeDocument/2006/relationships/image" Target="../media/image2.png"/><Relationship Id="rId4" Type="http://schemas.openxmlformats.org/officeDocument/2006/relationships/image" Target="../media/image1.png"/></Relationships>
</file>

<file path=ppt/slides/_rels/slide1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2.png"/><Relationship Id="rId5" Type="http://schemas.openxmlformats.org/officeDocument/2006/relationships/image" Target="../media/image1.png"/><Relationship Id="rId4" Type="http://schemas.openxmlformats.org/officeDocument/2006/relationships/image" Target="../media/image15.png"/></Relationships>
</file>

<file path=ppt/slides/_rels/slide1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png"/><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19.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2.png"/><Relationship Id="rId5" Type="http://schemas.openxmlformats.org/officeDocument/2006/relationships/image" Target="../media/image1.png"/><Relationship Id="rId4" Type="http://schemas.openxmlformats.org/officeDocument/2006/relationships/image" Target="../media/image17.png"/></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7.xml"/><Relationship Id="rId5" Type="http://schemas.openxmlformats.org/officeDocument/2006/relationships/image" Target="../media/image2.png"/><Relationship Id="rId4" Type="http://schemas.openxmlformats.org/officeDocument/2006/relationships/image" Target="../media/image1.png"/></Relationships>
</file>

<file path=ppt/slides/_rels/slide2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6.xml"/><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image" Target="../media/image1.png"/></Relationships>
</file>

<file path=ppt/slides/_rels/slide21.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7.xml"/><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image" Target="../media/image1.png"/></Relationships>
</file>

<file path=ppt/slides/_rels/slide2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png"/><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2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2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9.xml"/><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image" Target="../media/image1.png"/></Relationships>
</file>

<file path=ppt/slides/_rels/slide2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0.xml"/><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image" Target="../media/image1.png"/></Relationships>
</file>

<file path=ppt/slides/_rels/slide2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1.xml"/><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image" Target="../media/image1.png"/></Relationships>
</file>

<file path=ppt/slides/_rels/slide2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28.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7.xml"/><Relationship Id="rId5" Type="http://schemas.openxmlformats.org/officeDocument/2006/relationships/image" Target="../media/image2.png"/><Relationship Id="rId4" Type="http://schemas.openxmlformats.org/officeDocument/2006/relationships/image" Target="../media/image1.png"/></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image" Target="../media/image1.png"/></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7.xml"/><Relationship Id="rId5" Type="http://schemas.openxmlformats.org/officeDocument/2006/relationships/image" Target="../media/image2.png"/><Relationship Id="rId4" Type="http://schemas.openxmlformats.org/officeDocument/2006/relationships/image" Target="../media/image1.png"/></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image" Target="../media/image1.png"/></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png"/><Relationship Id="rId1" Type="http://schemas.openxmlformats.org/officeDocument/2006/relationships/slideLayout" Target="../slideLayouts/slideLayout7.xml"/><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6E5639B-5FB8-4EEA-9C8E-BBB778E16312}"/>
              </a:ext>
            </a:extLst>
          </p:cNvPr>
          <p:cNvSpPr>
            <a:spLocks noGrp="1"/>
          </p:cNvSpPr>
          <p:nvPr>
            <p:ph type="ctrTitle"/>
          </p:nvPr>
        </p:nvSpPr>
        <p:spPr/>
        <p:txBody>
          <a:bodyPr/>
          <a:lstStyle/>
          <a:p>
            <a:r>
              <a:rPr lang="nl-NL"/>
              <a:t>Sta stil bij iedere pil!</a:t>
            </a:r>
          </a:p>
        </p:txBody>
      </p:sp>
      <p:sp>
        <p:nvSpPr>
          <p:cNvPr id="3" name="Ondertitel 2">
            <a:extLst>
              <a:ext uri="{FF2B5EF4-FFF2-40B4-BE49-F238E27FC236}">
                <a16:creationId xmlns:a16="http://schemas.microsoft.com/office/drawing/2014/main" id="{57BEE29A-0E94-49D7-9F26-6C8174A42A5F}"/>
              </a:ext>
            </a:extLst>
          </p:cNvPr>
          <p:cNvSpPr>
            <a:spLocks noGrp="1"/>
          </p:cNvSpPr>
          <p:nvPr>
            <p:ph type="subTitle" idx="1"/>
          </p:nvPr>
        </p:nvSpPr>
        <p:spPr>
          <a:xfrm>
            <a:off x="627017" y="5001150"/>
            <a:ext cx="10040983" cy="1655762"/>
          </a:xfrm>
        </p:spPr>
        <p:txBody>
          <a:bodyPr/>
          <a:lstStyle/>
          <a:p>
            <a:pPr algn="l"/>
            <a:r>
              <a:rPr lang="nl-NL"/>
              <a:t>Weekend 1: </a:t>
            </a:r>
            <a:r>
              <a:rPr lang="nl-NL" err="1"/>
              <a:t>Harriëtte</a:t>
            </a:r>
            <a:r>
              <a:rPr lang="nl-NL"/>
              <a:t> Poels - Janssen (</a:t>
            </a:r>
            <a:r>
              <a:rPr lang="nl-NL" i="1"/>
              <a:t>poliklinisch apotheker</a:t>
            </a:r>
            <a:r>
              <a:rPr lang="nl-NL"/>
              <a:t>) en Marjolein Menheere (</a:t>
            </a:r>
            <a:r>
              <a:rPr lang="nl-NL" i="1"/>
              <a:t>openbaar apotheker</a:t>
            </a:r>
            <a:r>
              <a:rPr lang="nl-NL"/>
              <a:t>)</a:t>
            </a:r>
          </a:p>
          <a:p>
            <a:pPr algn="l"/>
            <a:r>
              <a:rPr lang="nl-NL"/>
              <a:t>Weekend 2: Minou van </a:t>
            </a:r>
            <a:r>
              <a:rPr lang="nl-NL" err="1"/>
              <a:t>Seyen</a:t>
            </a:r>
            <a:r>
              <a:rPr lang="nl-NL"/>
              <a:t> (</a:t>
            </a:r>
            <a:r>
              <a:rPr lang="nl-NL" i="1"/>
              <a:t>ziekenhuisapotheker</a:t>
            </a:r>
            <a:r>
              <a:rPr lang="nl-NL"/>
              <a:t>) en Emma van Roosmalen - de </a:t>
            </a:r>
            <a:r>
              <a:rPr lang="nl-NL" err="1"/>
              <a:t>Feijter</a:t>
            </a:r>
            <a:r>
              <a:rPr lang="nl-NL"/>
              <a:t> (</a:t>
            </a:r>
            <a:r>
              <a:rPr lang="nl-NL" i="1"/>
              <a:t>openbaar apotheker</a:t>
            </a:r>
            <a:r>
              <a:rPr lang="nl-NL"/>
              <a:t>)</a:t>
            </a:r>
          </a:p>
        </p:txBody>
      </p:sp>
      <p:pic>
        <p:nvPicPr>
          <p:cNvPr id="4" name="Afbeelding 3">
            <a:extLst>
              <a:ext uri="{FF2B5EF4-FFF2-40B4-BE49-F238E27FC236}">
                <a16:creationId xmlns:a16="http://schemas.microsoft.com/office/drawing/2014/main" id="{0548E407-B1B6-489C-BA2F-34EC856F50CB}"/>
              </a:ext>
            </a:extLst>
          </p:cNvPr>
          <p:cNvPicPr>
            <a:picLocks noChangeAspect="1"/>
          </p:cNvPicPr>
          <p:nvPr/>
        </p:nvPicPr>
        <p:blipFill>
          <a:blip r:embed="rId3"/>
          <a:stretch>
            <a:fillRect/>
          </a:stretch>
        </p:blipFill>
        <p:spPr>
          <a:xfrm>
            <a:off x="6969185" y="649613"/>
            <a:ext cx="4761056" cy="1002542"/>
          </a:xfrm>
          <a:prstGeom prst="rect">
            <a:avLst/>
          </a:prstGeom>
        </p:spPr>
      </p:pic>
      <p:pic>
        <p:nvPicPr>
          <p:cNvPr id="5" name="Afbeelding 4">
            <a:extLst>
              <a:ext uri="{FF2B5EF4-FFF2-40B4-BE49-F238E27FC236}">
                <a16:creationId xmlns:a16="http://schemas.microsoft.com/office/drawing/2014/main" id="{07BD46C4-61AE-41E2-B1CB-56008445C4D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11820" y="825443"/>
            <a:ext cx="4316037" cy="826712"/>
          </a:xfrm>
          <a:prstGeom prst="rect">
            <a:avLst/>
          </a:prstGeom>
        </p:spPr>
      </p:pic>
    </p:spTree>
    <p:extLst>
      <p:ext uri="{BB962C8B-B14F-4D97-AF65-F5344CB8AC3E}">
        <p14:creationId xmlns:p14="http://schemas.microsoft.com/office/powerpoint/2010/main" val="266654926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5BB204E-C51D-937B-2CE5-B7FFAA2DB372}"/>
              </a:ext>
            </a:extLst>
          </p:cNvPr>
          <p:cNvSpPr>
            <a:spLocks noGrp="1"/>
          </p:cNvSpPr>
          <p:nvPr>
            <p:ph type="title"/>
          </p:nvPr>
        </p:nvSpPr>
        <p:spPr/>
        <p:txBody>
          <a:bodyPr>
            <a:normAutofit/>
          </a:bodyPr>
          <a:lstStyle/>
          <a:p>
            <a:r>
              <a:rPr lang="nl-NL" sz="3600"/>
              <a:t>Distributie </a:t>
            </a:r>
          </a:p>
        </p:txBody>
      </p:sp>
      <p:sp>
        <p:nvSpPr>
          <p:cNvPr id="3" name="Tijdelijke aanduiding voor inhoud 2">
            <a:extLst>
              <a:ext uri="{FF2B5EF4-FFF2-40B4-BE49-F238E27FC236}">
                <a16:creationId xmlns:a16="http://schemas.microsoft.com/office/drawing/2014/main" id="{66BD3C8D-0D1F-B76F-29BB-F9A642B96085}"/>
              </a:ext>
            </a:extLst>
          </p:cNvPr>
          <p:cNvSpPr>
            <a:spLocks noGrp="1"/>
          </p:cNvSpPr>
          <p:nvPr>
            <p:ph idx="1"/>
          </p:nvPr>
        </p:nvSpPr>
        <p:spPr/>
        <p:txBody>
          <a:bodyPr>
            <a:normAutofit/>
          </a:bodyPr>
          <a:lstStyle/>
          <a:p>
            <a:pPr marL="0" indent="0">
              <a:buNone/>
            </a:pPr>
            <a:r>
              <a:rPr lang="nl-NL" sz="2400"/>
              <a:t>Bij inkoop van geneesmiddelen moet altijd duurzaamheid als criterium meegewogen worden</a:t>
            </a:r>
          </a:p>
          <a:p>
            <a:pPr marL="457200" lvl="1" indent="0">
              <a:buNone/>
            </a:pPr>
            <a:endParaRPr lang="nl-NL"/>
          </a:p>
          <a:p>
            <a:pPr marL="457200" lvl="1" indent="0">
              <a:buNone/>
            </a:pPr>
            <a:r>
              <a:rPr lang="nl-NL"/>
              <a:t>Staan: eens</a:t>
            </a:r>
          </a:p>
          <a:p>
            <a:pPr marL="457200" lvl="1" indent="0">
              <a:buNone/>
            </a:pPr>
            <a:r>
              <a:rPr lang="nl-NL"/>
              <a:t>Zitten: oneens</a:t>
            </a:r>
          </a:p>
          <a:p>
            <a:pPr marL="457200" lvl="1" indent="0">
              <a:buNone/>
            </a:pPr>
            <a:endParaRPr lang="nl-NL"/>
          </a:p>
        </p:txBody>
      </p:sp>
      <p:pic>
        <p:nvPicPr>
          <p:cNvPr id="4" name="Afbeelding 3">
            <a:extLst>
              <a:ext uri="{FF2B5EF4-FFF2-40B4-BE49-F238E27FC236}">
                <a16:creationId xmlns:a16="http://schemas.microsoft.com/office/drawing/2014/main" id="{4AAC3E3E-A08F-4AF3-A1A9-E1BDA696EF46}"/>
              </a:ext>
            </a:extLst>
          </p:cNvPr>
          <p:cNvPicPr>
            <a:picLocks noChangeAspect="1"/>
          </p:cNvPicPr>
          <p:nvPr/>
        </p:nvPicPr>
        <p:blipFill>
          <a:blip r:embed="rId3"/>
          <a:stretch>
            <a:fillRect/>
          </a:stretch>
        </p:blipFill>
        <p:spPr>
          <a:xfrm>
            <a:off x="10136037" y="6311900"/>
            <a:ext cx="1845759" cy="388664"/>
          </a:xfrm>
          <a:prstGeom prst="rect">
            <a:avLst/>
          </a:prstGeom>
        </p:spPr>
      </p:pic>
      <p:pic>
        <p:nvPicPr>
          <p:cNvPr id="5" name="Afbeelding 4">
            <a:extLst>
              <a:ext uri="{FF2B5EF4-FFF2-40B4-BE49-F238E27FC236}">
                <a16:creationId xmlns:a16="http://schemas.microsoft.com/office/drawing/2014/main" id="{46B8C83E-E3DE-47B7-BDAC-89266F0737A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790702" y="6426143"/>
            <a:ext cx="1074535" cy="205821"/>
          </a:xfrm>
          <a:prstGeom prst="rect">
            <a:avLst/>
          </a:prstGeom>
        </p:spPr>
      </p:pic>
    </p:spTree>
    <p:extLst>
      <p:ext uri="{BB962C8B-B14F-4D97-AF65-F5344CB8AC3E}">
        <p14:creationId xmlns:p14="http://schemas.microsoft.com/office/powerpoint/2010/main" val="251578667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Afbeelding 7">
            <a:extLst>
              <a:ext uri="{FF2B5EF4-FFF2-40B4-BE49-F238E27FC236}">
                <a16:creationId xmlns:a16="http://schemas.microsoft.com/office/drawing/2014/main" id="{465C1FD2-86C5-43F4-8393-BDF153DF6309}"/>
              </a:ext>
            </a:extLst>
          </p:cNvPr>
          <p:cNvPicPr>
            <a:picLocks noChangeAspect="1"/>
          </p:cNvPicPr>
          <p:nvPr/>
        </p:nvPicPr>
        <p:blipFill rotWithShape="1">
          <a:blip r:embed="rId3"/>
          <a:srcRect l="6376" t="27943" r="39451" b="9105"/>
          <a:stretch/>
        </p:blipFill>
        <p:spPr>
          <a:xfrm>
            <a:off x="888274" y="2747359"/>
            <a:ext cx="5246701" cy="3429604"/>
          </a:xfrm>
          <a:prstGeom prst="rect">
            <a:avLst/>
          </a:prstGeom>
        </p:spPr>
      </p:pic>
      <p:sp>
        <p:nvSpPr>
          <p:cNvPr id="5" name="Title 1">
            <a:extLst>
              <a:ext uri="{FF2B5EF4-FFF2-40B4-BE49-F238E27FC236}">
                <a16:creationId xmlns:a16="http://schemas.microsoft.com/office/drawing/2014/main" id="{EABBACAF-27AD-41F8-B2D7-9E4195B1AE67}"/>
              </a:ext>
            </a:extLst>
          </p:cNvPr>
          <p:cNvSpPr txBox="1">
            <a:spLocks/>
          </p:cNvSpPr>
          <p:nvPr/>
        </p:nvSpPr>
        <p:spPr>
          <a:xfrm>
            <a:off x="1739493" y="349735"/>
            <a:ext cx="11647331" cy="444500"/>
          </a:xfrm>
          <a:prstGeom prst="rect">
            <a:avLst/>
          </a:prstGeom>
        </p:spPr>
        <p:txBody>
          <a:bodyPr/>
          <a:lstStyle>
            <a:lvl1pPr algn="l" rtl="0" eaLnBrk="1" fontAlgn="base" hangingPunct="1">
              <a:spcBef>
                <a:spcPct val="0"/>
              </a:spcBef>
              <a:spcAft>
                <a:spcPct val="0"/>
              </a:spcAft>
              <a:defRPr sz="2600">
                <a:solidFill>
                  <a:schemeClr val="tx2"/>
                </a:solidFill>
                <a:latin typeface="+mj-lt"/>
                <a:ea typeface="+mj-ea"/>
                <a:cs typeface="+mj-cs"/>
              </a:defRPr>
            </a:lvl1pPr>
            <a:lvl2pPr algn="l" rtl="0" eaLnBrk="1" fontAlgn="base" hangingPunct="1">
              <a:spcBef>
                <a:spcPct val="0"/>
              </a:spcBef>
              <a:spcAft>
                <a:spcPct val="0"/>
              </a:spcAft>
              <a:defRPr sz="2600">
                <a:solidFill>
                  <a:schemeClr val="tx2"/>
                </a:solidFill>
                <a:latin typeface="Verdana" pitchFamily="34" charset="0"/>
                <a:cs typeface="Arial" charset="0"/>
              </a:defRPr>
            </a:lvl2pPr>
            <a:lvl3pPr algn="l" rtl="0" eaLnBrk="1" fontAlgn="base" hangingPunct="1">
              <a:spcBef>
                <a:spcPct val="0"/>
              </a:spcBef>
              <a:spcAft>
                <a:spcPct val="0"/>
              </a:spcAft>
              <a:defRPr sz="2600">
                <a:solidFill>
                  <a:schemeClr val="tx2"/>
                </a:solidFill>
                <a:latin typeface="Verdana" pitchFamily="34" charset="0"/>
                <a:cs typeface="Arial" charset="0"/>
              </a:defRPr>
            </a:lvl3pPr>
            <a:lvl4pPr algn="l" rtl="0" eaLnBrk="1" fontAlgn="base" hangingPunct="1">
              <a:spcBef>
                <a:spcPct val="0"/>
              </a:spcBef>
              <a:spcAft>
                <a:spcPct val="0"/>
              </a:spcAft>
              <a:defRPr sz="2600">
                <a:solidFill>
                  <a:schemeClr val="tx2"/>
                </a:solidFill>
                <a:latin typeface="Verdana" pitchFamily="34" charset="0"/>
                <a:cs typeface="Arial" charset="0"/>
              </a:defRPr>
            </a:lvl4pPr>
            <a:lvl5pPr algn="l" rtl="0" eaLnBrk="1" fontAlgn="base" hangingPunct="1">
              <a:spcBef>
                <a:spcPct val="0"/>
              </a:spcBef>
              <a:spcAft>
                <a:spcPct val="0"/>
              </a:spcAft>
              <a:defRPr sz="2600">
                <a:solidFill>
                  <a:schemeClr val="tx2"/>
                </a:solidFill>
                <a:latin typeface="Verdana" pitchFamily="34" charset="0"/>
                <a:cs typeface="Arial" charset="0"/>
              </a:defRPr>
            </a:lvl5pPr>
            <a:lvl6pPr marL="457200" algn="l" rtl="0" eaLnBrk="1" fontAlgn="base" hangingPunct="1">
              <a:spcBef>
                <a:spcPct val="0"/>
              </a:spcBef>
              <a:spcAft>
                <a:spcPct val="0"/>
              </a:spcAft>
              <a:defRPr sz="2600">
                <a:solidFill>
                  <a:schemeClr val="tx2"/>
                </a:solidFill>
                <a:latin typeface="Verdana" pitchFamily="34" charset="0"/>
                <a:cs typeface="Arial" charset="0"/>
              </a:defRPr>
            </a:lvl6pPr>
            <a:lvl7pPr marL="914400" algn="l" rtl="0" eaLnBrk="1" fontAlgn="base" hangingPunct="1">
              <a:spcBef>
                <a:spcPct val="0"/>
              </a:spcBef>
              <a:spcAft>
                <a:spcPct val="0"/>
              </a:spcAft>
              <a:defRPr sz="2600">
                <a:solidFill>
                  <a:schemeClr val="tx2"/>
                </a:solidFill>
                <a:latin typeface="Verdana" pitchFamily="34" charset="0"/>
                <a:cs typeface="Arial" charset="0"/>
              </a:defRPr>
            </a:lvl7pPr>
            <a:lvl8pPr marL="1371600" algn="l" rtl="0" eaLnBrk="1" fontAlgn="base" hangingPunct="1">
              <a:spcBef>
                <a:spcPct val="0"/>
              </a:spcBef>
              <a:spcAft>
                <a:spcPct val="0"/>
              </a:spcAft>
              <a:defRPr sz="2600">
                <a:solidFill>
                  <a:schemeClr val="tx2"/>
                </a:solidFill>
                <a:latin typeface="Verdana" pitchFamily="34" charset="0"/>
                <a:cs typeface="Arial" charset="0"/>
              </a:defRPr>
            </a:lvl8pPr>
            <a:lvl9pPr marL="1828800" algn="l" rtl="0" eaLnBrk="1" fontAlgn="base" hangingPunct="1">
              <a:spcBef>
                <a:spcPct val="0"/>
              </a:spcBef>
              <a:spcAft>
                <a:spcPct val="0"/>
              </a:spcAft>
              <a:defRPr sz="2600">
                <a:solidFill>
                  <a:schemeClr val="tx2"/>
                </a:solidFill>
                <a:latin typeface="Verdana" pitchFamily="34" charset="0"/>
                <a:cs typeface="Arial" charset="0"/>
              </a:defRPr>
            </a:lvl9pPr>
          </a:lstStyle>
          <a:p>
            <a:endParaRPr lang="en-GB" sz="4400" kern="0">
              <a:solidFill>
                <a:schemeClr val="tx1"/>
              </a:solidFill>
              <a:cs typeface="Calibri" panose="020F0502020204030204" pitchFamily="34" charset="0"/>
            </a:endParaRPr>
          </a:p>
        </p:txBody>
      </p:sp>
      <p:sp>
        <p:nvSpPr>
          <p:cNvPr id="7" name="Titel 6">
            <a:extLst>
              <a:ext uri="{FF2B5EF4-FFF2-40B4-BE49-F238E27FC236}">
                <a16:creationId xmlns:a16="http://schemas.microsoft.com/office/drawing/2014/main" id="{1C738123-B488-43C9-8D48-504CE7AEC748}"/>
              </a:ext>
            </a:extLst>
          </p:cNvPr>
          <p:cNvSpPr>
            <a:spLocks noGrp="1"/>
          </p:cNvSpPr>
          <p:nvPr>
            <p:ph type="title"/>
          </p:nvPr>
        </p:nvSpPr>
        <p:spPr/>
        <p:txBody>
          <a:bodyPr/>
          <a:lstStyle/>
          <a:p>
            <a:r>
              <a:rPr lang="nl-NL" sz="3600"/>
              <a:t>Inkoop</a:t>
            </a:r>
            <a:endParaRPr lang="nl-NL"/>
          </a:p>
        </p:txBody>
      </p:sp>
      <p:sp>
        <p:nvSpPr>
          <p:cNvPr id="9" name="Tijdelijke aanduiding voor inhoud 8">
            <a:extLst>
              <a:ext uri="{FF2B5EF4-FFF2-40B4-BE49-F238E27FC236}">
                <a16:creationId xmlns:a16="http://schemas.microsoft.com/office/drawing/2014/main" id="{2875A233-A985-49C3-897C-777B8CD73D7F}"/>
              </a:ext>
            </a:extLst>
          </p:cNvPr>
          <p:cNvSpPr>
            <a:spLocks noGrp="1"/>
          </p:cNvSpPr>
          <p:nvPr>
            <p:ph idx="1"/>
          </p:nvPr>
        </p:nvSpPr>
        <p:spPr>
          <a:xfrm>
            <a:off x="838200" y="1825625"/>
            <a:ext cx="10515600" cy="4351338"/>
          </a:xfrm>
        </p:spPr>
        <p:txBody>
          <a:bodyPr>
            <a:normAutofit/>
          </a:bodyPr>
          <a:lstStyle/>
          <a:p>
            <a:pPr marL="0" indent="0">
              <a:buNone/>
            </a:pPr>
            <a:r>
              <a:rPr lang="en-GB" sz="2000" kern="0" err="1">
                <a:cs typeface="Calibri" panose="020F0502020204030204" pitchFamily="34" charset="0"/>
              </a:rPr>
              <a:t>Kwetsbaar</a:t>
            </a:r>
            <a:r>
              <a:rPr lang="en-GB" sz="2000" kern="0">
                <a:cs typeface="Calibri" panose="020F0502020204030204" pitchFamily="34" charset="0"/>
              </a:rPr>
              <a:t> </a:t>
            </a:r>
            <a:r>
              <a:rPr lang="en-GB" sz="2000" kern="0" err="1">
                <a:cs typeface="Calibri" panose="020F0502020204030204" pitchFamily="34" charset="0"/>
              </a:rPr>
              <a:t>evenwicht</a:t>
            </a:r>
            <a:r>
              <a:rPr lang="en-GB" sz="2000" kern="0">
                <a:cs typeface="Calibri" panose="020F0502020204030204" pitchFamily="34" charset="0"/>
              </a:rPr>
              <a:t> &amp; </a:t>
            </a:r>
            <a:r>
              <a:rPr lang="en-GB" sz="2000" kern="0" err="1">
                <a:cs typeface="Calibri" panose="020F0502020204030204" pitchFamily="34" charset="0"/>
              </a:rPr>
              <a:t>gezamenlijk</a:t>
            </a:r>
            <a:r>
              <a:rPr lang="en-GB" sz="2000" kern="0">
                <a:cs typeface="Calibri" panose="020F0502020204030204" pitchFamily="34" charset="0"/>
              </a:rPr>
              <a:t> </a:t>
            </a:r>
            <a:r>
              <a:rPr lang="en-GB" sz="2000" kern="0" err="1">
                <a:cs typeface="Calibri" panose="020F0502020204030204" pitchFamily="34" charset="0"/>
              </a:rPr>
              <a:t>belang</a:t>
            </a:r>
            <a:r>
              <a:rPr lang="en-GB" sz="2000" kern="0">
                <a:cs typeface="Calibri" panose="020F0502020204030204" pitchFamily="34" charset="0"/>
              </a:rPr>
              <a:t> </a:t>
            </a:r>
          </a:p>
          <a:p>
            <a:endParaRPr lang="nl-NL" sz="2000"/>
          </a:p>
        </p:txBody>
      </p:sp>
      <p:pic>
        <p:nvPicPr>
          <p:cNvPr id="10" name="Afbeelding 9">
            <a:extLst>
              <a:ext uri="{FF2B5EF4-FFF2-40B4-BE49-F238E27FC236}">
                <a16:creationId xmlns:a16="http://schemas.microsoft.com/office/drawing/2014/main" id="{DA5818DA-C9D5-4E71-A157-8671C9829DF9}"/>
              </a:ext>
            </a:extLst>
          </p:cNvPr>
          <p:cNvPicPr>
            <a:picLocks noChangeAspect="1"/>
          </p:cNvPicPr>
          <p:nvPr/>
        </p:nvPicPr>
        <p:blipFill rotWithShape="1">
          <a:blip r:embed="rId4"/>
          <a:srcRect l="1567" t="2122" r="2066" b="40980"/>
          <a:stretch/>
        </p:blipFill>
        <p:spPr>
          <a:xfrm>
            <a:off x="6676701" y="2961277"/>
            <a:ext cx="4904294" cy="2412274"/>
          </a:xfrm>
          <a:prstGeom prst="rect">
            <a:avLst/>
          </a:prstGeom>
        </p:spPr>
      </p:pic>
      <p:pic>
        <p:nvPicPr>
          <p:cNvPr id="11" name="Afbeelding 10">
            <a:extLst>
              <a:ext uri="{FF2B5EF4-FFF2-40B4-BE49-F238E27FC236}">
                <a16:creationId xmlns:a16="http://schemas.microsoft.com/office/drawing/2014/main" id="{45606E28-1247-4A25-AF95-67994DA5C1E2}"/>
              </a:ext>
            </a:extLst>
          </p:cNvPr>
          <p:cNvPicPr>
            <a:picLocks noChangeAspect="1"/>
          </p:cNvPicPr>
          <p:nvPr/>
        </p:nvPicPr>
        <p:blipFill>
          <a:blip r:embed="rId5"/>
          <a:stretch>
            <a:fillRect/>
          </a:stretch>
        </p:blipFill>
        <p:spPr>
          <a:xfrm>
            <a:off x="10136037" y="6311900"/>
            <a:ext cx="1845759" cy="388664"/>
          </a:xfrm>
          <a:prstGeom prst="rect">
            <a:avLst/>
          </a:prstGeom>
        </p:spPr>
      </p:pic>
      <p:pic>
        <p:nvPicPr>
          <p:cNvPr id="12" name="Afbeelding 11">
            <a:extLst>
              <a:ext uri="{FF2B5EF4-FFF2-40B4-BE49-F238E27FC236}">
                <a16:creationId xmlns:a16="http://schemas.microsoft.com/office/drawing/2014/main" id="{30EE1880-9DEB-45EB-B429-0EE512BE8801}"/>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790702" y="6426143"/>
            <a:ext cx="1074535" cy="205821"/>
          </a:xfrm>
          <a:prstGeom prst="rect">
            <a:avLst/>
          </a:prstGeom>
        </p:spPr>
      </p:pic>
    </p:spTree>
    <p:extLst>
      <p:ext uri="{BB962C8B-B14F-4D97-AF65-F5344CB8AC3E}">
        <p14:creationId xmlns:p14="http://schemas.microsoft.com/office/powerpoint/2010/main" val="22000501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Afbeelding 1">
            <a:extLst>
              <a:ext uri="{FF2B5EF4-FFF2-40B4-BE49-F238E27FC236}">
                <a16:creationId xmlns:a16="http://schemas.microsoft.com/office/drawing/2014/main" id="{AFBB431E-FFDC-6980-79AB-3B552E2D4010}"/>
              </a:ext>
            </a:extLst>
          </p:cNvPr>
          <p:cNvPicPr>
            <a:picLocks noChangeAspect="1"/>
          </p:cNvPicPr>
          <p:nvPr/>
        </p:nvPicPr>
        <p:blipFill rotWithShape="1">
          <a:blip r:embed="rId3"/>
          <a:srcRect l="17927" t="9918" r="15763" b="32358"/>
          <a:stretch/>
        </p:blipFill>
        <p:spPr>
          <a:xfrm>
            <a:off x="256478" y="457198"/>
            <a:ext cx="11728415" cy="5742879"/>
          </a:xfrm>
          <a:prstGeom prst="rect">
            <a:avLst/>
          </a:prstGeom>
        </p:spPr>
      </p:pic>
      <p:sp>
        <p:nvSpPr>
          <p:cNvPr id="4" name="Rechthoek 3">
            <a:extLst>
              <a:ext uri="{FF2B5EF4-FFF2-40B4-BE49-F238E27FC236}">
                <a16:creationId xmlns:a16="http://schemas.microsoft.com/office/drawing/2014/main" id="{C5B0ED6D-9B4F-47E1-92CD-F8F0E86CEBA3}"/>
              </a:ext>
            </a:extLst>
          </p:cNvPr>
          <p:cNvSpPr/>
          <p:nvPr/>
        </p:nvSpPr>
        <p:spPr>
          <a:xfrm>
            <a:off x="6566263" y="1201783"/>
            <a:ext cx="2995747" cy="4493623"/>
          </a:xfrm>
          <a:prstGeom prst="rect">
            <a:avLst/>
          </a:prstGeom>
          <a:noFill/>
          <a:ln w="381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5" name="Afbeelding 4">
            <a:extLst>
              <a:ext uri="{FF2B5EF4-FFF2-40B4-BE49-F238E27FC236}">
                <a16:creationId xmlns:a16="http://schemas.microsoft.com/office/drawing/2014/main" id="{6200DD0A-3F5C-497D-A91B-8C4A876C211C}"/>
              </a:ext>
            </a:extLst>
          </p:cNvPr>
          <p:cNvPicPr>
            <a:picLocks noChangeAspect="1"/>
          </p:cNvPicPr>
          <p:nvPr/>
        </p:nvPicPr>
        <p:blipFill>
          <a:blip r:embed="rId4"/>
          <a:stretch>
            <a:fillRect/>
          </a:stretch>
        </p:blipFill>
        <p:spPr>
          <a:xfrm>
            <a:off x="10136037" y="6311900"/>
            <a:ext cx="1845759" cy="388664"/>
          </a:xfrm>
          <a:prstGeom prst="rect">
            <a:avLst/>
          </a:prstGeom>
        </p:spPr>
      </p:pic>
      <p:pic>
        <p:nvPicPr>
          <p:cNvPr id="6" name="Afbeelding 5">
            <a:extLst>
              <a:ext uri="{FF2B5EF4-FFF2-40B4-BE49-F238E27FC236}">
                <a16:creationId xmlns:a16="http://schemas.microsoft.com/office/drawing/2014/main" id="{28B50097-ECD3-4A22-8E2A-2F49B818159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790702" y="6426143"/>
            <a:ext cx="1074535" cy="205821"/>
          </a:xfrm>
          <a:prstGeom prst="rect">
            <a:avLst/>
          </a:prstGeom>
        </p:spPr>
      </p:pic>
    </p:spTree>
    <p:extLst>
      <p:ext uri="{BB962C8B-B14F-4D97-AF65-F5344CB8AC3E}">
        <p14:creationId xmlns:p14="http://schemas.microsoft.com/office/powerpoint/2010/main" val="419985492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Afbeelding 1">
            <a:extLst>
              <a:ext uri="{FF2B5EF4-FFF2-40B4-BE49-F238E27FC236}">
                <a16:creationId xmlns:a16="http://schemas.microsoft.com/office/drawing/2014/main" id="{DFD03196-787C-49BB-83FC-8EB1EC5220BB}"/>
              </a:ext>
            </a:extLst>
          </p:cNvPr>
          <p:cNvPicPr>
            <a:picLocks noChangeAspect="1"/>
          </p:cNvPicPr>
          <p:nvPr/>
        </p:nvPicPr>
        <p:blipFill>
          <a:blip r:embed="rId3"/>
          <a:stretch>
            <a:fillRect/>
          </a:stretch>
        </p:blipFill>
        <p:spPr>
          <a:xfrm>
            <a:off x="2301908" y="818606"/>
            <a:ext cx="9238206" cy="5416731"/>
          </a:xfrm>
          <a:prstGeom prst="rect">
            <a:avLst/>
          </a:prstGeom>
        </p:spPr>
      </p:pic>
      <p:sp>
        <p:nvSpPr>
          <p:cNvPr id="3" name="Tekstvak 2">
            <a:extLst>
              <a:ext uri="{FF2B5EF4-FFF2-40B4-BE49-F238E27FC236}">
                <a16:creationId xmlns:a16="http://schemas.microsoft.com/office/drawing/2014/main" id="{6598590F-5BF9-B3F3-524F-6A1FA65CEB3B}"/>
              </a:ext>
            </a:extLst>
          </p:cNvPr>
          <p:cNvSpPr txBox="1"/>
          <p:nvPr/>
        </p:nvSpPr>
        <p:spPr>
          <a:xfrm>
            <a:off x="5222240" y="2316480"/>
            <a:ext cx="2062480" cy="416560"/>
          </a:xfrm>
          <a:prstGeom prst="rect">
            <a:avLst/>
          </a:prstGeom>
          <a:solidFill>
            <a:schemeClr val="bg1"/>
          </a:solidFill>
        </p:spPr>
        <p:txBody>
          <a:bodyPr wrap="square" rtlCol="0">
            <a:spAutoFit/>
          </a:bodyPr>
          <a:lstStyle/>
          <a:p>
            <a:endParaRPr lang="nl-NL"/>
          </a:p>
        </p:txBody>
      </p:sp>
      <p:pic>
        <p:nvPicPr>
          <p:cNvPr id="4" name="Afbeelding 3">
            <a:extLst>
              <a:ext uri="{FF2B5EF4-FFF2-40B4-BE49-F238E27FC236}">
                <a16:creationId xmlns:a16="http://schemas.microsoft.com/office/drawing/2014/main" id="{67613CEA-5F12-4882-BCD2-E2153F0117D6}"/>
              </a:ext>
            </a:extLst>
          </p:cNvPr>
          <p:cNvPicPr>
            <a:picLocks noChangeAspect="1"/>
          </p:cNvPicPr>
          <p:nvPr/>
        </p:nvPicPr>
        <p:blipFill>
          <a:blip r:embed="rId4"/>
          <a:stretch>
            <a:fillRect/>
          </a:stretch>
        </p:blipFill>
        <p:spPr>
          <a:xfrm>
            <a:off x="10136037" y="6311900"/>
            <a:ext cx="1845759" cy="388664"/>
          </a:xfrm>
          <a:prstGeom prst="rect">
            <a:avLst/>
          </a:prstGeom>
        </p:spPr>
      </p:pic>
      <p:pic>
        <p:nvPicPr>
          <p:cNvPr id="5" name="Afbeelding 4">
            <a:extLst>
              <a:ext uri="{FF2B5EF4-FFF2-40B4-BE49-F238E27FC236}">
                <a16:creationId xmlns:a16="http://schemas.microsoft.com/office/drawing/2014/main" id="{A4F218A7-037B-4618-8D4B-7A6FD2086FE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790702" y="6426143"/>
            <a:ext cx="1074535" cy="205821"/>
          </a:xfrm>
          <a:prstGeom prst="rect">
            <a:avLst/>
          </a:prstGeom>
        </p:spPr>
      </p:pic>
    </p:spTree>
    <p:extLst>
      <p:ext uri="{BB962C8B-B14F-4D97-AF65-F5344CB8AC3E}">
        <p14:creationId xmlns:p14="http://schemas.microsoft.com/office/powerpoint/2010/main" val="148445684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E29AA73-044A-4AD2-B450-5970CA8CEFAF}"/>
              </a:ext>
            </a:extLst>
          </p:cNvPr>
          <p:cNvSpPr>
            <a:spLocks noGrp="1"/>
          </p:cNvSpPr>
          <p:nvPr>
            <p:ph type="title"/>
          </p:nvPr>
        </p:nvSpPr>
        <p:spPr/>
        <p:txBody>
          <a:bodyPr>
            <a:normAutofit/>
          </a:bodyPr>
          <a:lstStyle/>
          <a:p>
            <a:r>
              <a:rPr lang="nl-NL" sz="3600"/>
              <a:t>Gepast voorschrijven</a:t>
            </a:r>
          </a:p>
        </p:txBody>
      </p:sp>
      <p:sp>
        <p:nvSpPr>
          <p:cNvPr id="3" name="Tijdelijke aanduiding voor inhoud 2">
            <a:extLst>
              <a:ext uri="{FF2B5EF4-FFF2-40B4-BE49-F238E27FC236}">
                <a16:creationId xmlns:a16="http://schemas.microsoft.com/office/drawing/2014/main" id="{8D243984-504E-4829-9CD6-2E0002A4F708}"/>
              </a:ext>
            </a:extLst>
          </p:cNvPr>
          <p:cNvSpPr>
            <a:spLocks noGrp="1"/>
          </p:cNvSpPr>
          <p:nvPr>
            <p:ph idx="1"/>
          </p:nvPr>
        </p:nvSpPr>
        <p:spPr/>
        <p:txBody>
          <a:bodyPr/>
          <a:lstStyle/>
          <a:p>
            <a:r>
              <a:rPr lang="nl-NL" sz="2000"/>
              <a:t>Wat doen we al in onze regio? </a:t>
            </a:r>
          </a:p>
          <a:p>
            <a:pPr lvl="1"/>
            <a:r>
              <a:rPr lang="nl-NL" sz="2000"/>
              <a:t>Lokale protocollen</a:t>
            </a:r>
          </a:p>
          <a:p>
            <a:pPr lvl="1"/>
            <a:r>
              <a:rPr lang="nl-NL" sz="2000"/>
              <a:t>Regionale formularia</a:t>
            </a:r>
          </a:p>
          <a:p>
            <a:pPr lvl="1"/>
            <a:r>
              <a:rPr lang="nl-NL" sz="2000"/>
              <a:t>Switch iv naar orale medicatie</a:t>
            </a:r>
          </a:p>
          <a:p>
            <a:pPr lvl="1"/>
            <a:r>
              <a:rPr lang="nl-NL" sz="2000" err="1"/>
              <a:t>Deprescribing</a:t>
            </a:r>
            <a:r>
              <a:rPr lang="nl-NL" sz="2000"/>
              <a:t> </a:t>
            </a:r>
          </a:p>
          <a:p>
            <a:pPr lvl="1"/>
            <a:r>
              <a:rPr lang="nl-NL" sz="2000"/>
              <a:t>Meekijkconsult klinische farmacologie</a:t>
            </a:r>
          </a:p>
          <a:p>
            <a:pPr lvl="1"/>
            <a:r>
              <a:rPr lang="nl-NL" sz="2000"/>
              <a:t>Acties gericht op preventie</a:t>
            </a:r>
          </a:p>
          <a:p>
            <a:endParaRPr lang="nl-NL"/>
          </a:p>
        </p:txBody>
      </p:sp>
      <p:pic>
        <p:nvPicPr>
          <p:cNvPr id="4" name="Afbeelding 3">
            <a:extLst>
              <a:ext uri="{FF2B5EF4-FFF2-40B4-BE49-F238E27FC236}">
                <a16:creationId xmlns:a16="http://schemas.microsoft.com/office/drawing/2014/main" id="{5FEBB4A7-BF5A-486F-A272-EF372B3AA434}"/>
              </a:ext>
            </a:extLst>
          </p:cNvPr>
          <p:cNvPicPr>
            <a:picLocks noChangeAspect="1"/>
          </p:cNvPicPr>
          <p:nvPr/>
        </p:nvPicPr>
        <p:blipFill>
          <a:blip r:embed="rId3"/>
          <a:stretch>
            <a:fillRect/>
          </a:stretch>
        </p:blipFill>
        <p:spPr>
          <a:xfrm>
            <a:off x="7226262" y="1903725"/>
            <a:ext cx="3661239" cy="1949789"/>
          </a:xfrm>
          <a:prstGeom prst="rect">
            <a:avLst/>
          </a:prstGeom>
          <a:ln>
            <a:solidFill>
              <a:schemeClr val="accent1"/>
            </a:solidFill>
          </a:ln>
        </p:spPr>
      </p:pic>
      <p:pic>
        <p:nvPicPr>
          <p:cNvPr id="5" name="Afbeelding 4">
            <a:extLst>
              <a:ext uri="{FF2B5EF4-FFF2-40B4-BE49-F238E27FC236}">
                <a16:creationId xmlns:a16="http://schemas.microsoft.com/office/drawing/2014/main" id="{21FC8C1A-C395-45F3-86A1-D0A4E7875CEB}"/>
              </a:ext>
            </a:extLst>
          </p:cNvPr>
          <p:cNvPicPr>
            <a:picLocks noChangeAspect="1"/>
          </p:cNvPicPr>
          <p:nvPr/>
        </p:nvPicPr>
        <p:blipFill>
          <a:blip r:embed="rId4"/>
          <a:stretch>
            <a:fillRect/>
          </a:stretch>
        </p:blipFill>
        <p:spPr>
          <a:xfrm>
            <a:off x="7226262" y="4410614"/>
            <a:ext cx="3661239" cy="1517941"/>
          </a:xfrm>
          <a:prstGeom prst="rect">
            <a:avLst/>
          </a:prstGeom>
          <a:ln>
            <a:solidFill>
              <a:schemeClr val="accent1"/>
            </a:solidFill>
          </a:ln>
        </p:spPr>
      </p:pic>
      <p:pic>
        <p:nvPicPr>
          <p:cNvPr id="6" name="Afbeelding 5">
            <a:extLst>
              <a:ext uri="{FF2B5EF4-FFF2-40B4-BE49-F238E27FC236}">
                <a16:creationId xmlns:a16="http://schemas.microsoft.com/office/drawing/2014/main" id="{B38E7DB6-A985-4976-9F2B-DF07142460E0}"/>
              </a:ext>
            </a:extLst>
          </p:cNvPr>
          <p:cNvPicPr>
            <a:picLocks noChangeAspect="1"/>
          </p:cNvPicPr>
          <p:nvPr/>
        </p:nvPicPr>
        <p:blipFill>
          <a:blip r:embed="rId5"/>
          <a:stretch>
            <a:fillRect/>
          </a:stretch>
        </p:blipFill>
        <p:spPr>
          <a:xfrm>
            <a:off x="10136037" y="6311900"/>
            <a:ext cx="1845759" cy="388664"/>
          </a:xfrm>
          <a:prstGeom prst="rect">
            <a:avLst/>
          </a:prstGeom>
        </p:spPr>
      </p:pic>
      <p:pic>
        <p:nvPicPr>
          <p:cNvPr id="7" name="Afbeelding 6">
            <a:extLst>
              <a:ext uri="{FF2B5EF4-FFF2-40B4-BE49-F238E27FC236}">
                <a16:creationId xmlns:a16="http://schemas.microsoft.com/office/drawing/2014/main" id="{2F046319-C3C1-492E-A188-33D7C6638563}"/>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790702" y="6426143"/>
            <a:ext cx="1074535" cy="205821"/>
          </a:xfrm>
          <a:prstGeom prst="rect">
            <a:avLst/>
          </a:prstGeom>
        </p:spPr>
      </p:pic>
    </p:spTree>
    <p:extLst>
      <p:ext uri="{BB962C8B-B14F-4D97-AF65-F5344CB8AC3E}">
        <p14:creationId xmlns:p14="http://schemas.microsoft.com/office/powerpoint/2010/main" val="309192681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127449B-6883-4921-C9AA-A99BC774B8B0}"/>
              </a:ext>
            </a:extLst>
          </p:cNvPr>
          <p:cNvSpPr>
            <a:spLocks noGrp="1"/>
          </p:cNvSpPr>
          <p:nvPr>
            <p:ph type="title"/>
          </p:nvPr>
        </p:nvSpPr>
        <p:spPr/>
        <p:txBody>
          <a:bodyPr>
            <a:normAutofit/>
          </a:bodyPr>
          <a:lstStyle/>
          <a:p>
            <a:r>
              <a:rPr lang="nl-NL" sz="3600"/>
              <a:t>Gepast afleveren</a:t>
            </a:r>
          </a:p>
        </p:txBody>
      </p:sp>
      <p:sp>
        <p:nvSpPr>
          <p:cNvPr id="3" name="Tijdelijke aanduiding voor inhoud 2">
            <a:extLst>
              <a:ext uri="{FF2B5EF4-FFF2-40B4-BE49-F238E27FC236}">
                <a16:creationId xmlns:a16="http://schemas.microsoft.com/office/drawing/2014/main" id="{FDD5DC16-52DB-D160-A8D4-C0691DA48AC1}"/>
              </a:ext>
            </a:extLst>
          </p:cNvPr>
          <p:cNvSpPr>
            <a:spLocks noGrp="1"/>
          </p:cNvSpPr>
          <p:nvPr>
            <p:ph idx="1"/>
          </p:nvPr>
        </p:nvSpPr>
        <p:spPr/>
        <p:txBody>
          <a:bodyPr>
            <a:normAutofit/>
          </a:bodyPr>
          <a:lstStyle/>
          <a:p>
            <a:pPr marL="0" indent="0">
              <a:buNone/>
            </a:pPr>
            <a:r>
              <a:rPr lang="nl-NL" sz="2400"/>
              <a:t>Geneesmiddelen moeten door de apotheek voor een periode van maximaal 3 maanden ter hand worden gesteld </a:t>
            </a:r>
          </a:p>
          <a:p>
            <a:pPr marL="0" indent="0">
              <a:buNone/>
            </a:pPr>
            <a:endParaRPr lang="nl-NL" sz="2400"/>
          </a:p>
          <a:p>
            <a:pPr marL="457200" lvl="1" indent="0">
              <a:buNone/>
            </a:pPr>
            <a:r>
              <a:rPr lang="nl-NL"/>
              <a:t>Staan: eens</a:t>
            </a:r>
          </a:p>
          <a:p>
            <a:pPr marL="457200" lvl="1" indent="0">
              <a:buNone/>
            </a:pPr>
            <a:r>
              <a:rPr lang="nl-NL"/>
              <a:t>Zitten: oneens</a:t>
            </a:r>
          </a:p>
          <a:p>
            <a:pPr marL="0" indent="0">
              <a:buNone/>
            </a:pPr>
            <a:endParaRPr lang="nl-NL" sz="2400"/>
          </a:p>
        </p:txBody>
      </p:sp>
      <p:pic>
        <p:nvPicPr>
          <p:cNvPr id="4" name="Afbeelding 3">
            <a:extLst>
              <a:ext uri="{FF2B5EF4-FFF2-40B4-BE49-F238E27FC236}">
                <a16:creationId xmlns:a16="http://schemas.microsoft.com/office/drawing/2014/main" id="{88E2CCEC-D1A3-4600-8D50-8EBBD4CC12A9}"/>
              </a:ext>
            </a:extLst>
          </p:cNvPr>
          <p:cNvPicPr>
            <a:picLocks noChangeAspect="1"/>
          </p:cNvPicPr>
          <p:nvPr/>
        </p:nvPicPr>
        <p:blipFill>
          <a:blip r:embed="rId2"/>
          <a:stretch>
            <a:fillRect/>
          </a:stretch>
        </p:blipFill>
        <p:spPr>
          <a:xfrm>
            <a:off x="10136037" y="6311900"/>
            <a:ext cx="1845759" cy="388664"/>
          </a:xfrm>
          <a:prstGeom prst="rect">
            <a:avLst/>
          </a:prstGeom>
        </p:spPr>
      </p:pic>
      <p:pic>
        <p:nvPicPr>
          <p:cNvPr id="5" name="Afbeelding 4">
            <a:extLst>
              <a:ext uri="{FF2B5EF4-FFF2-40B4-BE49-F238E27FC236}">
                <a16:creationId xmlns:a16="http://schemas.microsoft.com/office/drawing/2014/main" id="{73E3FE03-3A5A-4734-B895-48887CAFB0F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790702" y="6426143"/>
            <a:ext cx="1074535" cy="205821"/>
          </a:xfrm>
          <a:prstGeom prst="rect">
            <a:avLst/>
          </a:prstGeom>
        </p:spPr>
      </p:pic>
    </p:spTree>
    <p:extLst>
      <p:ext uri="{BB962C8B-B14F-4D97-AF65-F5344CB8AC3E}">
        <p14:creationId xmlns:p14="http://schemas.microsoft.com/office/powerpoint/2010/main" val="349474061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Afbeelding 3">
            <a:extLst>
              <a:ext uri="{FF2B5EF4-FFF2-40B4-BE49-F238E27FC236}">
                <a16:creationId xmlns:a16="http://schemas.microsoft.com/office/drawing/2014/main" id="{8D189045-8F8B-4510-AFCC-DA20D52A6240}"/>
              </a:ext>
            </a:extLst>
          </p:cNvPr>
          <p:cNvPicPr>
            <a:picLocks noChangeAspect="1"/>
          </p:cNvPicPr>
          <p:nvPr/>
        </p:nvPicPr>
        <p:blipFill>
          <a:blip r:embed="rId3"/>
          <a:stretch>
            <a:fillRect/>
          </a:stretch>
        </p:blipFill>
        <p:spPr>
          <a:xfrm>
            <a:off x="1607127" y="144642"/>
            <a:ext cx="8765309" cy="6413284"/>
          </a:xfrm>
          <a:prstGeom prst="rect">
            <a:avLst/>
          </a:prstGeom>
        </p:spPr>
      </p:pic>
      <p:pic>
        <p:nvPicPr>
          <p:cNvPr id="3" name="Afbeelding 2">
            <a:extLst>
              <a:ext uri="{FF2B5EF4-FFF2-40B4-BE49-F238E27FC236}">
                <a16:creationId xmlns:a16="http://schemas.microsoft.com/office/drawing/2014/main" id="{120AF464-46BF-40F9-8C33-2086BC804F81}"/>
              </a:ext>
            </a:extLst>
          </p:cNvPr>
          <p:cNvPicPr>
            <a:picLocks noChangeAspect="1"/>
          </p:cNvPicPr>
          <p:nvPr/>
        </p:nvPicPr>
        <p:blipFill>
          <a:blip r:embed="rId4"/>
          <a:stretch>
            <a:fillRect/>
          </a:stretch>
        </p:blipFill>
        <p:spPr>
          <a:xfrm>
            <a:off x="10136037" y="6311900"/>
            <a:ext cx="1845759" cy="388664"/>
          </a:xfrm>
          <a:prstGeom prst="rect">
            <a:avLst/>
          </a:prstGeom>
        </p:spPr>
      </p:pic>
      <p:pic>
        <p:nvPicPr>
          <p:cNvPr id="5" name="Afbeelding 4">
            <a:extLst>
              <a:ext uri="{FF2B5EF4-FFF2-40B4-BE49-F238E27FC236}">
                <a16:creationId xmlns:a16="http://schemas.microsoft.com/office/drawing/2014/main" id="{C359DCA5-A70D-4107-8745-1168A7A5DE32}"/>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790702" y="6426143"/>
            <a:ext cx="1074535" cy="205821"/>
          </a:xfrm>
          <a:prstGeom prst="rect">
            <a:avLst/>
          </a:prstGeom>
        </p:spPr>
      </p:pic>
    </p:spTree>
    <p:extLst>
      <p:ext uri="{BB962C8B-B14F-4D97-AF65-F5344CB8AC3E}">
        <p14:creationId xmlns:p14="http://schemas.microsoft.com/office/powerpoint/2010/main" val="202923208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8CB4B2D-CCCA-42FA-9B8C-808D26241ED6}"/>
              </a:ext>
            </a:extLst>
          </p:cNvPr>
          <p:cNvSpPr>
            <a:spLocks noGrp="1"/>
          </p:cNvSpPr>
          <p:nvPr>
            <p:ph type="title"/>
          </p:nvPr>
        </p:nvSpPr>
        <p:spPr/>
        <p:txBody>
          <a:bodyPr>
            <a:normAutofit/>
          </a:bodyPr>
          <a:lstStyle/>
          <a:p>
            <a:r>
              <a:rPr lang="nl-NL" sz="3600"/>
              <a:t>Gepast voorschrijven in HIX</a:t>
            </a:r>
          </a:p>
        </p:txBody>
      </p:sp>
      <p:pic>
        <p:nvPicPr>
          <p:cNvPr id="4" name="Tijdelijke aanduiding voor inhoud 3">
            <a:extLst>
              <a:ext uri="{FF2B5EF4-FFF2-40B4-BE49-F238E27FC236}">
                <a16:creationId xmlns:a16="http://schemas.microsoft.com/office/drawing/2014/main" id="{FBAEAFDD-8276-4C9B-96DE-63524B162774}"/>
              </a:ext>
            </a:extLst>
          </p:cNvPr>
          <p:cNvPicPr>
            <a:picLocks noGrp="1"/>
          </p:cNvPicPr>
          <p:nvPr>
            <p:ph idx="1"/>
          </p:nvPr>
        </p:nvPicPr>
        <p:blipFill>
          <a:blip r:embed="rId3"/>
          <a:stretch>
            <a:fillRect/>
          </a:stretch>
        </p:blipFill>
        <p:spPr>
          <a:xfrm>
            <a:off x="1995406" y="2168731"/>
            <a:ext cx="7869446" cy="1800200"/>
          </a:xfrm>
          <a:prstGeom prst="rect">
            <a:avLst/>
          </a:prstGeom>
          <a:ln>
            <a:solidFill>
              <a:schemeClr val="accent1"/>
            </a:solidFill>
          </a:ln>
        </p:spPr>
      </p:pic>
      <p:pic>
        <p:nvPicPr>
          <p:cNvPr id="5" name="Afbeelding 4">
            <a:extLst>
              <a:ext uri="{FF2B5EF4-FFF2-40B4-BE49-F238E27FC236}">
                <a16:creationId xmlns:a16="http://schemas.microsoft.com/office/drawing/2014/main" id="{D6197F1C-F14B-49BC-973B-E1C3BD10A5FC}"/>
              </a:ext>
            </a:extLst>
          </p:cNvPr>
          <p:cNvPicPr/>
          <p:nvPr/>
        </p:nvPicPr>
        <p:blipFill>
          <a:blip r:embed="rId4"/>
          <a:stretch>
            <a:fillRect/>
          </a:stretch>
        </p:blipFill>
        <p:spPr>
          <a:xfrm>
            <a:off x="1976352" y="4534708"/>
            <a:ext cx="7869446" cy="1645897"/>
          </a:xfrm>
          <a:prstGeom prst="rect">
            <a:avLst/>
          </a:prstGeom>
          <a:ln>
            <a:solidFill>
              <a:schemeClr val="accent1"/>
            </a:solidFill>
          </a:ln>
        </p:spPr>
      </p:pic>
      <p:sp>
        <p:nvSpPr>
          <p:cNvPr id="6" name="Rechthoek: afgeronde hoeken 5">
            <a:extLst>
              <a:ext uri="{FF2B5EF4-FFF2-40B4-BE49-F238E27FC236}">
                <a16:creationId xmlns:a16="http://schemas.microsoft.com/office/drawing/2014/main" id="{6A1811DD-7E46-4EDE-BA68-8B80E6BBD05B}"/>
              </a:ext>
            </a:extLst>
          </p:cNvPr>
          <p:cNvSpPr/>
          <p:nvPr/>
        </p:nvSpPr>
        <p:spPr>
          <a:xfrm>
            <a:off x="5801543" y="2528772"/>
            <a:ext cx="1748766" cy="308606"/>
          </a:xfrm>
          <a:prstGeom prst="roundRect">
            <a:avLst/>
          </a:prstGeom>
          <a:solidFill>
            <a:schemeClr val="accent3"/>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286"/>
          </a:p>
        </p:txBody>
      </p:sp>
      <p:sp>
        <p:nvSpPr>
          <p:cNvPr id="7" name="Rechthoek: afgeronde hoeken 6">
            <a:extLst>
              <a:ext uri="{FF2B5EF4-FFF2-40B4-BE49-F238E27FC236}">
                <a16:creationId xmlns:a16="http://schemas.microsoft.com/office/drawing/2014/main" id="{A04BB965-FE8A-46BA-B376-76B940DAD7C6}"/>
              </a:ext>
            </a:extLst>
          </p:cNvPr>
          <p:cNvSpPr/>
          <p:nvPr/>
        </p:nvSpPr>
        <p:spPr>
          <a:xfrm>
            <a:off x="5801543" y="4843314"/>
            <a:ext cx="1748766" cy="308606"/>
          </a:xfrm>
          <a:prstGeom prst="roundRect">
            <a:avLst/>
          </a:prstGeom>
          <a:solidFill>
            <a:schemeClr val="accent3"/>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286"/>
          </a:p>
        </p:txBody>
      </p:sp>
      <p:sp>
        <p:nvSpPr>
          <p:cNvPr id="8" name="Rechthoek: afgeronde hoeken 7">
            <a:extLst>
              <a:ext uri="{FF2B5EF4-FFF2-40B4-BE49-F238E27FC236}">
                <a16:creationId xmlns:a16="http://schemas.microsoft.com/office/drawing/2014/main" id="{59041535-E2E1-4F0C-A5DE-7B2AE29BBD23}"/>
              </a:ext>
            </a:extLst>
          </p:cNvPr>
          <p:cNvSpPr/>
          <p:nvPr/>
        </p:nvSpPr>
        <p:spPr>
          <a:xfrm>
            <a:off x="3384132" y="3506023"/>
            <a:ext cx="1748766" cy="308606"/>
          </a:xfrm>
          <a:prstGeom prst="roundRect">
            <a:avLst/>
          </a:prstGeom>
          <a:solidFill>
            <a:schemeClr val="accent3"/>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286"/>
          </a:p>
        </p:txBody>
      </p:sp>
      <p:sp>
        <p:nvSpPr>
          <p:cNvPr id="9" name="Rechthoek: afgeronde hoeken 8">
            <a:extLst>
              <a:ext uri="{FF2B5EF4-FFF2-40B4-BE49-F238E27FC236}">
                <a16:creationId xmlns:a16="http://schemas.microsoft.com/office/drawing/2014/main" id="{EB6DD1C5-AAAF-4AFD-8E6B-A6EC8F82CF45}"/>
              </a:ext>
            </a:extLst>
          </p:cNvPr>
          <p:cNvSpPr/>
          <p:nvPr/>
        </p:nvSpPr>
        <p:spPr>
          <a:xfrm>
            <a:off x="3384106" y="5717697"/>
            <a:ext cx="1748766" cy="308606"/>
          </a:xfrm>
          <a:prstGeom prst="roundRect">
            <a:avLst/>
          </a:prstGeom>
          <a:solidFill>
            <a:schemeClr val="accent3"/>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286"/>
          </a:p>
        </p:txBody>
      </p:sp>
      <p:sp>
        <p:nvSpPr>
          <p:cNvPr id="11" name="Ovaal 10">
            <a:extLst>
              <a:ext uri="{FF2B5EF4-FFF2-40B4-BE49-F238E27FC236}">
                <a16:creationId xmlns:a16="http://schemas.microsoft.com/office/drawing/2014/main" id="{473EBC98-5FF3-4048-A90E-B68405F1FF29}"/>
              </a:ext>
            </a:extLst>
          </p:cNvPr>
          <p:cNvSpPr/>
          <p:nvPr/>
        </p:nvSpPr>
        <p:spPr>
          <a:xfrm>
            <a:off x="8578995" y="5151921"/>
            <a:ext cx="925817" cy="797415"/>
          </a:xfrm>
          <a:prstGeom prst="ellipse">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nl-NL" sz="2822"/>
          </a:p>
        </p:txBody>
      </p:sp>
      <p:sp>
        <p:nvSpPr>
          <p:cNvPr id="12" name="Ovaal 11">
            <a:extLst>
              <a:ext uri="{FF2B5EF4-FFF2-40B4-BE49-F238E27FC236}">
                <a16:creationId xmlns:a16="http://schemas.microsoft.com/office/drawing/2014/main" id="{1EDFE382-D603-43F1-8C45-0405075F085A}"/>
              </a:ext>
            </a:extLst>
          </p:cNvPr>
          <p:cNvSpPr/>
          <p:nvPr/>
        </p:nvSpPr>
        <p:spPr>
          <a:xfrm>
            <a:off x="2612618" y="2425903"/>
            <a:ext cx="720055" cy="624484"/>
          </a:xfrm>
          <a:prstGeom prst="ellipse">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nl-NL" sz="2822"/>
          </a:p>
        </p:txBody>
      </p:sp>
      <p:pic>
        <p:nvPicPr>
          <p:cNvPr id="13" name="Afbeelding 12">
            <a:extLst>
              <a:ext uri="{FF2B5EF4-FFF2-40B4-BE49-F238E27FC236}">
                <a16:creationId xmlns:a16="http://schemas.microsoft.com/office/drawing/2014/main" id="{9FA73470-9F17-4328-9BD3-DA8572143C73}"/>
              </a:ext>
            </a:extLst>
          </p:cNvPr>
          <p:cNvPicPr>
            <a:picLocks noChangeAspect="1"/>
          </p:cNvPicPr>
          <p:nvPr/>
        </p:nvPicPr>
        <p:blipFill>
          <a:blip r:embed="rId5"/>
          <a:stretch>
            <a:fillRect/>
          </a:stretch>
        </p:blipFill>
        <p:spPr>
          <a:xfrm>
            <a:off x="10136037" y="6311900"/>
            <a:ext cx="1845759" cy="388664"/>
          </a:xfrm>
          <a:prstGeom prst="rect">
            <a:avLst/>
          </a:prstGeom>
        </p:spPr>
      </p:pic>
      <p:pic>
        <p:nvPicPr>
          <p:cNvPr id="14" name="Afbeelding 13">
            <a:extLst>
              <a:ext uri="{FF2B5EF4-FFF2-40B4-BE49-F238E27FC236}">
                <a16:creationId xmlns:a16="http://schemas.microsoft.com/office/drawing/2014/main" id="{02AFFBF5-D460-4572-89F6-0131C6357257}"/>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790702" y="6426143"/>
            <a:ext cx="1074535" cy="205821"/>
          </a:xfrm>
          <a:prstGeom prst="rect">
            <a:avLst/>
          </a:prstGeom>
        </p:spPr>
      </p:pic>
    </p:spTree>
    <p:extLst>
      <p:ext uri="{BB962C8B-B14F-4D97-AF65-F5344CB8AC3E}">
        <p14:creationId xmlns:p14="http://schemas.microsoft.com/office/powerpoint/2010/main" val="156258900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Afbeelding 1">
            <a:extLst>
              <a:ext uri="{FF2B5EF4-FFF2-40B4-BE49-F238E27FC236}">
                <a16:creationId xmlns:a16="http://schemas.microsoft.com/office/drawing/2014/main" id="{AFBB431E-FFDC-6980-79AB-3B552E2D4010}"/>
              </a:ext>
            </a:extLst>
          </p:cNvPr>
          <p:cNvPicPr>
            <a:picLocks noChangeAspect="1"/>
          </p:cNvPicPr>
          <p:nvPr/>
        </p:nvPicPr>
        <p:blipFill rotWithShape="1">
          <a:blip r:embed="rId2"/>
          <a:srcRect l="17927" t="9918" r="15763" b="32358"/>
          <a:stretch/>
        </p:blipFill>
        <p:spPr>
          <a:xfrm>
            <a:off x="256478" y="457198"/>
            <a:ext cx="11728415" cy="5742879"/>
          </a:xfrm>
          <a:prstGeom prst="rect">
            <a:avLst/>
          </a:prstGeom>
        </p:spPr>
      </p:pic>
      <p:sp>
        <p:nvSpPr>
          <p:cNvPr id="3" name="Rechthoek 2">
            <a:extLst>
              <a:ext uri="{FF2B5EF4-FFF2-40B4-BE49-F238E27FC236}">
                <a16:creationId xmlns:a16="http://schemas.microsoft.com/office/drawing/2014/main" id="{046F03AF-7A0F-40ED-BD01-8E1FF71A51D9}"/>
              </a:ext>
            </a:extLst>
          </p:cNvPr>
          <p:cNvSpPr/>
          <p:nvPr/>
        </p:nvSpPr>
        <p:spPr>
          <a:xfrm>
            <a:off x="9649124" y="1201783"/>
            <a:ext cx="1341120" cy="4493623"/>
          </a:xfrm>
          <a:prstGeom prst="rect">
            <a:avLst/>
          </a:prstGeom>
          <a:noFill/>
          <a:ln w="381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4" name="Afbeelding 3">
            <a:extLst>
              <a:ext uri="{FF2B5EF4-FFF2-40B4-BE49-F238E27FC236}">
                <a16:creationId xmlns:a16="http://schemas.microsoft.com/office/drawing/2014/main" id="{7934AB3B-1C7A-40DA-9DCA-9CA25B09365D}"/>
              </a:ext>
            </a:extLst>
          </p:cNvPr>
          <p:cNvPicPr>
            <a:picLocks noChangeAspect="1"/>
          </p:cNvPicPr>
          <p:nvPr/>
        </p:nvPicPr>
        <p:blipFill>
          <a:blip r:embed="rId3"/>
          <a:stretch>
            <a:fillRect/>
          </a:stretch>
        </p:blipFill>
        <p:spPr>
          <a:xfrm>
            <a:off x="10136037" y="6311900"/>
            <a:ext cx="1845759" cy="388664"/>
          </a:xfrm>
          <a:prstGeom prst="rect">
            <a:avLst/>
          </a:prstGeom>
        </p:spPr>
      </p:pic>
      <p:pic>
        <p:nvPicPr>
          <p:cNvPr id="5" name="Afbeelding 4">
            <a:extLst>
              <a:ext uri="{FF2B5EF4-FFF2-40B4-BE49-F238E27FC236}">
                <a16:creationId xmlns:a16="http://schemas.microsoft.com/office/drawing/2014/main" id="{12EF986C-6DDE-45B3-A181-F0F465272AF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790702" y="6426143"/>
            <a:ext cx="1074535" cy="205821"/>
          </a:xfrm>
          <a:prstGeom prst="rect">
            <a:avLst/>
          </a:prstGeom>
        </p:spPr>
      </p:pic>
    </p:spTree>
    <p:extLst>
      <p:ext uri="{BB962C8B-B14F-4D97-AF65-F5344CB8AC3E}">
        <p14:creationId xmlns:p14="http://schemas.microsoft.com/office/powerpoint/2010/main" val="164172973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CA75DA8-9223-82E1-F739-E7A3FA142406}"/>
              </a:ext>
            </a:extLst>
          </p:cNvPr>
          <p:cNvSpPr>
            <a:spLocks noGrp="1"/>
          </p:cNvSpPr>
          <p:nvPr>
            <p:ph type="title"/>
          </p:nvPr>
        </p:nvSpPr>
        <p:spPr/>
        <p:txBody>
          <a:bodyPr>
            <a:normAutofit/>
          </a:bodyPr>
          <a:lstStyle/>
          <a:p>
            <a:r>
              <a:rPr lang="nl-NL" sz="3600"/>
              <a:t>Inleveren</a:t>
            </a:r>
          </a:p>
        </p:txBody>
      </p:sp>
      <p:sp>
        <p:nvSpPr>
          <p:cNvPr id="3" name="Tijdelijke aanduiding voor inhoud 2">
            <a:extLst>
              <a:ext uri="{FF2B5EF4-FFF2-40B4-BE49-F238E27FC236}">
                <a16:creationId xmlns:a16="http://schemas.microsoft.com/office/drawing/2014/main" id="{EF595C40-5E52-7ADC-B9DF-B2EDAAB44366}"/>
              </a:ext>
            </a:extLst>
          </p:cNvPr>
          <p:cNvSpPr>
            <a:spLocks noGrp="1"/>
          </p:cNvSpPr>
          <p:nvPr>
            <p:ph idx="1"/>
          </p:nvPr>
        </p:nvSpPr>
        <p:spPr/>
        <p:txBody>
          <a:bodyPr/>
          <a:lstStyle/>
          <a:p>
            <a:pPr marL="0" indent="0">
              <a:buNone/>
            </a:pPr>
            <a:r>
              <a:rPr lang="nl-NL" sz="2400"/>
              <a:t>Inzameling van oude medicatie bij de apotheek loont.</a:t>
            </a:r>
          </a:p>
          <a:p>
            <a:pPr marL="0" indent="0">
              <a:buNone/>
            </a:pPr>
            <a:endParaRPr lang="nl-NL" sz="2400"/>
          </a:p>
          <a:p>
            <a:pPr marL="457200" lvl="1" indent="0">
              <a:buNone/>
            </a:pPr>
            <a:r>
              <a:rPr lang="nl-NL"/>
              <a:t>Staan: eens</a:t>
            </a:r>
          </a:p>
          <a:p>
            <a:pPr marL="457200" lvl="1" indent="0">
              <a:buNone/>
            </a:pPr>
            <a:r>
              <a:rPr lang="nl-NL"/>
              <a:t>Zitten: oneens</a:t>
            </a:r>
          </a:p>
          <a:p>
            <a:pPr marL="0" indent="0">
              <a:buNone/>
            </a:pPr>
            <a:endParaRPr lang="nl-NL"/>
          </a:p>
        </p:txBody>
      </p:sp>
      <p:pic>
        <p:nvPicPr>
          <p:cNvPr id="4" name="Afbeelding 3">
            <a:extLst>
              <a:ext uri="{FF2B5EF4-FFF2-40B4-BE49-F238E27FC236}">
                <a16:creationId xmlns:a16="http://schemas.microsoft.com/office/drawing/2014/main" id="{2CA18E28-5142-4CCC-0C49-EB6389E1A16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5400000">
            <a:off x="8346855" y="3555811"/>
            <a:ext cx="2995603" cy="2246702"/>
          </a:xfrm>
          <a:prstGeom prst="rect">
            <a:avLst/>
          </a:prstGeom>
        </p:spPr>
      </p:pic>
      <p:pic>
        <p:nvPicPr>
          <p:cNvPr id="6" name="Afbeelding 5">
            <a:extLst>
              <a:ext uri="{FF2B5EF4-FFF2-40B4-BE49-F238E27FC236}">
                <a16:creationId xmlns:a16="http://schemas.microsoft.com/office/drawing/2014/main" id="{9DAA8A90-B97F-1301-7E14-0A564A2553C8}"/>
              </a:ext>
            </a:extLst>
          </p:cNvPr>
          <p:cNvPicPr>
            <a:picLocks noChangeAspect="1"/>
          </p:cNvPicPr>
          <p:nvPr/>
        </p:nvPicPr>
        <p:blipFill>
          <a:blip r:embed="rId4"/>
          <a:stretch>
            <a:fillRect/>
          </a:stretch>
        </p:blipFill>
        <p:spPr>
          <a:xfrm rot="5400000">
            <a:off x="5625348" y="3554645"/>
            <a:ext cx="2995602" cy="2249035"/>
          </a:xfrm>
          <a:prstGeom prst="rect">
            <a:avLst/>
          </a:prstGeom>
        </p:spPr>
      </p:pic>
      <p:pic>
        <p:nvPicPr>
          <p:cNvPr id="7" name="Afbeelding 6">
            <a:extLst>
              <a:ext uri="{FF2B5EF4-FFF2-40B4-BE49-F238E27FC236}">
                <a16:creationId xmlns:a16="http://schemas.microsoft.com/office/drawing/2014/main" id="{A3CBDA9D-B135-40F7-A027-65A3AB53112D}"/>
              </a:ext>
            </a:extLst>
          </p:cNvPr>
          <p:cNvPicPr>
            <a:picLocks noChangeAspect="1"/>
          </p:cNvPicPr>
          <p:nvPr/>
        </p:nvPicPr>
        <p:blipFill>
          <a:blip r:embed="rId5"/>
          <a:stretch>
            <a:fillRect/>
          </a:stretch>
        </p:blipFill>
        <p:spPr>
          <a:xfrm>
            <a:off x="10136037" y="6311900"/>
            <a:ext cx="1845759" cy="388664"/>
          </a:xfrm>
          <a:prstGeom prst="rect">
            <a:avLst/>
          </a:prstGeom>
        </p:spPr>
      </p:pic>
      <p:pic>
        <p:nvPicPr>
          <p:cNvPr id="8" name="Afbeelding 7">
            <a:extLst>
              <a:ext uri="{FF2B5EF4-FFF2-40B4-BE49-F238E27FC236}">
                <a16:creationId xmlns:a16="http://schemas.microsoft.com/office/drawing/2014/main" id="{38354825-6367-4CEA-B03A-721D702FA7AD}"/>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790702" y="6426143"/>
            <a:ext cx="1074535" cy="205821"/>
          </a:xfrm>
          <a:prstGeom prst="rect">
            <a:avLst/>
          </a:prstGeom>
        </p:spPr>
      </p:pic>
    </p:spTree>
    <p:extLst>
      <p:ext uri="{BB962C8B-B14F-4D97-AF65-F5344CB8AC3E}">
        <p14:creationId xmlns:p14="http://schemas.microsoft.com/office/powerpoint/2010/main" val="32838432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Afbeelding 2">
            <a:extLst>
              <a:ext uri="{FF2B5EF4-FFF2-40B4-BE49-F238E27FC236}">
                <a16:creationId xmlns:a16="http://schemas.microsoft.com/office/drawing/2014/main" id="{E00DA12D-EFD7-4D4A-A650-EB46C14BFAB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935834" y="589641"/>
            <a:ext cx="8046366" cy="5678717"/>
          </a:xfrm>
          <a:prstGeom prst="rect">
            <a:avLst/>
          </a:prstGeom>
        </p:spPr>
      </p:pic>
      <p:pic>
        <p:nvPicPr>
          <p:cNvPr id="5" name="Afbeelding 4">
            <a:extLst>
              <a:ext uri="{FF2B5EF4-FFF2-40B4-BE49-F238E27FC236}">
                <a16:creationId xmlns:a16="http://schemas.microsoft.com/office/drawing/2014/main" id="{E8E81627-1C41-488B-9608-429AC5C8E508}"/>
              </a:ext>
            </a:extLst>
          </p:cNvPr>
          <p:cNvPicPr>
            <a:picLocks noChangeAspect="1"/>
          </p:cNvPicPr>
          <p:nvPr/>
        </p:nvPicPr>
        <p:blipFill>
          <a:blip r:embed="rId4"/>
          <a:stretch>
            <a:fillRect/>
          </a:stretch>
        </p:blipFill>
        <p:spPr>
          <a:xfrm>
            <a:off x="10136037" y="6311900"/>
            <a:ext cx="1845759" cy="388664"/>
          </a:xfrm>
          <a:prstGeom prst="rect">
            <a:avLst/>
          </a:prstGeom>
        </p:spPr>
      </p:pic>
      <p:pic>
        <p:nvPicPr>
          <p:cNvPr id="4" name="Afbeelding 3">
            <a:extLst>
              <a:ext uri="{FF2B5EF4-FFF2-40B4-BE49-F238E27FC236}">
                <a16:creationId xmlns:a16="http://schemas.microsoft.com/office/drawing/2014/main" id="{7EA620B9-FED2-4BFA-BE2D-378C47AF68E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790702" y="6426143"/>
            <a:ext cx="1074535" cy="205821"/>
          </a:xfrm>
          <a:prstGeom prst="rect">
            <a:avLst/>
          </a:prstGeom>
        </p:spPr>
      </p:pic>
    </p:spTree>
    <p:extLst>
      <p:ext uri="{BB962C8B-B14F-4D97-AF65-F5344CB8AC3E}">
        <p14:creationId xmlns:p14="http://schemas.microsoft.com/office/powerpoint/2010/main" val="93107265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A0E9EDB-5DD6-C746-A34F-BF0276111D97}"/>
              </a:ext>
            </a:extLst>
          </p:cNvPr>
          <p:cNvSpPr>
            <a:spLocks noGrp="1"/>
          </p:cNvSpPr>
          <p:nvPr>
            <p:ph type="title"/>
          </p:nvPr>
        </p:nvSpPr>
        <p:spPr/>
        <p:txBody>
          <a:bodyPr/>
          <a:lstStyle/>
          <a:p>
            <a:r>
              <a:rPr lang="nl-NL" sz="3600"/>
              <a:t>Heruitgifte</a:t>
            </a:r>
            <a:r>
              <a:rPr lang="nl-NL"/>
              <a:t> </a:t>
            </a:r>
          </a:p>
        </p:txBody>
      </p:sp>
      <p:sp>
        <p:nvSpPr>
          <p:cNvPr id="3" name="Tijdelijke aanduiding voor inhoud 2">
            <a:extLst>
              <a:ext uri="{FF2B5EF4-FFF2-40B4-BE49-F238E27FC236}">
                <a16:creationId xmlns:a16="http://schemas.microsoft.com/office/drawing/2014/main" id="{BE93AD71-3081-E5F6-2CF8-A662BBD341A4}"/>
              </a:ext>
            </a:extLst>
          </p:cNvPr>
          <p:cNvSpPr>
            <a:spLocks noGrp="1"/>
          </p:cNvSpPr>
          <p:nvPr>
            <p:ph idx="1"/>
          </p:nvPr>
        </p:nvSpPr>
        <p:spPr/>
        <p:txBody>
          <a:bodyPr>
            <a:normAutofit/>
          </a:bodyPr>
          <a:lstStyle/>
          <a:p>
            <a:pPr marL="0" indent="0">
              <a:buNone/>
            </a:pPr>
            <a:r>
              <a:rPr lang="nl-NL" sz="2400"/>
              <a:t>Heruitgifte van goedkope ongebruikte medicatie is een goed initiatief om verspilling van medicatie tegen te gaan.</a:t>
            </a:r>
          </a:p>
          <a:p>
            <a:pPr marL="0" indent="0">
              <a:buNone/>
            </a:pPr>
            <a:endParaRPr lang="nl-NL" sz="2400"/>
          </a:p>
          <a:p>
            <a:pPr marL="457200" lvl="1" indent="0">
              <a:buNone/>
            </a:pPr>
            <a:r>
              <a:rPr lang="nl-NL"/>
              <a:t>Staan: eens</a:t>
            </a:r>
          </a:p>
          <a:p>
            <a:pPr marL="457200" lvl="1" indent="0">
              <a:buNone/>
            </a:pPr>
            <a:r>
              <a:rPr lang="nl-NL"/>
              <a:t>Zitten: oneens</a:t>
            </a:r>
          </a:p>
          <a:p>
            <a:pPr marL="0" indent="0">
              <a:buNone/>
            </a:pPr>
            <a:endParaRPr lang="nl-NL" sz="2400"/>
          </a:p>
        </p:txBody>
      </p:sp>
      <p:pic>
        <p:nvPicPr>
          <p:cNvPr id="4" name="Afbeelding 3">
            <a:extLst>
              <a:ext uri="{FF2B5EF4-FFF2-40B4-BE49-F238E27FC236}">
                <a16:creationId xmlns:a16="http://schemas.microsoft.com/office/drawing/2014/main" id="{CD0A3DEE-08F7-4948-AA24-D448F02BCFD4}"/>
              </a:ext>
            </a:extLst>
          </p:cNvPr>
          <p:cNvPicPr>
            <a:picLocks noChangeAspect="1"/>
          </p:cNvPicPr>
          <p:nvPr/>
        </p:nvPicPr>
        <p:blipFill rotWithShape="1">
          <a:blip r:embed="rId3"/>
          <a:srcRect l="1" t="1" r="-2123" b="17039"/>
          <a:stretch/>
        </p:blipFill>
        <p:spPr>
          <a:xfrm>
            <a:off x="6210296" y="3279412"/>
            <a:ext cx="5474430" cy="3213463"/>
          </a:xfrm>
          <a:prstGeom prst="rect">
            <a:avLst/>
          </a:prstGeom>
          <a:ln w="3175">
            <a:noFill/>
          </a:ln>
        </p:spPr>
      </p:pic>
      <p:pic>
        <p:nvPicPr>
          <p:cNvPr id="5" name="Afbeelding 4">
            <a:extLst>
              <a:ext uri="{FF2B5EF4-FFF2-40B4-BE49-F238E27FC236}">
                <a16:creationId xmlns:a16="http://schemas.microsoft.com/office/drawing/2014/main" id="{C34E5098-E475-4179-90CE-B571C630B23D}"/>
              </a:ext>
            </a:extLst>
          </p:cNvPr>
          <p:cNvPicPr>
            <a:picLocks noChangeAspect="1"/>
          </p:cNvPicPr>
          <p:nvPr/>
        </p:nvPicPr>
        <p:blipFill>
          <a:blip r:embed="rId4"/>
          <a:stretch>
            <a:fillRect/>
          </a:stretch>
        </p:blipFill>
        <p:spPr>
          <a:xfrm>
            <a:off x="10136037" y="6311900"/>
            <a:ext cx="1845759" cy="388664"/>
          </a:xfrm>
          <a:prstGeom prst="rect">
            <a:avLst/>
          </a:prstGeom>
        </p:spPr>
      </p:pic>
      <p:pic>
        <p:nvPicPr>
          <p:cNvPr id="6" name="Afbeelding 5">
            <a:extLst>
              <a:ext uri="{FF2B5EF4-FFF2-40B4-BE49-F238E27FC236}">
                <a16:creationId xmlns:a16="http://schemas.microsoft.com/office/drawing/2014/main" id="{6538B448-8B55-43F8-9BC2-EC979B7DDE4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790702" y="6426143"/>
            <a:ext cx="1074535" cy="205821"/>
          </a:xfrm>
          <a:prstGeom prst="rect">
            <a:avLst/>
          </a:prstGeom>
        </p:spPr>
      </p:pic>
    </p:spTree>
    <p:extLst>
      <p:ext uri="{BB962C8B-B14F-4D97-AF65-F5344CB8AC3E}">
        <p14:creationId xmlns:p14="http://schemas.microsoft.com/office/powerpoint/2010/main" val="145043866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AFFCF98-2D54-4194-9702-BF238F140A49}"/>
              </a:ext>
            </a:extLst>
          </p:cNvPr>
          <p:cNvSpPr>
            <a:spLocks noGrp="1"/>
          </p:cNvSpPr>
          <p:nvPr>
            <p:ph type="title"/>
          </p:nvPr>
        </p:nvSpPr>
        <p:spPr/>
        <p:txBody>
          <a:bodyPr>
            <a:normAutofit/>
          </a:bodyPr>
          <a:lstStyle/>
          <a:p>
            <a:r>
              <a:rPr lang="nl-NL" sz="3600"/>
              <a:t>Verspilling verpleegafdeling JBZ </a:t>
            </a:r>
          </a:p>
        </p:txBody>
      </p:sp>
      <p:sp>
        <p:nvSpPr>
          <p:cNvPr id="3" name="Tijdelijke aanduiding voor inhoud 2">
            <a:extLst>
              <a:ext uri="{FF2B5EF4-FFF2-40B4-BE49-F238E27FC236}">
                <a16:creationId xmlns:a16="http://schemas.microsoft.com/office/drawing/2014/main" id="{C859969E-3F0B-475E-9FAA-C2DCD62DF533}"/>
              </a:ext>
            </a:extLst>
          </p:cNvPr>
          <p:cNvSpPr>
            <a:spLocks noGrp="1"/>
          </p:cNvSpPr>
          <p:nvPr>
            <p:ph idx="1"/>
          </p:nvPr>
        </p:nvSpPr>
        <p:spPr>
          <a:xfrm>
            <a:off x="838200" y="1567543"/>
            <a:ext cx="10515600" cy="4925332"/>
          </a:xfrm>
        </p:spPr>
        <p:txBody>
          <a:bodyPr>
            <a:noAutofit/>
          </a:bodyPr>
          <a:lstStyle/>
          <a:p>
            <a:pPr marL="257180" indent="-257180">
              <a:spcBef>
                <a:spcPts val="0"/>
              </a:spcBef>
            </a:pPr>
            <a:r>
              <a:rPr lang="nl-NL" sz="2000"/>
              <a:t>Meting 100 patiënten MDL en orthopedie </a:t>
            </a:r>
          </a:p>
          <a:p>
            <a:pPr marL="257180" indent="-257180">
              <a:spcBef>
                <a:spcPts val="0"/>
              </a:spcBef>
            </a:pPr>
            <a:r>
              <a:rPr lang="nl-NL" sz="2000"/>
              <a:t>Uitgifte en retour B-medicatie per patiënt (leveringen, stuks, kosten)</a:t>
            </a:r>
          </a:p>
          <a:p>
            <a:pPr marL="257180" indent="-257180">
              <a:spcBef>
                <a:spcPts val="0"/>
              </a:spcBef>
            </a:pPr>
            <a:r>
              <a:rPr lang="nl-NL" sz="2000"/>
              <a:t>&gt; 50% van de uitgegeven B-medicatie komt ongebruikt retour en wordt vernietigd.</a:t>
            </a:r>
          </a:p>
          <a:p>
            <a:pPr marL="0" indent="0">
              <a:spcBef>
                <a:spcPts val="0"/>
              </a:spcBef>
              <a:buNone/>
            </a:pPr>
            <a:endParaRPr lang="nl-NL" sz="2000"/>
          </a:p>
          <a:p>
            <a:pPr marL="0" indent="0">
              <a:spcBef>
                <a:spcPts val="0"/>
              </a:spcBef>
              <a:buNone/>
            </a:pPr>
            <a:endParaRPr lang="nl-NL" sz="2000" u="sng"/>
          </a:p>
          <a:p>
            <a:pPr marL="0" indent="0">
              <a:spcBef>
                <a:spcPts val="0"/>
              </a:spcBef>
              <a:buNone/>
            </a:pPr>
            <a:endParaRPr lang="nl-NL" sz="2000" u="sng"/>
          </a:p>
          <a:p>
            <a:pPr marL="0" indent="0">
              <a:spcBef>
                <a:spcPts val="0"/>
              </a:spcBef>
              <a:buNone/>
            </a:pPr>
            <a:endParaRPr lang="nl-NL" sz="2000" u="sng"/>
          </a:p>
          <a:p>
            <a:pPr marL="0" indent="0">
              <a:spcBef>
                <a:spcPts val="0"/>
              </a:spcBef>
              <a:buNone/>
            </a:pPr>
            <a:endParaRPr lang="nl-NL" sz="2000" u="sng"/>
          </a:p>
          <a:p>
            <a:pPr marL="0" indent="0">
              <a:spcBef>
                <a:spcPts val="0"/>
              </a:spcBef>
              <a:buNone/>
            </a:pPr>
            <a:endParaRPr lang="nl-NL" sz="2000" u="sng"/>
          </a:p>
          <a:p>
            <a:pPr marL="0" indent="0">
              <a:spcBef>
                <a:spcPts val="0"/>
              </a:spcBef>
              <a:buNone/>
            </a:pPr>
            <a:endParaRPr lang="nl-NL" sz="2000" u="sng"/>
          </a:p>
          <a:p>
            <a:pPr marL="0" indent="0">
              <a:spcBef>
                <a:spcPts val="0"/>
              </a:spcBef>
              <a:buNone/>
            </a:pPr>
            <a:endParaRPr lang="nl-NL" sz="2000" u="sng"/>
          </a:p>
          <a:p>
            <a:pPr marL="0" indent="0">
              <a:spcBef>
                <a:spcPts val="0"/>
              </a:spcBef>
              <a:buNone/>
            </a:pPr>
            <a:endParaRPr lang="nl-NL" sz="2000" u="sng"/>
          </a:p>
          <a:p>
            <a:pPr marL="0" indent="0">
              <a:spcBef>
                <a:spcPts val="0"/>
              </a:spcBef>
              <a:buNone/>
            </a:pPr>
            <a:endParaRPr lang="nl-NL" sz="2000" u="sng"/>
          </a:p>
          <a:p>
            <a:pPr marL="0" indent="0">
              <a:spcBef>
                <a:spcPts val="0"/>
              </a:spcBef>
              <a:buNone/>
            </a:pPr>
            <a:endParaRPr lang="nl-NL" sz="2000" u="sng"/>
          </a:p>
          <a:p>
            <a:pPr marL="0" indent="0">
              <a:spcBef>
                <a:spcPts val="0"/>
              </a:spcBef>
              <a:buNone/>
            </a:pPr>
            <a:endParaRPr lang="nl-NL" sz="2000" u="sng"/>
          </a:p>
          <a:p>
            <a:pPr marL="0" indent="0">
              <a:spcBef>
                <a:spcPts val="0"/>
              </a:spcBef>
              <a:buNone/>
            </a:pPr>
            <a:endParaRPr lang="nl-NL" sz="2000" u="sng"/>
          </a:p>
          <a:p>
            <a:pPr marL="0" indent="0">
              <a:spcBef>
                <a:spcPts val="0"/>
              </a:spcBef>
              <a:buNone/>
            </a:pPr>
            <a:endParaRPr lang="nl-NL" sz="2000" b="1"/>
          </a:p>
        </p:txBody>
      </p:sp>
      <p:sp>
        <p:nvSpPr>
          <p:cNvPr id="4" name="Tekstvak 3">
            <a:extLst>
              <a:ext uri="{FF2B5EF4-FFF2-40B4-BE49-F238E27FC236}">
                <a16:creationId xmlns:a16="http://schemas.microsoft.com/office/drawing/2014/main" id="{4A26FDDD-E7A5-4193-B7D0-5BFACDD958AE}"/>
              </a:ext>
            </a:extLst>
          </p:cNvPr>
          <p:cNvSpPr txBox="1"/>
          <p:nvPr/>
        </p:nvSpPr>
        <p:spPr>
          <a:xfrm>
            <a:off x="1391770" y="5883215"/>
            <a:ext cx="8556067" cy="307777"/>
          </a:xfrm>
          <a:prstGeom prst="rect">
            <a:avLst/>
          </a:prstGeom>
          <a:ln>
            <a:noFill/>
          </a:ln>
        </p:spPr>
        <p:style>
          <a:lnRef idx="2">
            <a:schemeClr val="accent1"/>
          </a:lnRef>
          <a:fillRef idx="1">
            <a:schemeClr val="lt1"/>
          </a:fillRef>
          <a:effectRef idx="0">
            <a:schemeClr val="accent1"/>
          </a:effectRef>
          <a:fontRef idx="minor">
            <a:schemeClr val="dk1"/>
          </a:fontRef>
        </p:style>
        <p:txBody>
          <a:bodyPr wrap="square" rtlCol="0">
            <a:spAutoFit/>
          </a:bodyPr>
          <a:lstStyle/>
          <a:p>
            <a:r>
              <a:rPr lang="nl-NL" sz="1400" b="1"/>
              <a:t>Figuur 1. </a:t>
            </a:r>
            <a:r>
              <a:rPr lang="nl-NL" sz="1400"/>
              <a:t>Totale verspilling in stuks en kosten per afdeling.		</a:t>
            </a:r>
            <a:endParaRPr lang="nl-NL" sz="1000"/>
          </a:p>
        </p:txBody>
      </p:sp>
      <p:graphicFrame>
        <p:nvGraphicFramePr>
          <p:cNvPr id="7" name="Grafiek 6">
            <a:extLst>
              <a:ext uri="{FF2B5EF4-FFF2-40B4-BE49-F238E27FC236}">
                <a16:creationId xmlns:a16="http://schemas.microsoft.com/office/drawing/2014/main" id="{695A22A9-29AE-4492-9EEA-17CC1C8A5122}"/>
              </a:ext>
            </a:extLst>
          </p:cNvPr>
          <p:cNvGraphicFramePr>
            <a:graphicFrameLocks/>
          </p:cNvGraphicFramePr>
          <p:nvPr>
            <p:extLst>
              <p:ext uri="{D42A27DB-BD31-4B8C-83A1-F6EECF244321}">
                <p14:modId xmlns:p14="http://schemas.microsoft.com/office/powerpoint/2010/main" val="2467997148"/>
              </p:ext>
            </p:extLst>
          </p:nvPr>
        </p:nvGraphicFramePr>
        <p:xfrm>
          <a:off x="1457865" y="3429000"/>
          <a:ext cx="5421661" cy="2165959"/>
        </p:xfrm>
        <a:graphic>
          <a:graphicData uri="http://schemas.openxmlformats.org/drawingml/2006/chart">
            <c:chart xmlns:c="http://schemas.openxmlformats.org/drawingml/2006/chart" xmlns:r="http://schemas.openxmlformats.org/officeDocument/2006/relationships" r:id="rId3"/>
          </a:graphicData>
        </a:graphic>
      </p:graphicFrame>
      <p:pic>
        <p:nvPicPr>
          <p:cNvPr id="6" name="Afbeelding 5">
            <a:extLst>
              <a:ext uri="{FF2B5EF4-FFF2-40B4-BE49-F238E27FC236}">
                <a16:creationId xmlns:a16="http://schemas.microsoft.com/office/drawing/2014/main" id="{EC53C196-0107-4CC5-8048-D8025D2BD702}"/>
              </a:ext>
            </a:extLst>
          </p:cNvPr>
          <p:cNvPicPr>
            <a:picLocks noChangeAspect="1"/>
          </p:cNvPicPr>
          <p:nvPr/>
        </p:nvPicPr>
        <p:blipFill>
          <a:blip r:embed="rId4"/>
          <a:stretch>
            <a:fillRect/>
          </a:stretch>
        </p:blipFill>
        <p:spPr>
          <a:xfrm>
            <a:off x="10136037" y="6311900"/>
            <a:ext cx="1845759" cy="388664"/>
          </a:xfrm>
          <a:prstGeom prst="rect">
            <a:avLst/>
          </a:prstGeom>
        </p:spPr>
      </p:pic>
      <p:pic>
        <p:nvPicPr>
          <p:cNvPr id="8" name="Afbeelding 7">
            <a:extLst>
              <a:ext uri="{FF2B5EF4-FFF2-40B4-BE49-F238E27FC236}">
                <a16:creationId xmlns:a16="http://schemas.microsoft.com/office/drawing/2014/main" id="{FE96145F-822E-44CD-BC87-0DA1D39442D2}"/>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790702" y="6426143"/>
            <a:ext cx="1074535" cy="205821"/>
          </a:xfrm>
          <a:prstGeom prst="rect">
            <a:avLst/>
          </a:prstGeom>
        </p:spPr>
      </p:pic>
    </p:spTree>
    <p:extLst>
      <p:ext uri="{BB962C8B-B14F-4D97-AF65-F5344CB8AC3E}">
        <p14:creationId xmlns:p14="http://schemas.microsoft.com/office/powerpoint/2010/main" val="231555850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Afbeelding 1">
            <a:extLst>
              <a:ext uri="{FF2B5EF4-FFF2-40B4-BE49-F238E27FC236}">
                <a16:creationId xmlns:a16="http://schemas.microsoft.com/office/drawing/2014/main" id="{AFBB431E-FFDC-6980-79AB-3B552E2D4010}"/>
              </a:ext>
            </a:extLst>
          </p:cNvPr>
          <p:cNvPicPr>
            <a:picLocks noChangeAspect="1"/>
          </p:cNvPicPr>
          <p:nvPr/>
        </p:nvPicPr>
        <p:blipFill rotWithShape="1">
          <a:blip r:embed="rId2"/>
          <a:srcRect l="17927" t="9918" r="15763" b="32358"/>
          <a:stretch/>
        </p:blipFill>
        <p:spPr>
          <a:xfrm>
            <a:off x="256478" y="457198"/>
            <a:ext cx="11728415" cy="5742879"/>
          </a:xfrm>
          <a:prstGeom prst="rect">
            <a:avLst/>
          </a:prstGeom>
        </p:spPr>
      </p:pic>
      <p:pic>
        <p:nvPicPr>
          <p:cNvPr id="3" name="Afbeelding 2">
            <a:extLst>
              <a:ext uri="{FF2B5EF4-FFF2-40B4-BE49-F238E27FC236}">
                <a16:creationId xmlns:a16="http://schemas.microsoft.com/office/drawing/2014/main" id="{66038AFB-23A6-46B3-9150-54F644F59E6C}"/>
              </a:ext>
            </a:extLst>
          </p:cNvPr>
          <p:cNvPicPr>
            <a:picLocks noChangeAspect="1"/>
          </p:cNvPicPr>
          <p:nvPr/>
        </p:nvPicPr>
        <p:blipFill>
          <a:blip r:embed="rId3"/>
          <a:stretch>
            <a:fillRect/>
          </a:stretch>
        </p:blipFill>
        <p:spPr>
          <a:xfrm>
            <a:off x="10136037" y="6311900"/>
            <a:ext cx="1845759" cy="388664"/>
          </a:xfrm>
          <a:prstGeom prst="rect">
            <a:avLst/>
          </a:prstGeom>
        </p:spPr>
      </p:pic>
      <p:pic>
        <p:nvPicPr>
          <p:cNvPr id="4" name="Afbeelding 3">
            <a:extLst>
              <a:ext uri="{FF2B5EF4-FFF2-40B4-BE49-F238E27FC236}">
                <a16:creationId xmlns:a16="http://schemas.microsoft.com/office/drawing/2014/main" id="{B2FECBD1-BFB5-4709-B75B-7F27F6AD755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790702" y="6426143"/>
            <a:ext cx="1074535" cy="205821"/>
          </a:xfrm>
          <a:prstGeom prst="rect">
            <a:avLst/>
          </a:prstGeom>
        </p:spPr>
      </p:pic>
    </p:spTree>
    <p:extLst>
      <p:ext uri="{BB962C8B-B14F-4D97-AF65-F5344CB8AC3E}">
        <p14:creationId xmlns:p14="http://schemas.microsoft.com/office/powerpoint/2010/main" val="83145205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a:extLst>
              <a:ext uri="{FF2B5EF4-FFF2-40B4-BE49-F238E27FC236}">
                <a16:creationId xmlns:a16="http://schemas.microsoft.com/office/drawing/2014/main" id="{2A2D4811-7128-4029-8748-76A82FA00998}"/>
              </a:ext>
            </a:extLst>
          </p:cNvPr>
          <p:cNvSpPr txBox="1">
            <a:spLocks/>
          </p:cNvSpPr>
          <p:nvPr/>
        </p:nvSpPr>
        <p:spPr>
          <a:xfrm>
            <a:off x="838200" y="1825625"/>
            <a:ext cx="10515600" cy="4351338"/>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Aft>
                <a:spcPts val="0"/>
              </a:spcAft>
              <a:buNone/>
            </a:pPr>
            <a:r>
              <a:rPr lang="nl-NL" sz="2400" err="1">
                <a:latin typeface="Calibri" panose="020F0502020204030204" pitchFamily="34" charset="0"/>
                <a:ea typeface="Times New Roman" panose="02020603050405020304" pitchFamily="18" charset="0"/>
                <a:cs typeface="Times New Roman" panose="02020603050405020304" pitchFamily="18" charset="0"/>
              </a:rPr>
              <a:t>Naproxen</a:t>
            </a:r>
            <a:r>
              <a:rPr lang="nl-NL" sz="2400">
                <a:latin typeface="Calibri" panose="020F0502020204030204" pitchFamily="34" charset="0"/>
                <a:ea typeface="Times New Roman" panose="02020603050405020304" pitchFamily="18" charset="0"/>
                <a:cs typeface="Times New Roman" panose="02020603050405020304" pitchFamily="18" charset="0"/>
              </a:rPr>
              <a:t> is een minder milieubelastend alternatief voor </a:t>
            </a:r>
            <a:r>
              <a:rPr lang="nl-NL" sz="2400" err="1">
                <a:latin typeface="Calibri" panose="020F0502020204030204" pitchFamily="34" charset="0"/>
                <a:ea typeface="Times New Roman" panose="02020603050405020304" pitchFamily="18" charset="0"/>
                <a:cs typeface="Times New Roman" panose="02020603050405020304" pitchFamily="18" charset="0"/>
              </a:rPr>
              <a:t>diclofenac</a:t>
            </a:r>
            <a:r>
              <a:rPr lang="nl-NL" sz="2400">
                <a:latin typeface="Calibri" panose="020F0502020204030204" pitchFamily="34" charset="0"/>
                <a:ea typeface="Times New Roman" panose="02020603050405020304" pitchFamily="18" charset="0"/>
                <a:cs typeface="Times New Roman" panose="02020603050405020304" pitchFamily="18" charset="0"/>
              </a:rPr>
              <a:t>.</a:t>
            </a:r>
          </a:p>
          <a:p>
            <a:pPr>
              <a:spcAft>
                <a:spcPts val="0"/>
              </a:spcAft>
            </a:pPr>
            <a:endParaRPr lang="nl-NL" sz="2400"/>
          </a:p>
          <a:p>
            <a:pPr marL="457200" lvl="1" indent="0">
              <a:buFont typeface="Arial" panose="020B0604020202020204" pitchFamily="34" charset="0"/>
              <a:buNone/>
            </a:pPr>
            <a:r>
              <a:rPr lang="nl-NL"/>
              <a:t>Staan: eens</a:t>
            </a:r>
          </a:p>
          <a:p>
            <a:pPr marL="457200" lvl="1" indent="0">
              <a:buFont typeface="Arial" panose="020B0604020202020204" pitchFamily="34" charset="0"/>
              <a:buNone/>
            </a:pPr>
            <a:r>
              <a:rPr lang="nl-NL"/>
              <a:t>Zitten: oneens</a:t>
            </a:r>
          </a:p>
          <a:p>
            <a:pPr marL="0" indent="0">
              <a:buFont typeface="Arial" panose="020B0604020202020204" pitchFamily="34" charset="0"/>
              <a:buNone/>
            </a:pPr>
            <a:endParaRPr lang="nl-NL" sz="2400"/>
          </a:p>
        </p:txBody>
      </p:sp>
      <p:sp>
        <p:nvSpPr>
          <p:cNvPr id="4" name="Titel 3">
            <a:extLst>
              <a:ext uri="{FF2B5EF4-FFF2-40B4-BE49-F238E27FC236}">
                <a16:creationId xmlns:a16="http://schemas.microsoft.com/office/drawing/2014/main" id="{FEF3ACA3-2D8A-40F4-B9D5-C80B60CB3021}"/>
              </a:ext>
            </a:extLst>
          </p:cNvPr>
          <p:cNvSpPr>
            <a:spLocks noGrp="1"/>
          </p:cNvSpPr>
          <p:nvPr>
            <p:ph type="title"/>
          </p:nvPr>
        </p:nvSpPr>
        <p:spPr/>
        <p:txBody>
          <a:bodyPr>
            <a:normAutofit/>
          </a:bodyPr>
          <a:lstStyle/>
          <a:p>
            <a:r>
              <a:rPr lang="nl-NL" sz="3600"/>
              <a:t>Afvalverwerking</a:t>
            </a:r>
          </a:p>
        </p:txBody>
      </p:sp>
      <p:pic>
        <p:nvPicPr>
          <p:cNvPr id="5" name="Afbeelding 4">
            <a:extLst>
              <a:ext uri="{FF2B5EF4-FFF2-40B4-BE49-F238E27FC236}">
                <a16:creationId xmlns:a16="http://schemas.microsoft.com/office/drawing/2014/main" id="{076E074E-11A9-4D24-8B76-2DF04482294A}"/>
              </a:ext>
            </a:extLst>
          </p:cNvPr>
          <p:cNvPicPr>
            <a:picLocks noChangeAspect="1"/>
          </p:cNvPicPr>
          <p:nvPr/>
        </p:nvPicPr>
        <p:blipFill>
          <a:blip r:embed="rId3"/>
          <a:stretch>
            <a:fillRect/>
          </a:stretch>
        </p:blipFill>
        <p:spPr>
          <a:xfrm>
            <a:off x="10136037" y="6311900"/>
            <a:ext cx="1845759" cy="388664"/>
          </a:xfrm>
          <a:prstGeom prst="rect">
            <a:avLst/>
          </a:prstGeom>
        </p:spPr>
      </p:pic>
      <p:pic>
        <p:nvPicPr>
          <p:cNvPr id="6" name="Afbeelding 5">
            <a:extLst>
              <a:ext uri="{FF2B5EF4-FFF2-40B4-BE49-F238E27FC236}">
                <a16:creationId xmlns:a16="http://schemas.microsoft.com/office/drawing/2014/main" id="{EB345845-1A3B-4158-9AC1-4A7A52D4450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790702" y="6426143"/>
            <a:ext cx="1074535" cy="205821"/>
          </a:xfrm>
          <a:prstGeom prst="rect">
            <a:avLst/>
          </a:prstGeom>
        </p:spPr>
      </p:pic>
    </p:spTree>
    <p:extLst>
      <p:ext uri="{BB962C8B-B14F-4D97-AF65-F5344CB8AC3E}">
        <p14:creationId xmlns:p14="http://schemas.microsoft.com/office/powerpoint/2010/main" val="386496625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Afbeelding 2">
            <a:extLst>
              <a:ext uri="{FF2B5EF4-FFF2-40B4-BE49-F238E27FC236}">
                <a16:creationId xmlns:a16="http://schemas.microsoft.com/office/drawing/2014/main" id="{EBE7FDED-2153-E7AF-F51C-5326825B88E5}"/>
              </a:ext>
            </a:extLst>
          </p:cNvPr>
          <p:cNvPicPr>
            <a:picLocks noChangeAspect="1"/>
          </p:cNvPicPr>
          <p:nvPr/>
        </p:nvPicPr>
        <p:blipFill>
          <a:blip r:embed="rId3"/>
          <a:stretch>
            <a:fillRect/>
          </a:stretch>
        </p:blipFill>
        <p:spPr>
          <a:xfrm>
            <a:off x="992776" y="1423467"/>
            <a:ext cx="6252755" cy="5164291"/>
          </a:xfrm>
          <a:prstGeom prst="rect">
            <a:avLst/>
          </a:prstGeom>
        </p:spPr>
      </p:pic>
      <p:sp>
        <p:nvSpPr>
          <p:cNvPr id="2" name="Titel 1">
            <a:extLst>
              <a:ext uri="{FF2B5EF4-FFF2-40B4-BE49-F238E27FC236}">
                <a16:creationId xmlns:a16="http://schemas.microsoft.com/office/drawing/2014/main" id="{49F3817C-BDFB-64C6-E55E-6AD4C838CF3B}"/>
              </a:ext>
            </a:extLst>
          </p:cNvPr>
          <p:cNvSpPr>
            <a:spLocks noGrp="1"/>
          </p:cNvSpPr>
          <p:nvPr>
            <p:ph type="title"/>
          </p:nvPr>
        </p:nvSpPr>
        <p:spPr/>
        <p:txBody>
          <a:bodyPr/>
          <a:lstStyle/>
          <a:p>
            <a:r>
              <a:rPr lang="nl-NL"/>
              <a:t>Rioolzuiveringsinstallaties</a:t>
            </a:r>
          </a:p>
        </p:txBody>
      </p:sp>
      <p:sp>
        <p:nvSpPr>
          <p:cNvPr id="4" name="Tijdelijke aanduiding voor inhoud 3">
            <a:extLst>
              <a:ext uri="{FF2B5EF4-FFF2-40B4-BE49-F238E27FC236}">
                <a16:creationId xmlns:a16="http://schemas.microsoft.com/office/drawing/2014/main" id="{AA749A99-8911-4A19-83C4-E9D78B2F7EED}"/>
              </a:ext>
            </a:extLst>
          </p:cNvPr>
          <p:cNvSpPr>
            <a:spLocks noGrp="1"/>
          </p:cNvSpPr>
          <p:nvPr>
            <p:ph idx="1"/>
          </p:nvPr>
        </p:nvSpPr>
        <p:spPr>
          <a:xfrm>
            <a:off x="7750627" y="1827065"/>
            <a:ext cx="3672841" cy="1705995"/>
          </a:xfrm>
          <a:ln>
            <a:solidFill>
              <a:schemeClr val="tx1"/>
            </a:solidFill>
          </a:ln>
        </p:spPr>
        <p:txBody>
          <a:bodyPr>
            <a:normAutofit/>
          </a:bodyPr>
          <a:lstStyle/>
          <a:p>
            <a:pPr marL="0" indent="0">
              <a:lnSpc>
                <a:spcPct val="150000"/>
              </a:lnSpc>
              <a:buNone/>
            </a:pPr>
            <a:r>
              <a:rPr lang="nl-NL" sz="2400"/>
              <a:t>Jaarlijks in grondwater:</a:t>
            </a:r>
          </a:p>
          <a:p>
            <a:r>
              <a:rPr lang="nl-NL" sz="2400"/>
              <a:t>190 ton medicijnresten</a:t>
            </a:r>
          </a:p>
          <a:p>
            <a:r>
              <a:rPr lang="nl-NL" sz="2400"/>
              <a:t>30 ton contrastmiddelen </a:t>
            </a:r>
          </a:p>
        </p:txBody>
      </p:sp>
      <p:pic>
        <p:nvPicPr>
          <p:cNvPr id="6" name="Afbeelding 5">
            <a:extLst>
              <a:ext uri="{FF2B5EF4-FFF2-40B4-BE49-F238E27FC236}">
                <a16:creationId xmlns:a16="http://schemas.microsoft.com/office/drawing/2014/main" id="{D608BDB7-7AF3-4ADD-BD12-D1BD013F701A}"/>
              </a:ext>
            </a:extLst>
          </p:cNvPr>
          <p:cNvPicPr>
            <a:picLocks noChangeAspect="1"/>
          </p:cNvPicPr>
          <p:nvPr/>
        </p:nvPicPr>
        <p:blipFill>
          <a:blip r:embed="rId4"/>
          <a:stretch>
            <a:fillRect/>
          </a:stretch>
        </p:blipFill>
        <p:spPr>
          <a:xfrm>
            <a:off x="10136037" y="6311900"/>
            <a:ext cx="1845759" cy="388664"/>
          </a:xfrm>
          <a:prstGeom prst="rect">
            <a:avLst/>
          </a:prstGeom>
        </p:spPr>
      </p:pic>
      <p:pic>
        <p:nvPicPr>
          <p:cNvPr id="7" name="Afbeelding 6">
            <a:extLst>
              <a:ext uri="{FF2B5EF4-FFF2-40B4-BE49-F238E27FC236}">
                <a16:creationId xmlns:a16="http://schemas.microsoft.com/office/drawing/2014/main" id="{E549260A-EBC5-4589-854A-9EC5D5EF169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790702" y="6426143"/>
            <a:ext cx="1074535" cy="205821"/>
          </a:xfrm>
          <a:prstGeom prst="rect">
            <a:avLst/>
          </a:prstGeom>
        </p:spPr>
      </p:pic>
    </p:spTree>
    <p:extLst>
      <p:ext uri="{BB962C8B-B14F-4D97-AF65-F5344CB8AC3E}">
        <p14:creationId xmlns:p14="http://schemas.microsoft.com/office/powerpoint/2010/main" val="30796140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bg/>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
                                            <p:txEl>
                                              <p:pRg st="0" end="0"/>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allAtOnce"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30CC3D5-7D8E-4C25-A4A4-50D0DCFF3218}"/>
              </a:ext>
            </a:extLst>
          </p:cNvPr>
          <p:cNvSpPr>
            <a:spLocks noGrp="1"/>
          </p:cNvSpPr>
          <p:nvPr>
            <p:ph type="title"/>
          </p:nvPr>
        </p:nvSpPr>
        <p:spPr/>
        <p:txBody>
          <a:bodyPr/>
          <a:lstStyle/>
          <a:p>
            <a:r>
              <a:rPr lang="nl-NL"/>
              <a:t> </a:t>
            </a:r>
          </a:p>
        </p:txBody>
      </p:sp>
      <p:sp>
        <p:nvSpPr>
          <p:cNvPr id="3" name="Tijdelijke aanduiding voor inhoud 2">
            <a:extLst>
              <a:ext uri="{FF2B5EF4-FFF2-40B4-BE49-F238E27FC236}">
                <a16:creationId xmlns:a16="http://schemas.microsoft.com/office/drawing/2014/main" id="{D613C1AD-4493-33BB-9EDB-C9A482F643F9}"/>
              </a:ext>
            </a:extLst>
          </p:cNvPr>
          <p:cNvSpPr>
            <a:spLocks noGrp="1"/>
          </p:cNvSpPr>
          <p:nvPr>
            <p:ph idx="1"/>
          </p:nvPr>
        </p:nvSpPr>
        <p:spPr/>
        <p:txBody>
          <a:bodyPr>
            <a:normAutofit/>
          </a:bodyPr>
          <a:lstStyle/>
          <a:p>
            <a:pPr marL="0" indent="0">
              <a:buNone/>
            </a:pPr>
            <a:r>
              <a:rPr lang="nl-NL" sz="2400"/>
              <a:t>Zuivering van het afvalwater bij ziekenhuis en/of zorginstelling loont</a:t>
            </a:r>
          </a:p>
          <a:p>
            <a:pPr marL="0" indent="0">
              <a:buNone/>
            </a:pPr>
            <a:endParaRPr lang="nl-NL" sz="2400"/>
          </a:p>
          <a:p>
            <a:pPr marL="457200" lvl="1" indent="0">
              <a:buNone/>
            </a:pPr>
            <a:r>
              <a:rPr lang="nl-NL"/>
              <a:t>Staan: eens</a:t>
            </a:r>
          </a:p>
          <a:p>
            <a:pPr marL="457200" lvl="1" indent="0">
              <a:buNone/>
            </a:pPr>
            <a:r>
              <a:rPr lang="nl-NL"/>
              <a:t>Zitten: oneens</a:t>
            </a:r>
          </a:p>
          <a:p>
            <a:pPr marL="0" indent="0">
              <a:buNone/>
            </a:pPr>
            <a:endParaRPr lang="nl-NL" sz="2400"/>
          </a:p>
        </p:txBody>
      </p:sp>
      <p:pic>
        <p:nvPicPr>
          <p:cNvPr id="5" name="Afbeelding 4">
            <a:extLst>
              <a:ext uri="{FF2B5EF4-FFF2-40B4-BE49-F238E27FC236}">
                <a16:creationId xmlns:a16="http://schemas.microsoft.com/office/drawing/2014/main" id="{C85E4B7C-51F8-C3FB-7BA6-B68137BC6B47}"/>
              </a:ext>
            </a:extLst>
          </p:cNvPr>
          <p:cNvPicPr>
            <a:picLocks noChangeAspect="1"/>
          </p:cNvPicPr>
          <p:nvPr/>
        </p:nvPicPr>
        <p:blipFill>
          <a:blip r:embed="rId3"/>
          <a:stretch>
            <a:fillRect/>
          </a:stretch>
        </p:blipFill>
        <p:spPr>
          <a:xfrm>
            <a:off x="4888997" y="2666322"/>
            <a:ext cx="6608432" cy="3578110"/>
          </a:xfrm>
          <a:prstGeom prst="rect">
            <a:avLst/>
          </a:prstGeom>
        </p:spPr>
      </p:pic>
      <p:pic>
        <p:nvPicPr>
          <p:cNvPr id="6" name="Afbeelding 5">
            <a:extLst>
              <a:ext uri="{FF2B5EF4-FFF2-40B4-BE49-F238E27FC236}">
                <a16:creationId xmlns:a16="http://schemas.microsoft.com/office/drawing/2014/main" id="{9D1896BE-6E7F-46BD-833B-993C7AE81ABB}"/>
              </a:ext>
            </a:extLst>
          </p:cNvPr>
          <p:cNvPicPr>
            <a:picLocks noChangeAspect="1"/>
          </p:cNvPicPr>
          <p:nvPr/>
        </p:nvPicPr>
        <p:blipFill>
          <a:blip r:embed="rId4"/>
          <a:stretch>
            <a:fillRect/>
          </a:stretch>
        </p:blipFill>
        <p:spPr>
          <a:xfrm>
            <a:off x="10136037" y="6311900"/>
            <a:ext cx="1845759" cy="388664"/>
          </a:xfrm>
          <a:prstGeom prst="rect">
            <a:avLst/>
          </a:prstGeom>
        </p:spPr>
      </p:pic>
      <p:pic>
        <p:nvPicPr>
          <p:cNvPr id="7" name="Afbeelding 6">
            <a:extLst>
              <a:ext uri="{FF2B5EF4-FFF2-40B4-BE49-F238E27FC236}">
                <a16:creationId xmlns:a16="http://schemas.microsoft.com/office/drawing/2014/main" id="{31FA3ADF-9BAE-4662-9C82-2A506182460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790702" y="6426143"/>
            <a:ext cx="1074535" cy="205821"/>
          </a:xfrm>
          <a:prstGeom prst="rect">
            <a:avLst/>
          </a:prstGeom>
        </p:spPr>
      </p:pic>
    </p:spTree>
    <p:extLst>
      <p:ext uri="{BB962C8B-B14F-4D97-AF65-F5344CB8AC3E}">
        <p14:creationId xmlns:p14="http://schemas.microsoft.com/office/powerpoint/2010/main" val="128366891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84814DB-A1CB-4AC6-BADC-DE0E2D080D28}"/>
              </a:ext>
            </a:extLst>
          </p:cNvPr>
          <p:cNvSpPr>
            <a:spLocks noGrp="1"/>
          </p:cNvSpPr>
          <p:nvPr>
            <p:ph type="title"/>
          </p:nvPr>
        </p:nvSpPr>
        <p:spPr/>
        <p:txBody>
          <a:bodyPr>
            <a:normAutofit/>
          </a:bodyPr>
          <a:lstStyle/>
          <a:p>
            <a:r>
              <a:rPr lang="nl-NL" sz="3600"/>
              <a:t>Take-home </a:t>
            </a:r>
            <a:r>
              <a:rPr lang="nl-NL" sz="3600" err="1"/>
              <a:t>message</a:t>
            </a:r>
            <a:endParaRPr lang="nl-NL" sz="3600"/>
          </a:p>
        </p:txBody>
      </p:sp>
      <p:sp>
        <p:nvSpPr>
          <p:cNvPr id="3" name="Tijdelijke aanduiding voor inhoud 2">
            <a:extLst>
              <a:ext uri="{FF2B5EF4-FFF2-40B4-BE49-F238E27FC236}">
                <a16:creationId xmlns:a16="http://schemas.microsoft.com/office/drawing/2014/main" id="{1F4669B6-3B66-4113-950A-92A13D0ED16B}"/>
              </a:ext>
            </a:extLst>
          </p:cNvPr>
          <p:cNvSpPr>
            <a:spLocks noGrp="1"/>
          </p:cNvSpPr>
          <p:nvPr>
            <p:ph idx="1"/>
          </p:nvPr>
        </p:nvSpPr>
        <p:spPr/>
        <p:txBody>
          <a:bodyPr>
            <a:normAutofit/>
          </a:bodyPr>
          <a:lstStyle/>
          <a:p>
            <a:r>
              <a:rPr lang="nl-NL" sz="2000"/>
              <a:t>Sta stil bij iedere pil!</a:t>
            </a:r>
          </a:p>
          <a:p>
            <a:r>
              <a:rPr lang="nl-NL" sz="2000"/>
              <a:t>Invloed op gepast voorschrijven en afleveren</a:t>
            </a:r>
          </a:p>
          <a:p>
            <a:endParaRPr lang="nl-NL" sz="2000"/>
          </a:p>
        </p:txBody>
      </p:sp>
      <p:pic>
        <p:nvPicPr>
          <p:cNvPr id="4" name="Afbeelding 3">
            <a:extLst>
              <a:ext uri="{FF2B5EF4-FFF2-40B4-BE49-F238E27FC236}">
                <a16:creationId xmlns:a16="http://schemas.microsoft.com/office/drawing/2014/main" id="{03CA9B5D-1547-4278-A32E-ADF6353DCD64}"/>
              </a:ext>
            </a:extLst>
          </p:cNvPr>
          <p:cNvPicPr>
            <a:picLocks noChangeAspect="1"/>
          </p:cNvPicPr>
          <p:nvPr/>
        </p:nvPicPr>
        <p:blipFill>
          <a:blip r:embed="rId3"/>
          <a:stretch>
            <a:fillRect/>
          </a:stretch>
        </p:blipFill>
        <p:spPr>
          <a:xfrm>
            <a:off x="7304679" y="3297758"/>
            <a:ext cx="4111159" cy="2520908"/>
          </a:xfrm>
          <a:prstGeom prst="rect">
            <a:avLst/>
          </a:prstGeom>
        </p:spPr>
      </p:pic>
      <p:sp>
        <p:nvSpPr>
          <p:cNvPr id="5" name="Tekstvak 4">
            <a:extLst>
              <a:ext uri="{FF2B5EF4-FFF2-40B4-BE49-F238E27FC236}">
                <a16:creationId xmlns:a16="http://schemas.microsoft.com/office/drawing/2014/main" id="{5FE76C53-3EC1-43FE-AC59-A46738E429E3}"/>
              </a:ext>
            </a:extLst>
          </p:cNvPr>
          <p:cNvSpPr txBox="1"/>
          <p:nvPr/>
        </p:nvSpPr>
        <p:spPr>
          <a:xfrm>
            <a:off x="8588579" y="4001294"/>
            <a:ext cx="929232" cy="245565"/>
          </a:xfrm>
          <a:prstGeom prst="rect">
            <a:avLst/>
          </a:prstGeom>
          <a:solidFill>
            <a:schemeClr val="bg1"/>
          </a:solidFill>
        </p:spPr>
        <p:txBody>
          <a:bodyPr wrap="square" rtlCol="0">
            <a:spAutoFit/>
          </a:bodyPr>
          <a:lstStyle/>
          <a:p>
            <a:endParaRPr lang="nl-NL"/>
          </a:p>
        </p:txBody>
      </p:sp>
      <p:pic>
        <p:nvPicPr>
          <p:cNvPr id="6" name="Afbeelding 5">
            <a:extLst>
              <a:ext uri="{FF2B5EF4-FFF2-40B4-BE49-F238E27FC236}">
                <a16:creationId xmlns:a16="http://schemas.microsoft.com/office/drawing/2014/main" id="{59CF9822-D252-42BD-BF35-4D0895A9130F}"/>
              </a:ext>
            </a:extLst>
          </p:cNvPr>
          <p:cNvPicPr>
            <a:picLocks noChangeAspect="1"/>
          </p:cNvPicPr>
          <p:nvPr/>
        </p:nvPicPr>
        <p:blipFill>
          <a:blip r:embed="rId4"/>
          <a:stretch>
            <a:fillRect/>
          </a:stretch>
        </p:blipFill>
        <p:spPr>
          <a:xfrm>
            <a:off x="10136037" y="6311900"/>
            <a:ext cx="1845759" cy="388664"/>
          </a:xfrm>
          <a:prstGeom prst="rect">
            <a:avLst/>
          </a:prstGeom>
        </p:spPr>
      </p:pic>
      <p:pic>
        <p:nvPicPr>
          <p:cNvPr id="7" name="Afbeelding 6">
            <a:extLst>
              <a:ext uri="{FF2B5EF4-FFF2-40B4-BE49-F238E27FC236}">
                <a16:creationId xmlns:a16="http://schemas.microsoft.com/office/drawing/2014/main" id="{F6268725-89E6-485B-8504-B3932491C59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790702" y="6426143"/>
            <a:ext cx="1074535" cy="205821"/>
          </a:xfrm>
          <a:prstGeom prst="rect">
            <a:avLst/>
          </a:prstGeom>
        </p:spPr>
      </p:pic>
    </p:spTree>
    <p:extLst>
      <p:ext uri="{BB962C8B-B14F-4D97-AF65-F5344CB8AC3E}">
        <p14:creationId xmlns:p14="http://schemas.microsoft.com/office/powerpoint/2010/main" val="304550541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A8FE3E9-FB37-442C-918F-2FCC7CB2615D}"/>
              </a:ext>
            </a:extLst>
          </p:cNvPr>
          <p:cNvSpPr>
            <a:spLocks noGrp="1"/>
          </p:cNvSpPr>
          <p:nvPr>
            <p:ph type="title"/>
          </p:nvPr>
        </p:nvSpPr>
        <p:spPr/>
        <p:txBody>
          <a:bodyPr>
            <a:normAutofit/>
          </a:bodyPr>
          <a:lstStyle/>
          <a:p>
            <a:r>
              <a:rPr lang="nl-NL" sz="3600"/>
              <a:t>Tot slot</a:t>
            </a:r>
          </a:p>
        </p:txBody>
      </p:sp>
      <p:sp>
        <p:nvSpPr>
          <p:cNvPr id="3" name="Tijdelijke aanduiding voor inhoud 2">
            <a:extLst>
              <a:ext uri="{FF2B5EF4-FFF2-40B4-BE49-F238E27FC236}">
                <a16:creationId xmlns:a16="http://schemas.microsoft.com/office/drawing/2014/main" id="{9033DFAC-6B18-4D19-83FC-3EADBA49B34F}"/>
              </a:ext>
            </a:extLst>
          </p:cNvPr>
          <p:cNvSpPr>
            <a:spLocks noGrp="1"/>
          </p:cNvSpPr>
          <p:nvPr>
            <p:ph idx="1"/>
          </p:nvPr>
        </p:nvSpPr>
        <p:spPr/>
        <p:txBody>
          <a:bodyPr>
            <a:normAutofit/>
          </a:bodyPr>
          <a:lstStyle/>
          <a:p>
            <a:pPr marL="0" indent="0">
              <a:buNone/>
            </a:pPr>
            <a:r>
              <a:rPr lang="nl-NL" sz="2400"/>
              <a:t>Waar kunnen we gezamenlijk regionaal winst behalen? </a:t>
            </a:r>
          </a:p>
        </p:txBody>
      </p:sp>
      <p:pic>
        <p:nvPicPr>
          <p:cNvPr id="4" name="Afbeelding 3">
            <a:extLst>
              <a:ext uri="{FF2B5EF4-FFF2-40B4-BE49-F238E27FC236}">
                <a16:creationId xmlns:a16="http://schemas.microsoft.com/office/drawing/2014/main" id="{0304792F-0642-4E8B-A0EA-FF95EA258DEB}"/>
              </a:ext>
            </a:extLst>
          </p:cNvPr>
          <p:cNvPicPr>
            <a:picLocks noChangeAspect="1"/>
          </p:cNvPicPr>
          <p:nvPr/>
        </p:nvPicPr>
        <p:blipFill>
          <a:blip r:embed="rId3"/>
          <a:stretch>
            <a:fillRect/>
          </a:stretch>
        </p:blipFill>
        <p:spPr>
          <a:xfrm>
            <a:off x="10136037" y="6311900"/>
            <a:ext cx="1845759" cy="388664"/>
          </a:xfrm>
          <a:prstGeom prst="rect">
            <a:avLst/>
          </a:prstGeom>
        </p:spPr>
      </p:pic>
      <p:pic>
        <p:nvPicPr>
          <p:cNvPr id="5" name="Afbeelding 4">
            <a:extLst>
              <a:ext uri="{FF2B5EF4-FFF2-40B4-BE49-F238E27FC236}">
                <a16:creationId xmlns:a16="http://schemas.microsoft.com/office/drawing/2014/main" id="{82624CBD-41F3-4AC9-BB5C-64554133345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790702" y="6426143"/>
            <a:ext cx="1074535" cy="205821"/>
          </a:xfrm>
          <a:prstGeom prst="rect">
            <a:avLst/>
          </a:prstGeom>
        </p:spPr>
      </p:pic>
    </p:spTree>
    <p:extLst>
      <p:ext uri="{BB962C8B-B14F-4D97-AF65-F5344CB8AC3E}">
        <p14:creationId xmlns:p14="http://schemas.microsoft.com/office/powerpoint/2010/main" val="200771488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32229C9-0028-43CD-9BA6-FA67140E1423}"/>
              </a:ext>
            </a:extLst>
          </p:cNvPr>
          <p:cNvSpPr>
            <a:spLocks noGrp="1"/>
          </p:cNvSpPr>
          <p:nvPr>
            <p:ph type="title"/>
          </p:nvPr>
        </p:nvSpPr>
        <p:spPr/>
        <p:txBody>
          <a:bodyPr/>
          <a:lstStyle/>
          <a:p>
            <a:r>
              <a:rPr lang="nl-NL"/>
              <a:t> </a:t>
            </a:r>
          </a:p>
        </p:txBody>
      </p:sp>
      <p:sp>
        <p:nvSpPr>
          <p:cNvPr id="3" name="Tijdelijke aanduiding voor inhoud 2">
            <a:extLst>
              <a:ext uri="{FF2B5EF4-FFF2-40B4-BE49-F238E27FC236}">
                <a16:creationId xmlns:a16="http://schemas.microsoft.com/office/drawing/2014/main" id="{B3AED257-AE62-4359-B9D5-E085003AB4D1}"/>
              </a:ext>
            </a:extLst>
          </p:cNvPr>
          <p:cNvSpPr>
            <a:spLocks noGrp="1"/>
          </p:cNvSpPr>
          <p:nvPr>
            <p:ph idx="1"/>
          </p:nvPr>
        </p:nvSpPr>
        <p:spPr/>
        <p:txBody>
          <a:bodyPr/>
          <a:lstStyle/>
          <a:p>
            <a:pPr marL="0" indent="0">
              <a:buNone/>
            </a:pPr>
            <a:r>
              <a:rPr lang="nl-NL"/>
              <a:t> </a:t>
            </a:r>
          </a:p>
        </p:txBody>
      </p:sp>
      <p:pic>
        <p:nvPicPr>
          <p:cNvPr id="4" name="Afbeelding 3" descr="Afbeelding met tekst, kaart&#10;&#10;Automatisch gegenereerde beschrijving">
            <a:extLst>
              <a:ext uri="{FF2B5EF4-FFF2-40B4-BE49-F238E27FC236}">
                <a16:creationId xmlns:a16="http://schemas.microsoft.com/office/drawing/2014/main" id="{9730A360-6D44-4FDB-8B3F-6BD684BDFEC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423212" y="123825"/>
            <a:ext cx="9345576" cy="6610350"/>
          </a:xfrm>
          <a:prstGeom prst="rect">
            <a:avLst/>
          </a:prstGeom>
        </p:spPr>
      </p:pic>
    </p:spTree>
    <p:extLst>
      <p:ext uri="{BB962C8B-B14F-4D97-AF65-F5344CB8AC3E}">
        <p14:creationId xmlns:p14="http://schemas.microsoft.com/office/powerpoint/2010/main" val="251033406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C3B81E7-3D4C-84F4-5EE5-E36FC1B0FE9B}"/>
              </a:ext>
            </a:extLst>
          </p:cNvPr>
          <p:cNvSpPr>
            <a:spLocks noGrp="1"/>
          </p:cNvSpPr>
          <p:nvPr>
            <p:ph type="title"/>
          </p:nvPr>
        </p:nvSpPr>
        <p:spPr/>
        <p:txBody>
          <a:bodyPr/>
          <a:lstStyle/>
          <a:p>
            <a:r>
              <a:rPr lang="nl-NL"/>
              <a:t> </a:t>
            </a:r>
          </a:p>
        </p:txBody>
      </p:sp>
      <p:sp>
        <p:nvSpPr>
          <p:cNvPr id="3" name="Tijdelijke aanduiding voor inhoud 2">
            <a:extLst>
              <a:ext uri="{FF2B5EF4-FFF2-40B4-BE49-F238E27FC236}">
                <a16:creationId xmlns:a16="http://schemas.microsoft.com/office/drawing/2014/main" id="{84C719E1-F6C6-738F-4AFE-52B369F6D86B}"/>
              </a:ext>
            </a:extLst>
          </p:cNvPr>
          <p:cNvSpPr>
            <a:spLocks noGrp="1"/>
          </p:cNvSpPr>
          <p:nvPr>
            <p:ph idx="1"/>
          </p:nvPr>
        </p:nvSpPr>
        <p:spPr/>
        <p:txBody>
          <a:bodyPr>
            <a:normAutofit/>
          </a:bodyPr>
          <a:lstStyle/>
          <a:p>
            <a:pPr marL="0" indent="0">
              <a:buNone/>
            </a:pPr>
            <a:r>
              <a:rPr lang="nl-NL" sz="2400"/>
              <a:t>Het is nu al goed mogelijk om bij het voorschrijven van geneesmiddelen duurzame keuzes te kunnen maken.</a:t>
            </a:r>
          </a:p>
          <a:p>
            <a:endParaRPr lang="nl-NL" sz="2400"/>
          </a:p>
          <a:p>
            <a:pPr marL="457200" lvl="1" indent="0">
              <a:buNone/>
            </a:pPr>
            <a:r>
              <a:rPr lang="nl-NL"/>
              <a:t>Staan: eens</a:t>
            </a:r>
          </a:p>
          <a:p>
            <a:pPr marL="457200" lvl="1" indent="0">
              <a:buNone/>
            </a:pPr>
            <a:r>
              <a:rPr lang="nl-NL"/>
              <a:t>Zitten: oneens</a:t>
            </a:r>
          </a:p>
          <a:p>
            <a:pPr marL="0" indent="0">
              <a:buNone/>
            </a:pPr>
            <a:endParaRPr lang="nl-NL" sz="2400"/>
          </a:p>
        </p:txBody>
      </p:sp>
      <p:pic>
        <p:nvPicPr>
          <p:cNvPr id="4" name="Afbeelding 3">
            <a:extLst>
              <a:ext uri="{FF2B5EF4-FFF2-40B4-BE49-F238E27FC236}">
                <a16:creationId xmlns:a16="http://schemas.microsoft.com/office/drawing/2014/main" id="{77DC1415-C5B4-4247-9E50-8B3F4F23F633}"/>
              </a:ext>
            </a:extLst>
          </p:cNvPr>
          <p:cNvPicPr>
            <a:picLocks noChangeAspect="1"/>
          </p:cNvPicPr>
          <p:nvPr/>
        </p:nvPicPr>
        <p:blipFill>
          <a:blip r:embed="rId3"/>
          <a:stretch>
            <a:fillRect/>
          </a:stretch>
        </p:blipFill>
        <p:spPr>
          <a:xfrm>
            <a:off x="10136037" y="6311900"/>
            <a:ext cx="1845759" cy="388664"/>
          </a:xfrm>
          <a:prstGeom prst="rect">
            <a:avLst/>
          </a:prstGeom>
        </p:spPr>
      </p:pic>
      <p:pic>
        <p:nvPicPr>
          <p:cNvPr id="5" name="Afbeelding 4">
            <a:extLst>
              <a:ext uri="{FF2B5EF4-FFF2-40B4-BE49-F238E27FC236}">
                <a16:creationId xmlns:a16="http://schemas.microsoft.com/office/drawing/2014/main" id="{BD8FDE56-28CD-4149-BDC3-F9586862A44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790702" y="6426143"/>
            <a:ext cx="1074535" cy="205821"/>
          </a:xfrm>
          <a:prstGeom prst="rect">
            <a:avLst/>
          </a:prstGeom>
        </p:spPr>
      </p:pic>
    </p:spTree>
    <p:extLst>
      <p:ext uri="{BB962C8B-B14F-4D97-AF65-F5344CB8AC3E}">
        <p14:creationId xmlns:p14="http://schemas.microsoft.com/office/powerpoint/2010/main" val="304618377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Afbeelding 4">
            <a:extLst>
              <a:ext uri="{FF2B5EF4-FFF2-40B4-BE49-F238E27FC236}">
                <a16:creationId xmlns:a16="http://schemas.microsoft.com/office/drawing/2014/main" id="{34ECD131-92B4-FB4B-76F8-DC7DE7D04A19}"/>
              </a:ext>
            </a:extLst>
          </p:cNvPr>
          <p:cNvPicPr>
            <a:picLocks noChangeAspect="1"/>
          </p:cNvPicPr>
          <p:nvPr/>
        </p:nvPicPr>
        <p:blipFill>
          <a:blip r:embed="rId2"/>
          <a:stretch>
            <a:fillRect/>
          </a:stretch>
        </p:blipFill>
        <p:spPr>
          <a:xfrm>
            <a:off x="2380731" y="1099812"/>
            <a:ext cx="7430537" cy="4658375"/>
          </a:xfrm>
          <a:prstGeom prst="rect">
            <a:avLst/>
          </a:prstGeom>
        </p:spPr>
      </p:pic>
    </p:spTree>
    <p:extLst>
      <p:ext uri="{BB962C8B-B14F-4D97-AF65-F5344CB8AC3E}">
        <p14:creationId xmlns:p14="http://schemas.microsoft.com/office/powerpoint/2010/main" val="69325944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Afbeelding 1">
            <a:extLst>
              <a:ext uri="{FF2B5EF4-FFF2-40B4-BE49-F238E27FC236}">
                <a16:creationId xmlns:a16="http://schemas.microsoft.com/office/drawing/2014/main" id="{AFBB431E-FFDC-6980-79AB-3B552E2D4010}"/>
              </a:ext>
            </a:extLst>
          </p:cNvPr>
          <p:cNvPicPr>
            <a:picLocks noChangeAspect="1"/>
          </p:cNvPicPr>
          <p:nvPr/>
        </p:nvPicPr>
        <p:blipFill rotWithShape="1">
          <a:blip r:embed="rId3"/>
          <a:srcRect l="17927" t="9918" r="15763" b="32358"/>
          <a:stretch/>
        </p:blipFill>
        <p:spPr>
          <a:xfrm>
            <a:off x="256478" y="457198"/>
            <a:ext cx="11728415" cy="5742879"/>
          </a:xfrm>
          <a:prstGeom prst="rect">
            <a:avLst/>
          </a:prstGeom>
        </p:spPr>
      </p:pic>
      <p:sp>
        <p:nvSpPr>
          <p:cNvPr id="3" name="Rechthoek 2">
            <a:extLst>
              <a:ext uri="{FF2B5EF4-FFF2-40B4-BE49-F238E27FC236}">
                <a16:creationId xmlns:a16="http://schemas.microsoft.com/office/drawing/2014/main" id="{D42A6FEE-FBAD-4425-84E2-4DA47CCE6882}"/>
              </a:ext>
            </a:extLst>
          </p:cNvPr>
          <p:cNvSpPr/>
          <p:nvPr/>
        </p:nvSpPr>
        <p:spPr>
          <a:xfrm>
            <a:off x="644437" y="1201783"/>
            <a:ext cx="1271451" cy="4493623"/>
          </a:xfrm>
          <a:prstGeom prst="rect">
            <a:avLst/>
          </a:prstGeom>
          <a:noFill/>
          <a:ln w="381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4" name="Afbeelding 3">
            <a:extLst>
              <a:ext uri="{FF2B5EF4-FFF2-40B4-BE49-F238E27FC236}">
                <a16:creationId xmlns:a16="http://schemas.microsoft.com/office/drawing/2014/main" id="{ED8D90FF-0FD3-40C1-9A87-6D53265F8BA1}"/>
              </a:ext>
            </a:extLst>
          </p:cNvPr>
          <p:cNvPicPr>
            <a:picLocks noChangeAspect="1"/>
          </p:cNvPicPr>
          <p:nvPr/>
        </p:nvPicPr>
        <p:blipFill>
          <a:blip r:embed="rId4"/>
          <a:stretch>
            <a:fillRect/>
          </a:stretch>
        </p:blipFill>
        <p:spPr>
          <a:xfrm>
            <a:off x="10136037" y="6311900"/>
            <a:ext cx="1845759" cy="388664"/>
          </a:xfrm>
          <a:prstGeom prst="rect">
            <a:avLst/>
          </a:prstGeom>
        </p:spPr>
      </p:pic>
      <p:pic>
        <p:nvPicPr>
          <p:cNvPr id="5" name="Afbeelding 4">
            <a:extLst>
              <a:ext uri="{FF2B5EF4-FFF2-40B4-BE49-F238E27FC236}">
                <a16:creationId xmlns:a16="http://schemas.microsoft.com/office/drawing/2014/main" id="{329DD26F-8DE7-4F1F-9626-F14592D7B3F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790702" y="6426143"/>
            <a:ext cx="1074535" cy="205821"/>
          </a:xfrm>
          <a:prstGeom prst="rect">
            <a:avLst/>
          </a:prstGeom>
        </p:spPr>
      </p:pic>
    </p:spTree>
    <p:extLst>
      <p:ext uri="{BB962C8B-B14F-4D97-AF65-F5344CB8AC3E}">
        <p14:creationId xmlns:p14="http://schemas.microsoft.com/office/powerpoint/2010/main" val="16773457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Afbeelding 3">
            <a:extLst>
              <a:ext uri="{FF2B5EF4-FFF2-40B4-BE49-F238E27FC236}">
                <a16:creationId xmlns:a16="http://schemas.microsoft.com/office/drawing/2014/main" id="{44795701-52B3-4D06-A141-ED028E09BB26}"/>
              </a:ext>
            </a:extLst>
          </p:cNvPr>
          <p:cNvPicPr>
            <a:picLocks noChangeAspect="1"/>
          </p:cNvPicPr>
          <p:nvPr/>
        </p:nvPicPr>
        <p:blipFill>
          <a:blip r:embed="rId3"/>
          <a:stretch>
            <a:fillRect/>
          </a:stretch>
        </p:blipFill>
        <p:spPr>
          <a:xfrm>
            <a:off x="1619793" y="1784704"/>
            <a:ext cx="3514181" cy="4785643"/>
          </a:xfrm>
          <a:prstGeom prst="rect">
            <a:avLst/>
          </a:prstGeom>
        </p:spPr>
      </p:pic>
      <p:sp>
        <p:nvSpPr>
          <p:cNvPr id="5" name="Pijl: rechts 4">
            <a:extLst>
              <a:ext uri="{FF2B5EF4-FFF2-40B4-BE49-F238E27FC236}">
                <a16:creationId xmlns:a16="http://schemas.microsoft.com/office/drawing/2014/main" id="{9759FD50-2AC4-409B-98BF-78DDF5A362C5}"/>
              </a:ext>
            </a:extLst>
          </p:cNvPr>
          <p:cNvSpPr/>
          <p:nvPr/>
        </p:nvSpPr>
        <p:spPr>
          <a:xfrm rot="10800000">
            <a:off x="4729704" y="5516503"/>
            <a:ext cx="2371725" cy="73342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7" name="Tekstvak 6">
            <a:extLst>
              <a:ext uri="{FF2B5EF4-FFF2-40B4-BE49-F238E27FC236}">
                <a16:creationId xmlns:a16="http://schemas.microsoft.com/office/drawing/2014/main" id="{01010291-6C14-41D1-A3DA-7D14EF2C63C2}"/>
              </a:ext>
            </a:extLst>
          </p:cNvPr>
          <p:cNvSpPr txBox="1"/>
          <p:nvPr/>
        </p:nvSpPr>
        <p:spPr>
          <a:xfrm>
            <a:off x="7505701" y="4710430"/>
            <a:ext cx="4216036" cy="1631216"/>
          </a:xfrm>
          <a:prstGeom prst="rect">
            <a:avLst/>
          </a:prstGeom>
          <a:noFill/>
        </p:spPr>
        <p:txBody>
          <a:bodyPr wrap="square">
            <a:spAutoFit/>
          </a:bodyPr>
          <a:lstStyle/>
          <a:p>
            <a:endParaRPr lang="nl-NL" sz="2000"/>
          </a:p>
          <a:p>
            <a:r>
              <a:rPr lang="nl-NL" sz="2000"/>
              <a:t>European </a:t>
            </a:r>
            <a:r>
              <a:rPr lang="nl-NL" sz="2000" err="1"/>
              <a:t>Medicins</a:t>
            </a:r>
            <a:r>
              <a:rPr lang="nl-NL" sz="2000"/>
              <a:t> Agency (EMA) eist sinds 2006 bij elk nieuw op de markt gebracht medicijn een </a:t>
            </a:r>
            <a:r>
              <a:rPr lang="nl-NL" sz="2000" err="1"/>
              <a:t>Environmental</a:t>
            </a:r>
            <a:r>
              <a:rPr lang="nl-NL" sz="2000"/>
              <a:t> Risk Assessment (ERA)</a:t>
            </a:r>
          </a:p>
        </p:txBody>
      </p:sp>
      <p:sp>
        <p:nvSpPr>
          <p:cNvPr id="2" name="Titel 1">
            <a:extLst>
              <a:ext uri="{FF2B5EF4-FFF2-40B4-BE49-F238E27FC236}">
                <a16:creationId xmlns:a16="http://schemas.microsoft.com/office/drawing/2014/main" id="{A06A6EA0-8434-4A3A-B486-40AF961B648B}"/>
              </a:ext>
            </a:extLst>
          </p:cNvPr>
          <p:cNvSpPr>
            <a:spLocks noGrp="1"/>
          </p:cNvSpPr>
          <p:nvPr>
            <p:ph type="title"/>
          </p:nvPr>
        </p:nvSpPr>
        <p:spPr/>
        <p:txBody>
          <a:bodyPr/>
          <a:lstStyle/>
          <a:p>
            <a:r>
              <a:rPr lang="nl-NL"/>
              <a:t>Ontwikkeling</a:t>
            </a:r>
          </a:p>
        </p:txBody>
      </p:sp>
      <p:sp>
        <p:nvSpPr>
          <p:cNvPr id="3" name="Tijdelijke aanduiding voor inhoud 2">
            <a:extLst>
              <a:ext uri="{FF2B5EF4-FFF2-40B4-BE49-F238E27FC236}">
                <a16:creationId xmlns:a16="http://schemas.microsoft.com/office/drawing/2014/main" id="{62797B49-F93A-4F58-AE4C-1B965B2E2B01}"/>
              </a:ext>
            </a:extLst>
          </p:cNvPr>
          <p:cNvSpPr>
            <a:spLocks noGrp="1"/>
          </p:cNvSpPr>
          <p:nvPr>
            <p:ph idx="1"/>
          </p:nvPr>
        </p:nvSpPr>
        <p:spPr>
          <a:xfrm>
            <a:off x="838200" y="2081916"/>
            <a:ext cx="10515600" cy="4351338"/>
          </a:xfrm>
        </p:spPr>
        <p:txBody>
          <a:bodyPr/>
          <a:lstStyle/>
          <a:p>
            <a:pPr marL="0" indent="0">
              <a:buNone/>
            </a:pPr>
            <a:r>
              <a:rPr lang="nl-NL"/>
              <a:t> </a:t>
            </a:r>
          </a:p>
        </p:txBody>
      </p:sp>
      <p:pic>
        <p:nvPicPr>
          <p:cNvPr id="8" name="Afbeelding 7">
            <a:extLst>
              <a:ext uri="{FF2B5EF4-FFF2-40B4-BE49-F238E27FC236}">
                <a16:creationId xmlns:a16="http://schemas.microsoft.com/office/drawing/2014/main" id="{06238DFD-28DB-4E0E-A2D7-C2B6514332B8}"/>
              </a:ext>
            </a:extLst>
          </p:cNvPr>
          <p:cNvPicPr>
            <a:picLocks noChangeAspect="1"/>
          </p:cNvPicPr>
          <p:nvPr/>
        </p:nvPicPr>
        <p:blipFill>
          <a:blip r:embed="rId4"/>
          <a:stretch>
            <a:fillRect/>
          </a:stretch>
        </p:blipFill>
        <p:spPr>
          <a:xfrm>
            <a:off x="10136037" y="6311900"/>
            <a:ext cx="1845759" cy="388664"/>
          </a:xfrm>
          <a:prstGeom prst="rect">
            <a:avLst/>
          </a:prstGeom>
        </p:spPr>
      </p:pic>
      <p:pic>
        <p:nvPicPr>
          <p:cNvPr id="9" name="Afbeelding 8">
            <a:extLst>
              <a:ext uri="{FF2B5EF4-FFF2-40B4-BE49-F238E27FC236}">
                <a16:creationId xmlns:a16="http://schemas.microsoft.com/office/drawing/2014/main" id="{D9ECA4E6-FE48-4B99-98E5-D2C29D9685C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790702" y="6436534"/>
            <a:ext cx="1074535" cy="205821"/>
          </a:xfrm>
          <a:prstGeom prst="rect">
            <a:avLst/>
          </a:prstGeom>
        </p:spPr>
      </p:pic>
    </p:spTree>
    <p:extLst>
      <p:ext uri="{BB962C8B-B14F-4D97-AF65-F5344CB8AC3E}">
        <p14:creationId xmlns:p14="http://schemas.microsoft.com/office/powerpoint/2010/main" val="112068547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Afbeelding 1">
            <a:extLst>
              <a:ext uri="{FF2B5EF4-FFF2-40B4-BE49-F238E27FC236}">
                <a16:creationId xmlns:a16="http://schemas.microsoft.com/office/drawing/2014/main" id="{AFBB431E-FFDC-6980-79AB-3B552E2D4010}"/>
              </a:ext>
            </a:extLst>
          </p:cNvPr>
          <p:cNvPicPr>
            <a:picLocks noChangeAspect="1"/>
          </p:cNvPicPr>
          <p:nvPr/>
        </p:nvPicPr>
        <p:blipFill rotWithShape="1">
          <a:blip r:embed="rId3"/>
          <a:srcRect l="17927" t="9918" r="15763" b="32358"/>
          <a:stretch/>
        </p:blipFill>
        <p:spPr>
          <a:xfrm>
            <a:off x="256478" y="457198"/>
            <a:ext cx="11728415" cy="5742879"/>
          </a:xfrm>
          <a:prstGeom prst="rect">
            <a:avLst/>
          </a:prstGeom>
        </p:spPr>
      </p:pic>
      <p:sp>
        <p:nvSpPr>
          <p:cNvPr id="3" name="Rechthoek 2">
            <a:extLst>
              <a:ext uri="{FF2B5EF4-FFF2-40B4-BE49-F238E27FC236}">
                <a16:creationId xmlns:a16="http://schemas.microsoft.com/office/drawing/2014/main" id="{4A158FCD-29F2-416D-AD67-A4BDD7FD50FF}"/>
              </a:ext>
            </a:extLst>
          </p:cNvPr>
          <p:cNvSpPr/>
          <p:nvPr/>
        </p:nvSpPr>
        <p:spPr>
          <a:xfrm>
            <a:off x="2124891" y="1201783"/>
            <a:ext cx="1341120" cy="4493623"/>
          </a:xfrm>
          <a:prstGeom prst="rect">
            <a:avLst/>
          </a:prstGeom>
          <a:noFill/>
          <a:ln w="381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4" name="Afbeelding 3">
            <a:extLst>
              <a:ext uri="{FF2B5EF4-FFF2-40B4-BE49-F238E27FC236}">
                <a16:creationId xmlns:a16="http://schemas.microsoft.com/office/drawing/2014/main" id="{01B26202-82F3-4823-AE43-4C5773C058E7}"/>
              </a:ext>
            </a:extLst>
          </p:cNvPr>
          <p:cNvPicPr>
            <a:picLocks noChangeAspect="1"/>
          </p:cNvPicPr>
          <p:nvPr/>
        </p:nvPicPr>
        <p:blipFill>
          <a:blip r:embed="rId4"/>
          <a:stretch>
            <a:fillRect/>
          </a:stretch>
        </p:blipFill>
        <p:spPr>
          <a:xfrm>
            <a:off x="10136037" y="6311900"/>
            <a:ext cx="1845759" cy="388664"/>
          </a:xfrm>
          <a:prstGeom prst="rect">
            <a:avLst/>
          </a:prstGeom>
        </p:spPr>
      </p:pic>
      <p:pic>
        <p:nvPicPr>
          <p:cNvPr id="5" name="Afbeelding 4">
            <a:extLst>
              <a:ext uri="{FF2B5EF4-FFF2-40B4-BE49-F238E27FC236}">
                <a16:creationId xmlns:a16="http://schemas.microsoft.com/office/drawing/2014/main" id="{AB59650B-BF97-445B-A38D-798D08B1992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790702" y="6426143"/>
            <a:ext cx="1074535" cy="205821"/>
          </a:xfrm>
          <a:prstGeom prst="rect">
            <a:avLst/>
          </a:prstGeom>
        </p:spPr>
      </p:pic>
    </p:spTree>
    <p:extLst>
      <p:ext uri="{BB962C8B-B14F-4D97-AF65-F5344CB8AC3E}">
        <p14:creationId xmlns:p14="http://schemas.microsoft.com/office/powerpoint/2010/main" val="157050049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BEF8A87-52B3-6CBB-E989-28A6CEAD93B7}"/>
              </a:ext>
            </a:extLst>
          </p:cNvPr>
          <p:cNvSpPr>
            <a:spLocks noGrp="1"/>
          </p:cNvSpPr>
          <p:nvPr>
            <p:ph type="title"/>
          </p:nvPr>
        </p:nvSpPr>
        <p:spPr/>
        <p:txBody>
          <a:bodyPr>
            <a:normAutofit/>
          </a:bodyPr>
          <a:lstStyle/>
          <a:p>
            <a:r>
              <a:rPr lang="nl-NL" sz="3600"/>
              <a:t>Verpakkingen</a:t>
            </a:r>
          </a:p>
        </p:txBody>
      </p:sp>
      <p:sp>
        <p:nvSpPr>
          <p:cNvPr id="3" name="Tijdelijke aanduiding voor inhoud 2">
            <a:extLst>
              <a:ext uri="{FF2B5EF4-FFF2-40B4-BE49-F238E27FC236}">
                <a16:creationId xmlns:a16="http://schemas.microsoft.com/office/drawing/2014/main" id="{5A6D80CD-4504-6CE3-C8F0-48EAFFB1CC80}"/>
              </a:ext>
            </a:extLst>
          </p:cNvPr>
          <p:cNvSpPr>
            <a:spLocks noGrp="1"/>
          </p:cNvSpPr>
          <p:nvPr>
            <p:ph idx="1"/>
          </p:nvPr>
        </p:nvSpPr>
        <p:spPr>
          <a:xfrm>
            <a:off x="838200" y="1825625"/>
            <a:ext cx="10515600" cy="4351338"/>
          </a:xfrm>
        </p:spPr>
        <p:txBody>
          <a:bodyPr>
            <a:normAutofit/>
          </a:bodyPr>
          <a:lstStyle/>
          <a:p>
            <a:pPr marL="0" indent="0">
              <a:buNone/>
            </a:pPr>
            <a:r>
              <a:rPr lang="nl-NL" sz="2400" b="1"/>
              <a:t>Branche plan duurzaam verpakken</a:t>
            </a:r>
          </a:p>
          <a:p>
            <a:pPr marL="0" indent="0">
              <a:buNone/>
            </a:pPr>
            <a:endParaRPr lang="nl-NL" sz="100"/>
          </a:p>
          <a:p>
            <a:pPr marL="0" indent="0">
              <a:buNone/>
            </a:pPr>
            <a:r>
              <a:rPr lang="nl-NL" sz="2400"/>
              <a:t>Stelling: De papieren bijsluiter moet vervangen worden door een digitale variant.</a:t>
            </a:r>
          </a:p>
          <a:p>
            <a:pPr marL="457200" lvl="1" indent="0">
              <a:buNone/>
            </a:pPr>
            <a:endParaRPr lang="nl-NL"/>
          </a:p>
          <a:p>
            <a:pPr marL="457200" lvl="1" indent="0">
              <a:buNone/>
            </a:pPr>
            <a:r>
              <a:rPr lang="nl-NL"/>
              <a:t>Staan: eens</a:t>
            </a:r>
          </a:p>
          <a:p>
            <a:pPr marL="457200" lvl="1" indent="0">
              <a:buNone/>
            </a:pPr>
            <a:r>
              <a:rPr lang="nl-NL"/>
              <a:t>Zitten: oneens</a:t>
            </a:r>
          </a:p>
        </p:txBody>
      </p:sp>
      <p:pic>
        <p:nvPicPr>
          <p:cNvPr id="4" name="Afbeelding 3">
            <a:extLst>
              <a:ext uri="{FF2B5EF4-FFF2-40B4-BE49-F238E27FC236}">
                <a16:creationId xmlns:a16="http://schemas.microsoft.com/office/drawing/2014/main" id="{C5B9A3B8-941A-DB02-20C6-15E4639A981E}"/>
              </a:ext>
            </a:extLst>
          </p:cNvPr>
          <p:cNvPicPr>
            <a:picLocks noChangeAspect="1"/>
          </p:cNvPicPr>
          <p:nvPr/>
        </p:nvPicPr>
        <p:blipFill>
          <a:blip r:embed="rId3"/>
          <a:stretch>
            <a:fillRect/>
          </a:stretch>
        </p:blipFill>
        <p:spPr>
          <a:xfrm>
            <a:off x="6616459" y="2889231"/>
            <a:ext cx="2656937" cy="3748631"/>
          </a:xfrm>
          <a:prstGeom prst="rect">
            <a:avLst/>
          </a:prstGeom>
        </p:spPr>
      </p:pic>
      <p:pic>
        <p:nvPicPr>
          <p:cNvPr id="5" name="Afbeelding 4">
            <a:extLst>
              <a:ext uri="{FF2B5EF4-FFF2-40B4-BE49-F238E27FC236}">
                <a16:creationId xmlns:a16="http://schemas.microsoft.com/office/drawing/2014/main" id="{04009DE3-7D07-45B3-9ECE-731EAB88209F}"/>
              </a:ext>
            </a:extLst>
          </p:cNvPr>
          <p:cNvPicPr>
            <a:picLocks noChangeAspect="1"/>
          </p:cNvPicPr>
          <p:nvPr/>
        </p:nvPicPr>
        <p:blipFill>
          <a:blip r:embed="rId4"/>
          <a:stretch>
            <a:fillRect/>
          </a:stretch>
        </p:blipFill>
        <p:spPr>
          <a:xfrm>
            <a:off x="10136037" y="6311900"/>
            <a:ext cx="1845759" cy="388664"/>
          </a:xfrm>
          <a:prstGeom prst="rect">
            <a:avLst/>
          </a:prstGeom>
        </p:spPr>
      </p:pic>
      <p:pic>
        <p:nvPicPr>
          <p:cNvPr id="6" name="Afbeelding 5">
            <a:extLst>
              <a:ext uri="{FF2B5EF4-FFF2-40B4-BE49-F238E27FC236}">
                <a16:creationId xmlns:a16="http://schemas.microsoft.com/office/drawing/2014/main" id="{55A1DCBD-4DC8-49CD-AA60-CADF4DE5489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790702" y="6426143"/>
            <a:ext cx="1074535" cy="205821"/>
          </a:xfrm>
          <a:prstGeom prst="rect">
            <a:avLst/>
          </a:prstGeom>
        </p:spPr>
      </p:pic>
    </p:spTree>
    <p:extLst>
      <p:ext uri="{BB962C8B-B14F-4D97-AF65-F5344CB8AC3E}">
        <p14:creationId xmlns:p14="http://schemas.microsoft.com/office/powerpoint/2010/main" val="14025278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Afbeelding 1">
            <a:extLst>
              <a:ext uri="{FF2B5EF4-FFF2-40B4-BE49-F238E27FC236}">
                <a16:creationId xmlns:a16="http://schemas.microsoft.com/office/drawing/2014/main" id="{AFBB431E-FFDC-6980-79AB-3B552E2D4010}"/>
              </a:ext>
            </a:extLst>
          </p:cNvPr>
          <p:cNvPicPr>
            <a:picLocks noChangeAspect="1"/>
          </p:cNvPicPr>
          <p:nvPr/>
        </p:nvPicPr>
        <p:blipFill rotWithShape="1">
          <a:blip r:embed="rId2"/>
          <a:srcRect l="17927" t="9918" r="15763" b="32358"/>
          <a:stretch/>
        </p:blipFill>
        <p:spPr>
          <a:xfrm>
            <a:off x="256478" y="457198"/>
            <a:ext cx="11728415" cy="5742879"/>
          </a:xfrm>
          <a:prstGeom prst="rect">
            <a:avLst/>
          </a:prstGeom>
        </p:spPr>
      </p:pic>
      <p:sp>
        <p:nvSpPr>
          <p:cNvPr id="3" name="Rechthoek 2">
            <a:extLst>
              <a:ext uri="{FF2B5EF4-FFF2-40B4-BE49-F238E27FC236}">
                <a16:creationId xmlns:a16="http://schemas.microsoft.com/office/drawing/2014/main" id="{04718268-16AC-4EE1-B0A4-B72A966C807D}"/>
              </a:ext>
            </a:extLst>
          </p:cNvPr>
          <p:cNvSpPr/>
          <p:nvPr/>
        </p:nvSpPr>
        <p:spPr>
          <a:xfrm>
            <a:off x="3683720" y="1201783"/>
            <a:ext cx="2865125" cy="4493623"/>
          </a:xfrm>
          <a:prstGeom prst="rect">
            <a:avLst/>
          </a:prstGeom>
          <a:noFill/>
          <a:ln w="381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4" name="Afbeelding 3">
            <a:extLst>
              <a:ext uri="{FF2B5EF4-FFF2-40B4-BE49-F238E27FC236}">
                <a16:creationId xmlns:a16="http://schemas.microsoft.com/office/drawing/2014/main" id="{EEA6C3B1-74B2-4A71-AE5D-69E4F8C4362C}"/>
              </a:ext>
            </a:extLst>
          </p:cNvPr>
          <p:cNvPicPr>
            <a:picLocks noChangeAspect="1"/>
          </p:cNvPicPr>
          <p:nvPr/>
        </p:nvPicPr>
        <p:blipFill>
          <a:blip r:embed="rId3"/>
          <a:stretch>
            <a:fillRect/>
          </a:stretch>
        </p:blipFill>
        <p:spPr>
          <a:xfrm>
            <a:off x="10136037" y="6311900"/>
            <a:ext cx="1845759" cy="388664"/>
          </a:xfrm>
          <a:prstGeom prst="rect">
            <a:avLst/>
          </a:prstGeom>
        </p:spPr>
      </p:pic>
      <p:pic>
        <p:nvPicPr>
          <p:cNvPr id="5" name="Afbeelding 4">
            <a:extLst>
              <a:ext uri="{FF2B5EF4-FFF2-40B4-BE49-F238E27FC236}">
                <a16:creationId xmlns:a16="http://schemas.microsoft.com/office/drawing/2014/main" id="{63DD19BA-ABF8-40C6-BEAA-54B961FD6E3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790702" y="6426143"/>
            <a:ext cx="1074535" cy="205821"/>
          </a:xfrm>
          <a:prstGeom prst="rect">
            <a:avLst/>
          </a:prstGeom>
        </p:spPr>
      </p:pic>
    </p:spTree>
    <p:extLst>
      <p:ext uri="{BB962C8B-B14F-4D97-AF65-F5344CB8AC3E}">
        <p14:creationId xmlns:p14="http://schemas.microsoft.com/office/powerpoint/2010/main" val="3241428938"/>
      </p:ext>
    </p:extLst>
  </p:cSld>
  <p:clrMapOvr>
    <a:masterClrMapping/>
  </p:clrMapOvr>
</p:sld>
</file>

<file path=ppt/theme/theme1.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1972</Words>
  <Application>Microsoft Office PowerPoint</Application>
  <PresentationFormat>Breedbeeld</PresentationFormat>
  <Paragraphs>227</Paragraphs>
  <Slides>28</Slides>
  <Notes>23</Notes>
  <HiddenSlides>0</HiddenSlides>
  <MMClips>0</MMClips>
  <ScaleCrop>false</ScaleCrop>
  <HeadingPairs>
    <vt:vector size="6" baseType="variant">
      <vt:variant>
        <vt:lpstr>Gebruikte lettertypen</vt:lpstr>
      </vt:variant>
      <vt:variant>
        <vt:i4>4</vt:i4>
      </vt:variant>
      <vt:variant>
        <vt:lpstr>Thema</vt:lpstr>
      </vt:variant>
      <vt:variant>
        <vt:i4>1</vt:i4>
      </vt:variant>
      <vt:variant>
        <vt:lpstr>Diatitels</vt:lpstr>
      </vt:variant>
      <vt:variant>
        <vt:i4>28</vt:i4>
      </vt:variant>
    </vt:vector>
  </HeadingPairs>
  <TitlesOfParts>
    <vt:vector size="33" baseType="lpstr">
      <vt:lpstr>Arial</vt:lpstr>
      <vt:lpstr>Calibri</vt:lpstr>
      <vt:lpstr>Calibri Light</vt:lpstr>
      <vt:lpstr>Wingdings</vt:lpstr>
      <vt:lpstr>Kantoorthema</vt:lpstr>
      <vt:lpstr>Sta stil bij iedere pil!</vt:lpstr>
      <vt:lpstr>PowerPoint-presentatie</vt:lpstr>
      <vt:lpstr> </vt:lpstr>
      <vt:lpstr>PowerPoint-presentatie</vt:lpstr>
      <vt:lpstr>PowerPoint-presentatie</vt:lpstr>
      <vt:lpstr>Ontwikkeling</vt:lpstr>
      <vt:lpstr>PowerPoint-presentatie</vt:lpstr>
      <vt:lpstr>Verpakkingen</vt:lpstr>
      <vt:lpstr>PowerPoint-presentatie</vt:lpstr>
      <vt:lpstr>Distributie </vt:lpstr>
      <vt:lpstr>Inkoop</vt:lpstr>
      <vt:lpstr>PowerPoint-presentatie</vt:lpstr>
      <vt:lpstr>PowerPoint-presentatie</vt:lpstr>
      <vt:lpstr>Gepast voorschrijven</vt:lpstr>
      <vt:lpstr>Gepast afleveren</vt:lpstr>
      <vt:lpstr>PowerPoint-presentatie</vt:lpstr>
      <vt:lpstr>Gepast voorschrijven in HIX</vt:lpstr>
      <vt:lpstr>PowerPoint-presentatie</vt:lpstr>
      <vt:lpstr>Inleveren</vt:lpstr>
      <vt:lpstr>Heruitgifte </vt:lpstr>
      <vt:lpstr>Verspilling verpleegafdeling JBZ </vt:lpstr>
      <vt:lpstr>PowerPoint-presentatie</vt:lpstr>
      <vt:lpstr>Afvalverwerking</vt:lpstr>
      <vt:lpstr>Rioolzuiveringsinstallaties</vt:lpstr>
      <vt:lpstr> </vt:lpstr>
      <vt:lpstr>Take-home message</vt:lpstr>
      <vt:lpstr>Tot slot</vt:lpstr>
      <vt:lpstr>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Brigit van Soest-Segers</dc:creator>
  <cp:lastModifiedBy>Eden Daniel</cp:lastModifiedBy>
  <cp:revision>2</cp:revision>
  <cp:lastPrinted>2021-06-29T16:23:22Z</cp:lastPrinted>
  <dcterms:created xsi:type="dcterms:W3CDTF">2020-09-27T05:35:32Z</dcterms:created>
  <dcterms:modified xsi:type="dcterms:W3CDTF">2023-10-24T14:41:52Z</dcterms:modified>
</cp:coreProperties>
</file>