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9"/>
  </p:notesMasterIdLst>
  <p:sldIdLst>
    <p:sldId id="256" r:id="rId2"/>
    <p:sldId id="257" r:id="rId3"/>
    <p:sldId id="351" r:id="rId4"/>
    <p:sldId id="304" r:id="rId5"/>
    <p:sldId id="323" r:id="rId6"/>
    <p:sldId id="321" r:id="rId7"/>
    <p:sldId id="315" r:id="rId8"/>
    <p:sldId id="286" r:id="rId9"/>
    <p:sldId id="319" r:id="rId10"/>
    <p:sldId id="274" r:id="rId11"/>
    <p:sldId id="320" r:id="rId12"/>
    <p:sldId id="350" r:id="rId13"/>
    <p:sldId id="280" r:id="rId14"/>
    <p:sldId id="261" r:id="rId15"/>
    <p:sldId id="307" r:id="rId16"/>
    <p:sldId id="324" r:id="rId17"/>
    <p:sldId id="325" r:id="rId18"/>
    <p:sldId id="326" r:id="rId19"/>
    <p:sldId id="317" r:id="rId20"/>
    <p:sldId id="331" r:id="rId21"/>
    <p:sldId id="330" r:id="rId22"/>
    <p:sldId id="327" r:id="rId23"/>
    <p:sldId id="328" r:id="rId24"/>
    <p:sldId id="329" r:id="rId25"/>
    <p:sldId id="333" r:id="rId26"/>
    <p:sldId id="334" r:id="rId27"/>
    <p:sldId id="335" r:id="rId28"/>
    <p:sldId id="336" r:id="rId29"/>
    <p:sldId id="337" r:id="rId30"/>
    <p:sldId id="338" r:id="rId31"/>
    <p:sldId id="347" r:id="rId32"/>
    <p:sldId id="339" r:id="rId33"/>
    <p:sldId id="344" r:id="rId34"/>
    <p:sldId id="343" r:id="rId35"/>
    <p:sldId id="342" r:id="rId36"/>
    <p:sldId id="341" r:id="rId37"/>
    <p:sldId id="340" r:id="rId38"/>
    <p:sldId id="345" r:id="rId39"/>
    <p:sldId id="346" r:id="rId40"/>
    <p:sldId id="348" r:id="rId41"/>
    <p:sldId id="349" r:id="rId42"/>
    <p:sldId id="332" r:id="rId43"/>
    <p:sldId id="352" r:id="rId44"/>
    <p:sldId id="353" r:id="rId45"/>
    <p:sldId id="354" r:id="rId46"/>
    <p:sldId id="355" r:id="rId47"/>
    <p:sldId id="356" r:id="rId4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85588" autoAdjust="0"/>
  </p:normalViewPr>
  <p:slideViewPr>
    <p:cSldViewPr snapToGrid="0">
      <p:cViewPr varScale="1">
        <p:scale>
          <a:sx n="97" d="100"/>
          <a:sy n="97" d="100"/>
        </p:scale>
        <p:origin x="1146"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tte van Horssen" userId="49dc9689-0419-47e1-8721-f2cb27ce1714" providerId="ADAL" clId="{EC5FA201-211E-40CD-8D77-67ED3605C4DE}"/>
    <pc:docChg chg="undo custSel modSld">
      <pc:chgData name="Nicolette van Horssen" userId="49dc9689-0419-47e1-8721-f2cb27ce1714" providerId="ADAL" clId="{EC5FA201-211E-40CD-8D77-67ED3605C4DE}" dt="2023-03-09T10:44:26.268" v="102" actId="14100"/>
      <pc:docMkLst>
        <pc:docMk/>
      </pc:docMkLst>
      <pc:sldChg chg="addSp delSp modSp mod">
        <pc:chgData name="Nicolette van Horssen" userId="49dc9689-0419-47e1-8721-f2cb27ce1714" providerId="ADAL" clId="{EC5FA201-211E-40CD-8D77-67ED3605C4DE}" dt="2023-03-09T10:44:26.268" v="102" actId="14100"/>
        <pc:sldMkLst>
          <pc:docMk/>
          <pc:sldMk cId="3160489290" sldId="352"/>
        </pc:sldMkLst>
        <pc:spChg chg="mod">
          <ac:chgData name="Nicolette van Horssen" userId="49dc9689-0419-47e1-8721-f2cb27ce1714" providerId="ADAL" clId="{EC5FA201-211E-40CD-8D77-67ED3605C4DE}" dt="2023-03-09T10:44:26.268" v="102" actId="14100"/>
          <ac:spMkLst>
            <pc:docMk/>
            <pc:sldMk cId="3160489290" sldId="352"/>
            <ac:spMk id="2" creationId="{0622BDB0-B8FB-3CB9-0746-8FDE7510C9FE}"/>
          </ac:spMkLst>
        </pc:spChg>
        <pc:spChg chg="mod">
          <ac:chgData name="Nicolette van Horssen" userId="49dc9689-0419-47e1-8721-f2cb27ce1714" providerId="ADAL" clId="{EC5FA201-211E-40CD-8D77-67ED3605C4DE}" dt="2023-03-09T10:43:06.469" v="87" actId="14100"/>
          <ac:spMkLst>
            <pc:docMk/>
            <pc:sldMk cId="3160489290" sldId="352"/>
            <ac:spMk id="3" creationId="{0910D2DB-3D06-7A3C-0BB4-4E4DEB8525BA}"/>
          </ac:spMkLst>
        </pc:spChg>
        <pc:picChg chg="add del mod">
          <ac:chgData name="Nicolette van Horssen" userId="49dc9689-0419-47e1-8721-f2cb27ce1714" providerId="ADAL" clId="{EC5FA201-211E-40CD-8D77-67ED3605C4DE}" dt="2023-03-09T10:35:07.683" v="8" actId="22"/>
          <ac:picMkLst>
            <pc:docMk/>
            <pc:sldMk cId="3160489290" sldId="352"/>
            <ac:picMk id="5" creationId="{5433DD61-E0D1-B0D3-0D07-AE3F8DCFB059}"/>
          </ac:picMkLst>
        </pc:picChg>
      </pc:sldChg>
      <pc:sldChg chg="modSp mod">
        <pc:chgData name="Nicolette van Horssen" userId="49dc9689-0419-47e1-8721-f2cb27ce1714" providerId="ADAL" clId="{EC5FA201-211E-40CD-8D77-67ED3605C4DE}" dt="2023-03-09T10:30:02.632" v="3" actId="6549"/>
        <pc:sldMkLst>
          <pc:docMk/>
          <pc:sldMk cId="811972645" sldId="356"/>
        </pc:sldMkLst>
        <pc:spChg chg="mod">
          <ac:chgData name="Nicolette van Horssen" userId="49dc9689-0419-47e1-8721-f2cb27ce1714" providerId="ADAL" clId="{EC5FA201-211E-40CD-8D77-67ED3605C4DE}" dt="2023-03-09T10:30:02.632" v="3" actId="6549"/>
          <ac:spMkLst>
            <pc:docMk/>
            <pc:sldMk cId="811972645" sldId="356"/>
            <ac:spMk id="3" creationId="{7E44EB53-EBB6-9D31-F1F5-13ED2D980E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E43FF64-8F96-42C5-A3B1-59EC4512DECA}" type="datetimeFigureOut">
              <a:rPr lang="nl-NL" smtClean="0"/>
              <a:t>9-3-2023</a:t>
            </a:fld>
            <a:endParaRPr lang="nl-NL"/>
          </a:p>
        </p:txBody>
      </p:sp>
      <p:sp>
        <p:nvSpPr>
          <p:cNvPr id="4" name="Tijdelijke aanduiding voor dia-afbeelding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C37C184-D706-4C1A-8135-16E5BEA00DB8}" type="slidenum">
              <a:rPr lang="nl-NL" smtClean="0"/>
              <a:t>‹nr.›</a:t>
            </a:fld>
            <a:endParaRPr lang="nl-NL"/>
          </a:p>
        </p:txBody>
      </p:sp>
    </p:spTree>
    <p:extLst>
      <p:ext uri="{BB962C8B-B14F-4D97-AF65-F5344CB8AC3E}">
        <p14:creationId xmlns:p14="http://schemas.microsoft.com/office/powerpoint/2010/main" val="200888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ijksoverheid.nl/onderwerpen/geneesmiddelen/documenten/beleidsnotas/2019/02/12/ketenaanpak-medicijnresten-uit-wat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ivm.nl/nieuws/milieubelastende-geneesmiddelen-nog-niet-te-vervang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a:t>
            </a:fld>
            <a:endParaRPr lang="nl-NL"/>
          </a:p>
        </p:txBody>
      </p:sp>
    </p:spTree>
    <p:extLst>
      <p:ext uri="{BB962C8B-B14F-4D97-AF65-F5344CB8AC3E}">
        <p14:creationId xmlns:p14="http://schemas.microsoft.com/office/powerpoint/2010/main" val="345722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10</a:t>
            </a:fld>
            <a:endParaRPr lang="nl-NL"/>
          </a:p>
        </p:txBody>
      </p:sp>
    </p:spTree>
    <p:extLst>
      <p:ext uri="{BB962C8B-B14F-4D97-AF65-F5344CB8AC3E}">
        <p14:creationId xmlns:p14="http://schemas.microsoft.com/office/powerpoint/2010/main" val="3054480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02124"/>
                </a:solidFill>
                <a:effectLst/>
                <a:latin typeface="arial" panose="020B0604020202020204" pitchFamily="34" charset="0"/>
              </a:rPr>
              <a:t>Maria </a:t>
            </a:r>
            <a:r>
              <a:rPr lang="nl-NL" b="0" i="0" dirty="0" err="1">
                <a:solidFill>
                  <a:srgbClr val="202124"/>
                </a:solidFill>
                <a:effectLst/>
                <a:latin typeface="arial" panose="020B0604020202020204" pitchFamily="34" charset="0"/>
              </a:rPr>
              <a:t>Koijck</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11</a:t>
            </a:fld>
            <a:endParaRPr lang="nl-NL"/>
          </a:p>
        </p:txBody>
      </p:sp>
    </p:spTree>
    <p:extLst>
      <p:ext uri="{BB962C8B-B14F-4D97-AF65-F5344CB8AC3E}">
        <p14:creationId xmlns:p14="http://schemas.microsoft.com/office/powerpoint/2010/main" val="3698144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12</a:t>
            </a:fld>
            <a:endParaRPr lang="nl-NL"/>
          </a:p>
        </p:txBody>
      </p:sp>
    </p:spTree>
    <p:extLst>
      <p:ext uri="{BB962C8B-B14F-4D97-AF65-F5344CB8AC3E}">
        <p14:creationId xmlns:p14="http://schemas.microsoft.com/office/powerpoint/2010/main" val="36121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13</a:t>
            </a:fld>
            <a:endParaRPr lang="nl-NL"/>
          </a:p>
        </p:txBody>
      </p:sp>
    </p:spTree>
    <p:extLst>
      <p:ext uri="{BB962C8B-B14F-4D97-AF65-F5344CB8AC3E}">
        <p14:creationId xmlns:p14="http://schemas.microsoft.com/office/powerpoint/2010/main" val="265578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92929"/>
                </a:solidFill>
                <a:effectLst/>
                <a:latin typeface="RO Sans"/>
              </a:rPr>
              <a:t>De Green Deal staat voor zorg met minimale CO</a:t>
            </a:r>
            <a:r>
              <a:rPr lang="nl-NL" b="0" i="0" baseline="-25000" dirty="0">
                <a:solidFill>
                  <a:srgbClr val="292929"/>
                </a:solidFill>
                <a:effectLst/>
                <a:latin typeface="RO Sans"/>
              </a:rPr>
              <a:t>2</a:t>
            </a:r>
            <a:r>
              <a:rPr lang="nl-NL" b="0" i="0" dirty="0">
                <a:solidFill>
                  <a:srgbClr val="292929"/>
                </a:solidFill>
                <a:effectLst/>
                <a:latin typeface="RO Sans"/>
              </a:rPr>
              <a:t>-uitstoot en impact op de leefomgeving, met oog voor circulariteit van grondstoffen en materialen. Hiermee draagt de sector bij aan het beperken van de toenemende zorgvraag én aan de beweging richting passende zorg. (Greendeals.nl)</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14</a:t>
            </a:fld>
            <a:endParaRPr lang="nl-NL"/>
          </a:p>
        </p:txBody>
      </p:sp>
    </p:spTree>
    <p:extLst>
      <p:ext uri="{BB962C8B-B14F-4D97-AF65-F5344CB8AC3E}">
        <p14:creationId xmlns:p14="http://schemas.microsoft.com/office/powerpoint/2010/main" val="26127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R-ladder van circulaire economie.</a:t>
            </a:r>
          </a:p>
          <a:p>
            <a:endParaRPr lang="nl-NL" dirty="0"/>
          </a:p>
          <a:p>
            <a:r>
              <a:rPr lang="nl-NL" dirty="0"/>
              <a:t>Die maakt gebruikt van 3 verschillende ‘</a:t>
            </a:r>
            <a:r>
              <a:rPr lang="nl-NL" dirty="0" err="1"/>
              <a:t>R-en</a:t>
            </a:r>
            <a:r>
              <a:rPr lang="nl-NL" dirty="0"/>
              <a:t>’: </a:t>
            </a:r>
          </a:p>
          <a:p>
            <a:r>
              <a:rPr lang="nl-NL" dirty="0"/>
              <a:t>1) slimmer gebruik maken van een product</a:t>
            </a:r>
          </a:p>
          <a:p>
            <a:r>
              <a:rPr lang="nl-NL" dirty="0"/>
              <a:t>2) verlengen van de levensduur van een product en onderdelen</a:t>
            </a:r>
          </a:p>
          <a:p>
            <a:r>
              <a:rPr lang="nl-NL" dirty="0"/>
              <a:t>3) Materialen worden nuttig toegepast.</a:t>
            </a:r>
          </a:p>
          <a:p>
            <a:endParaRPr lang="nl-NL" dirty="0"/>
          </a:p>
          <a:p>
            <a:r>
              <a:rPr lang="nl-NL" dirty="0"/>
              <a:t>Doel is om zo hoog mogelijk op de R-ladder te blijven. </a:t>
            </a:r>
          </a:p>
          <a:p>
            <a:r>
              <a:rPr lang="nl-NL" dirty="0"/>
              <a:t>en </a:t>
            </a:r>
            <a:r>
              <a:rPr lang="nl-NL" b="1" dirty="0">
                <a:sym typeface="Wingdings" panose="05000000000000000000" pitchFamily="2" charset="2"/>
              </a:rPr>
              <a:t>Valt hierin iets op?</a:t>
            </a:r>
          </a:p>
          <a:p>
            <a:pPr marL="171450" indent="-171450">
              <a:buFont typeface="Wingdings" panose="05000000000000000000" pitchFamily="2" charset="2"/>
              <a:buChar char="à"/>
            </a:pPr>
            <a:endParaRPr lang="nl-NL" dirty="0"/>
          </a:p>
          <a:p>
            <a:r>
              <a:rPr lang="nl-NL" dirty="0"/>
              <a:t>Opvallend: Recyclen, wat als heel duurzaam wordt gezien, is in deze ladder van circulaire economie één van de laagste. </a:t>
            </a:r>
            <a:br>
              <a:rPr lang="nl-NL" dirty="0"/>
            </a:br>
            <a:r>
              <a:rPr lang="nl-NL" dirty="0"/>
              <a:t>Om in de 1</a:t>
            </a:r>
            <a:r>
              <a:rPr lang="nl-NL" baseline="30000" dirty="0"/>
              <a:t>e</a:t>
            </a:r>
            <a:r>
              <a:rPr lang="nl-NL" dirty="0"/>
              <a:t> categorie te blijven vraagt ook wel een gedragsverandering / bewuste keuzes.</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15</a:t>
            </a:fld>
            <a:endParaRPr lang="nl-NL"/>
          </a:p>
        </p:txBody>
      </p:sp>
    </p:spTree>
    <p:extLst>
      <p:ext uri="{BB962C8B-B14F-4D97-AF65-F5344CB8AC3E}">
        <p14:creationId xmlns:p14="http://schemas.microsoft.com/office/powerpoint/2010/main" val="3671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16</a:t>
            </a:fld>
            <a:endParaRPr lang="nl-NL"/>
          </a:p>
        </p:txBody>
      </p:sp>
    </p:spTree>
    <p:extLst>
      <p:ext uri="{BB962C8B-B14F-4D97-AF65-F5344CB8AC3E}">
        <p14:creationId xmlns:p14="http://schemas.microsoft.com/office/powerpoint/2010/main" val="2279830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17</a:t>
            </a:fld>
            <a:endParaRPr lang="nl-NL"/>
          </a:p>
        </p:txBody>
      </p:sp>
    </p:spTree>
    <p:extLst>
      <p:ext uri="{BB962C8B-B14F-4D97-AF65-F5344CB8AC3E}">
        <p14:creationId xmlns:p14="http://schemas.microsoft.com/office/powerpoint/2010/main" val="1215060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18</a:t>
            </a:fld>
            <a:endParaRPr lang="nl-NL"/>
          </a:p>
        </p:txBody>
      </p:sp>
    </p:spTree>
    <p:extLst>
      <p:ext uri="{BB962C8B-B14F-4D97-AF65-F5344CB8AC3E}">
        <p14:creationId xmlns:p14="http://schemas.microsoft.com/office/powerpoint/2010/main" val="436190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1" dirty="0">
                <a:solidFill>
                  <a:srgbClr val="275381"/>
                </a:solidFill>
                <a:effectLst/>
                <a:latin typeface="Open sans" panose="020B0606030504020204" pitchFamily="34" charset="0"/>
              </a:rPr>
              <a:t>In de </a:t>
            </a:r>
            <a:r>
              <a:rPr lang="nl-NL" b="0" i="1" u="none" strike="noStrike" dirty="0">
                <a:solidFill>
                  <a:srgbClr val="337AB7"/>
                </a:solidFill>
                <a:effectLst/>
                <a:latin typeface="Open sans" panose="020B0606030504020204" pitchFamily="34" charset="0"/>
                <a:hlinkClick r:id="rId3"/>
              </a:rPr>
              <a:t>Ketenaanpak Medicijnresten uit Wate</a:t>
            </a:r>
            <a:r>
              <a:rPr lang="nl-NL" b="0" i="0" u="none" strike="noStrike" dirty="0">
                <a:solidFill>
                  <a:srgbClr val="337AB7"/>
                </a:solidFill>
                <a:effectLst/>
                <a:latin typeface="Open sans" panose="020B0606030504020204" pitchFamily="34" charset="0"/>
                <a:hlinkClick r:id="rId3"/>
              </a:rPr>
              <a:t>r</a:t>
            </a:r>
            <a:r>
              <a:rPr lang="nl-NL" b="0" i="1" dirty="0">
                <a:solidFill>
                  <a:srgbClr val="275381"/>
                </a:solidFill>
                <a:effectLst/>
                <a:latin typeface="Open sans" panose="020B0606030504020204" pitchFamily="34" charset="0"/>
              </a:rPr>
              <a:t> werkt de Rijksoverheid samen met alle partijen die in deze keten een rol spelen. De waterschappen, drinkwatermaatschappijen, gemeenten, de farmaceutische sector en veel partijen uit de zorgsector werken samen om medicijnresten in oppervlakte- en grondwater terug te dringen.</a:t>
            </a:r>
          </a:p>
          <a:p>
            <a:r>
              <a:rPr lang="nl-NL" b="0" i="1" dirty="0">
                <a:solidFill>
                  <a:srgbClr val="275381"/>
                </a:solidFill>
                <a:effectLst/>
                <a:latin typeface="Open sans" panose="020B0606030504020204" pitchFamily="34" charset="0"/>
              </a:rPr>
              <a:t>Looptijd: 2018-2022.</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19</a:t>
            </a:fld>
            <a:endParaRPr lang="nl-NL"/>
          </a:p>
        </p:txBody>
      </p:sp>
    </p:spTree>
    <p:extLst>
      <p:ext uri="{BB962C8B-B14F-4D97-AF65-F5344CB8AC3E}">
        <p14:creationId xmlns:p14="http://schemas.microsoft.com/office/powerpoint/2010/main" val="104658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Introductie -&gt; invloed van klimaat op gezondheid, invloed van zorg op klimaat</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a:t>
            </a:fld>
            <a:endParaRPr lang="nl-NL"/>
          </a:p>
        </p:txBody>
      </p:sp>
    </p:spTree>
    <p:extLst>
      <p:ext uri="{BB962C8B-B14F-4D97-AF65-F5344CB8AC3E}">
        <p14:creationId xmlns:p14="http://schemas.microsoft.com/office/powerpoint/2010/main" val="1448112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75381"/>
                </a:solidFill>
                <a:effectLst/>
                <a:latin typeface="Open sans" panose="020B0606030504020204" pitchFamily="34" charset="0"/>
              </a:rPr>
              <a:t>Alleen door een gezamenlijke aanpak, met maatregelen in de geneesmiddelenketen tot bij de waterzuivering, kan het probleem worden opgelost. </a:t>
            </a:r>
          </a:p>
          <a:p>
            <a:r>
              <a:rPr lang="nl-NL" b="0" i="0" dirty="0">
                <a:solidFill>
                  <a:srgbClr val="275381"/>
                </a:solidFill>
                <a:effectLst/>
                <a:latin typeface="Open sans" panose="020B0606030504020204" pitchFamily="34" charset="0"/>
              </a:rPr>
              <a:t>Uitgangspunt daarbij is én blijft dat geneesmiddelen toegankelijk blijven voor iedereen die ze nodig heeft. </a:t>
            </a:r>
          </a:p>
          <a:p>
            <a:r>
              <a:rPr lang="nl-NL" b="0" i="0" dirty="0">
                <a:solidFill>
                  <a:srgbClr val="275381"/>
                </a:solidFill>
                <a:effectLst/>
                <a:latin typeface="Open sans" panose="020B0606030504020204" pitchFamily="34" charset="0"/>
              </a:rPr>
              <a:t>De partijen hebben afgesproken pragmatisch te werken. Dat betekent niet afwachten, maar nú al handelen waar dat kan.</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20</a:t>
            </a:fld>
            <a:endParaRPr lang="nl-NL"/>
          </a:p>
        </p:txBody>
      </p:sp>
    </p:spTree>
    <p:extLst>
      <p:ext uri="{BB962C8B-B14F-4D97-AF65-F5344CB8AC3E}">
        <p14:creationId xmlns:p14="http://schemas.microsoft.com/office/powerpoint/2010/main" val="1060065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1" dirty="0">
                <a:solidFill>
                  <a:srgbClr val="275381"/>
                </a:solidFill>
                <a:effectLst/>
                <a:latin typeface="Open sans" panose="020B0606030504020204" pitchFamily="34" charset="0"/>
              </a:rPr>
              <a:t>Jaarlijks komt er tenminste 140.000 kilogram medicijnresten in het oppervlaktewater terecht. Ze kunnen een negatief effect hebben op het waterleven en op de bereiding van goed drinkwater. Pijnstillers kunnen bijvoorbeeld weefselschade bij vissen veroorzaken, anticonceptiemiddelen kunnen voor geslachtsverandering zorgen en antidepressiva kunnen het gedrag van kleine waterkreeftjes en vissen veranderen. De drinkwaterbedrijven moeten extra zuiveringsstappen inzetten om ook in de toekomst drinkwater van goede kwaliteit te produceren.</a:t>
            </a:r>
          </a:p>
          <a:p>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21</a:t>
            </a:fld>
            <a:endParaRPr lang="nl-NL"/>
          </a:p>
        </p:txBody>
      </p:sp>
    </p:spTree>
    <p:extLst>
      <p:ext uri="{BB962C8B-B14F-4D97-AF65-F5344CB8AC3E}">
        <p14:creationId xmlns:p14="http://schemas.microsoft.com/office/powerpoint/2010/main" val="3015621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b="0" i="0" dirty="0">
                <a:solidFill>
                  <a:srgbClr val="275381"/>
                </a:solidFill>
                <a:effectLst/>
                <a:latin typeface="Open sans" panose="020B0606030504020204" pitchFamily="34" charset="0"/>
              </a:rPr>
              <a:t>Beter afbreekbaar = hoger en vaker doseren.. Wel duurzamere productieketen, gericht toedienen in lagere dosering.</a:t>
            </a:r>
          </a:p>
          <a:p>
            <a:pPr marL="171450" indent="-171450">
              <a:buFontTx/>
              <a:buChar char="-"/>
            </a:pPr>
            <a:r>
              <a:rPr lang="nl-NL" b="0" i="0" dirty="0">
                <a:solidFill>
                  <a:srgbClr val="275381"/>
                </a:solidFill>
                <a:effectLst/>
                <a:latin typeface="Open sans" panose="020B0606030504020204" pitchFamily="34" charset="0"/>
              </a:rPr>
              <a:t>Na registratie beslist de producent of die het middel ook daadwerkelijk op de markt brengt. De toelating van een medicijn wordt dus niet alleen door Nederland bepaald. In het proces van toelating is het pas sinds 2006 verplicht om ook de gevolgen voor het milieu van een geneesmiddel in beeld te brengen (het belang voor patiënten staat immers voorop). Farmaceutische bedrijven zijn nu een inhaalslag aan het maken om ook van de oudere middelen, de </a:t>
            </a:r>
            <a:r>
              <a:rPr lang="nl-NL" b="0" i="0" dirty="0" err="1">
                <a:solidFill>
                  <a:srgbClr val="275381"/>
                </a:solidFill>
                <a:effectLst/>
                <a:latin typeface="Open sans" panose="020B0606030504020204" pitchFamily="34" charset="0"/>
              </a:rPr>
              <a:t>milieubezwaarlijkheid</a:t>
            </a:r>
            <a:r>
              <a:rPr lang="nl-NL" b="0" i="0" dirty="0">
                <a:solidFill>
                  <a:srgbClr val="275381"/>
                </a:solidFill>
                <a:effectLst/>
                <a:latin typeface="Open sans" panose="020B0606030504020204" pitchFamily="34" charset="0"/>
              </a:rPr>
              <a:t> in beeld te brengen.</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22</a:t>
            </a:fld>
            <a:endParaRPr lang="nl-NL"/>
          </a:p>
        </p:txBody>
      </p:sp>
    </p:spTree>
    <p:extLst>
      <p:ext uri="{BB962C8B-B14F-4D97-AF65-F5344CB8AC3E}">
        <p14:creationId xmlns:p14="http://schemas.microsoft.com/office/powerpoint/2010/main" val="821832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Prescriptie en zelfzorg</a:t>
            </a:r>
          </a:p>
          <a:p>
            <a:r>
              <a:rPr lang="nl-NL" dirty="0"/>
              <a:t>3,5 miljoen kilo medicatie per jaar. </a:t>
            </a:r>
            <a:r>
              <a:rPr lang="nl-NL" b="0" i="0" dirty="0">
                <a:solidFill>
                  <a:srgbClr val="275381"/>
                </a:solidFill>
                <a:effectLst/>
                <a:latin typeface="Open sans" panose="020B0606030504020204" pitchFamily="34" charset="0"/>
              </a:rPr>
              <a:t>Vergeleken met andere landen worden in Nederland toch weinig geneesmiddelen gebruikt.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Komende jaren toename geneesmiddelen in waterbronnen van het drinkwater door toename geneesmiddelgebruik door ouder wordende bevolking en meer zelfzorgmedicatie.</a:t>
            </a:r>
          </a:p>
          <a:p>
            <a:r>
              <a:rPr lang="nl-NL" dirty="0"/>
              <a:t>Scholing polyfarmacie, psychofarmaca en antibiotica</a:t>
            </a:r>
          </a:p>
          <a:p>
            <a:r>
              <a:rPr lang="nl-NL" dirty="0"/>
              <a:t>Terugdringen </a:t>
            </a:r>
            <a:r>
              <a:rPr lang="nl-NL" dirty="0" err="1"/>
              <a:t>rontgencontrastmiddelen</a:t>
            </a:r>
            <a:r>
              <a:rPr lang="nl-NL" dirty="0"/>
              <a:t>, cytostatica</a:t>
            </a:r>
          </a:p>
          <a:p>
            <a:r>
              <a:rPr lang="nl-NL" dirty="0"/>
              <a:t>Gootsteen </a:t>
            </a:r>
            <a:r>
              <a:rPr lang="nl-NL" dirty="0" err="1"/>
              <a:t>vs</a:t>
            </a:r>
            <a:r>
              <a:rPr lang="nl-NL" dirty="0"/>
              <a:t> toilet </a:t>
            </a:r>
            <a:r>
              <a:rPr lang="nl-NL" dirty="0" err="1"/>
              <a:t>vs</a:t>
            </a:r>
            <a:r>
              <a:rPr lang="nl-NL" dirty="0"/>
              <a:t> inzamelen</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23</a:t>
            </a:fld>
            <a:endParaRPr lang="nl-NL"/>
          </a:p>
        </p:txBody>
      </p:sp>
    </p:spTree>
    <p:extLst>
      <p:ext uri="{BB962C8B-B14F-4D97-AF65-F5344CB8AC3E}">
        <p14:creationId xmlns:p14="http://schemas.microsoft.com/office/powerpoint/2010/main" val="2072130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95% in het riool</a:t>
            </a:r>
          </a:p>
          <a:p>
            <a:r>
              <a:rPr lang="nl-NL" dirty="0"/>
              <a:t>Niet alle medicijnresten kunnen gezuiverd worden, microverontreinigingen. </a:t>
            </a:r>
            <a:r>
              <a:rPr lang="nl-NL" b="0" i="0" dirty="0">
                <a:solidFill>
                  <a:srgbClr val="275381"/>
                </a:solidFill>
                <a:effectLst/>
                <a:latin typeface="Open sans" panose="020B0606030504020204" pitchFamily="34" charset="0"/>
              </a:rPr>
              <a:t>De rioolwaterzuivering haalt nu niet alle stoffen uit het water. De bestaande zuiveringen kunnen zuurstofbindende stoffen, fosfaat en stikstof goed verwijderen, maar hebben moeite met medicijnresten en andere microverontreinigingen. Het verschilt per stof of medicijnresten verwijderd worden en in welke mate. Een deel van de medicijnresten komt daarom in het oppervlaktewater.</a:t>
            </a:r>
            <a:endParaRPr lang="nl-NL" dirty="0"/>
          </a:p>
          <a:p>
            <a:r>
              <a:rPr lang="nl-NL" dirty="0"/>
              <a:t>Hotspotanalyse</a:t>
            </a:r>
          </a:p>
          <a:p>
            <a:r>
              <a:rPr lang="nl-NL" dirty="0"/>
              <a:t>Nieuwe zuiveringstechnieken: Oxidatie door ozon, adsorptie aan actief kool</a:t>
            </a:r>
          </a:p>
          <a:p>
            <a:r>
              <a:rPr lang="nl-NL" b="0" i="0" dirty="0">
                <a:solidFill>
                  <a:srgbClr val="275381"/>
                </a:solidFill>
                <a:effectLst/>
                <a:latin typeface="Open sans" panose="020B0606030504020204" pitchFamily="34" charset="0"/>
              </a:rPr>
              <a:t> Vaak wordt de vraag gesteld of er ook minder milieubezwaarlijke vervangers van bepaalde medicijnen bestaan. Naar aanleiding van een proef waarbij </a:t>
            </a:r>
            <a:r>
              <a:rPr lang="nl-NL" b="0" i="0" dirty="0" err="1">
                <a:solidFill>
                  <a:srgbClr val="275381"/>
                </a:solidFill>
                <a:effectLst/>
                <a:latin typeface="Open sans" panose="020B0606030504020204" pitchFamily="34" charset="0"/>
              </a:rPr>
              <a:t>diclofenac</a:t>
            </a:r>
            <a:r>
              <a:rPr lang="nl-NL" b="0" i="0" dirty="0">
                <a:solidFill>
                  <a:srgbClr val="275381"/>
                </a:solidFill>
                <a:effectLst/>
                <a:latin typeface="Open sans" panose="020B0606030504020204" pitchFamily="34" charset="0"/>
              </a:rPr>
              <a:t> werd vervangen door </a:t>
            </a:r>
            <a:r>
              <a:rPr lang="nl-NL" b="0" i="0" dirty="0" err="1">
                <a:solidFill>
                  <a:srgbClr val="275381"/>
                </a:solidFill>
                <a:effectLst/>
                <a:latin typeface="Open sans" panose="020B0606030504020204" pitchFamily="34" charset="0"/>
              </a:rPr>
              <a:t>naproxen</a:t>
            </a:r>
            <a:r>
              <a:rPr lang="nl-NL" b="0" i="0" dirty="0">
                <a:solidFill>
                  <a:srgbClr val="275381"/>
                </a:solidFill>
                <a:effectLst/>
                <a:latin typeface="Open sans" panose="020B0606030504020204" pitchFamily="34" charset="0"/>
              </a:rPr>
              <a:t>, heeft het RIVM dit onderzocht. Uit het rapport </a:t>
            </a:r>
            <a:r>
              <a:rPr lang="nl-NL" b="0" i="0" u="none" strike="noStrike" dirty="0">
                <a:solidFill>
                  <a:srgbClr val="337AB7"/>
                </a:solidFill>
                <a:effectLst/>
                <a:latin typeface="Open sans" panose="020B0606030504020204" pitchFamily="34" charset="0"/>
                <a:hlinkClick r:id="rId3"/>
              </a:rPr>
              <a:t>Milieuafwegingen in de geneesmiddelvoorziening</a:t>
            </a:r>
            <a:r>
              <a:rPr lang="nl-NL" b="0" i="0" dirty="0">
                <a:solidFill>
                  <a:srgbClr val="275381"/>
                </a:solidFill>
                <a:effectLst/>
                <a:latin typeface="Open sans" panose="020B0606030504020204" pitchFamily="34" charset="0"/>
              </a:rPr>
              <a:t> blijkt dat dit momenteel niet mogelijk is zonder de veiligheid en de effectiviteit van de behandeling te beïnvloeden. Later bleek bovendien dat het vervangen van </a:t>
            </a:r>
            <a:r>
              <a:rPr lang="nl-NL" b="0" i="0" dirty="0" err="1">
                <a:solidFill>
                  <a:srgbClr val="275381"/>
                </a:solidFill>
                <a:effectLst/>
                <a:latin typeface="Open sans" panose="020B0606030504020204" pitchFamily="34" charset="0"/>
              </a:rPr>
              <a:t>diclofenac</a:t>
            </a:r>
            <a:r>
              <a:rPr lang="nl-NL" b="0" i="0" dirty="0">
                <a:solidFill>
                  <a:srgbClr val="275381"/>
                </a:solidFill>
                <a:effectLst/>
                <a:latin typeface="Open sans" panose="020B0606030504020204" pitchFamily="34" charset="0"/>
              </a:rPr>
              <a:t> door </a:t>
            </a:r>
            <a:r>
              <a:rPr lang="nl-NL" b="0" i="0" dirty="0" err="1">
                <a:solidFill>
                  <a:srgbClr val="275381"/>
                </a:solidFill>
                <a:effectLst/>
                <a:latin typeface="Open sans" panose="020B0606030504020204" pitchFamily="34" charset="0"/>
              </a:rPr>
              <a:t>naproxen</a:t>
            </a:r>
            <a:r>
              <a:rPr lang="nl-NL" b="0" i="0" dirty="0">
                <a:solidFill>
                  <a:srgbClr val="275381"/>
                </a:solidFill>
                <a:effectLst/>
                <a:latin typeface="Open sans" panose="020B0606030504020204" pitchFamily="34" charset="0"/>
              </a:rPr>
              <a:t> ook geen positief milieueffect had. Aangezien er in Nederland 2000 actieve stoffen in medicijnen op de markt zijn, lijkt het vervangen van het ene door het andere medicijn geen effectieve oplossingsrichting. We werken er dan ook niet verder </a:t>
            </a:r>
            <a:r>
              <a:rPr lang="nl-NL" b="0" i="0" dirty="0" err="1">
                <a:solidFill>
                  <a:srgbClr val="275381"/>
                </a:solidFill>
                <a:effectLst/>
                <a:latin typeface="Open sans" panose="020B0606030504020204" pitchFamily="34" charset="0"/>
              </a:rPr>
              <a:t>aan.</a:t>
            </a:r>
            <a:r>
              <a:rPr lang="nl-NL" dirty="0" err="1"/>
              <a:t>Internationaal</a:t>
            </a:r>
            <a:r>
              <a:rPr lang="nl-NL" dirty="0"/>
              <a:t> probleem, kennis delen. </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24</a:t>
            </a:fld>
            <a:endParaRPr lang="nl-NL"/>
          </a:p>
        </p:txBody>
      </p:sp>
    </p:spTree>
    <p:extLst>
      <p:ext uri="{BB962C8B-B14F-4D97-AF65-F5344CB8AC3E}">
        <p14:creationId xmlns:p14="http://schemas.microsoft.com/office/powerpoint/2010/main" val="367252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25</a:t>
            </a:fld>
            <a:endParaRPr lang="nl-NL"/>
          </a:p>
        </p:txBody>
      </p:sp>
    </p:spTree>
    <p:extLst>
      <p:ext uri="{BB962C8B-B14F-4D97-AF65-F5344CB8AC3E}">
        <p14:creationId xmlns:p14="http://schemas.microsoft.com/office/powerpoint/2010/main" val="983750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26</a:t>
            </a:fld>
            <a:endParaRPr lang="nl-NL"/>
          </a:p>
        </p:txBody>
      </p:sp>
    </p:spTree>
    <p:extLst>
      <p:ext uri="{BB962C8B-B14F-4D97-AF65-F5344CB8AC3E}">
        <p14:creationId xmlns:p14="http://schemas.microsoft.com/office/powerpoint/2010/main" val="4069842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27</a:t>
            </a:fld>
            <a:endParaRPr lang="nl-NL"/>
          </a:p>
        </p:txBody>
      </p:sp>
    </p:spTree>
    <p:extLst>
      <p:ext uri="{BB962C8B-B14F-4D97-AF65-F5344CB8AC3E}">
        <p14:creationId xmlns:p14="http://schemas.microsoft.com/office/powerpoint/2010/main" val="1695767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28</a:t>
            </a:fld>
            <a:endParaRPr lang="nl-NL"/>
          </a:p>
        </p:txBody>
      </p:sp>
    </p:spTree>
    <p:extLst>
      <p:ext uri="{BB962C8B-B14F-4D97-AF65-F5344CB8AC3E}">
        <p14:creationId xmlns:p14="http://schemas.microsoft.com/office/powerpoint/2010/main" val="253414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29</a:t>
            </a:fld>
            <a:endParaRPr lang="nl-NL"/>
          </a:p>
        </p:txBody>
      </p:sp>
    </p:spTree>
    <p:extLst>
      <p:ext uri="{BB962C8B-B14F-4D97-AF65-F5344CB8AC3E}">
        <p14:creationId xmlns:p14="http://schemas.microsoft.com/office/powerpoint/2010/main" val="153077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Introductie -&gt; invloed van klimaat op gezondheid, invloed van zorg op klimaat</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a:t>
            </a:fld>
            <a:endParaRPr lang="nl-NL"/>
          </a:p>
        </p:txBody>
      </p:sp>
    </p:spTree>
    <p:extLst>
      <p:ext uri="{BB962C8B-B14F-4D97-AF65-F5344CB8AC3E}">
        <p14:creationId xmlns:p14="http://schemas.microsoft.com/office/powerpoint/2010/main" val="1387214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30</a:t>
            </a:fld>
            <a:endParaRPr lang="nl-NL"/>
          </a:p>
        </p:txBody>
      </p:sp>
    </p:spTree>
    <p:extLst>
      <p:ext uri="{BB962C8B-B14F-4D97-AF65-F5344CB8AC3E}">
        <p14:creationId xmlns:p14="http://schemas.microsoft.com/office/powerpoint/2010/main" val="2628985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31</a:t>
            </a:fld>
            <a:endParaRPr lang="nl-NL"/>
          </a:p>
        </p:txBody>
      </p:sp>
    </p:spTree>
    <p:extLst>
      <p:ext uri="{BB962C8B-B14F-4D97-AF65-F5344CB8AC3E}">
        <p14:creationId xmlns:p14="http://schemas.microsoft.com/office/powerpoint/2010/main" val="3203002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32</a:t>
            </a:fld>
            <a:endParaRPr lang="nl-NL"/>
          </a:p>
        </p:txBody>
      </p:sp>
    </p:spTree>
    <p:extLst>
      <p:ext uri="{BB962C8B-B14F-4D97-AF65-F5344CB8AC3E}">
        <p14:creationId xmlns:p14="http://schemas.microsoft.com/office/powerpoint/2010/main" val="473426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33</a:t>
            </a:fld>
            <a:endParaRPr lang="nl-NL"/>
          </a:p>
        </p:txBody>
      </p:sp>
    </p:spTree>
    <p:extLst>
      <p:ext uri="{BB962C8B-B14F-4D97-AF65-F5344CB8AC3E}">
        <p14:creationId xmlns:p14="http://schemas.microsoft.com/office/powerpoint/2010/main" val="364414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34</a:t>
            </a:fld>
            <a:endParaRPr lang="nl-NL"/>
          </a:p>
        </p:txBody>
      </p:sp>
    </p:spTree>
    <p:extLst>
      <p:ext uri="{BB962C8B-B14F-4D97-AF65-F5344CB8AC3E}">
        <p14:creationId xmlns:p14="http://schemas.microsoft.com/office/powerpoint/2010/main" val="727226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35</a:t>
            </a:fld>
            <a:endParaRPr lang="nl-NL"/>
          </a:p>
        </p:txBody>
      </p:sp>
    </p:spTree>
    <p:extLst>
      <p:ext uri="{BB962C8B-B14F-4D97-AF65-F5344CB8AC3E}">
        <p14:creationId xmlns:p14="http://schemas.microsoft.com/office/powerpoint/2010/main" val="3311499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36</a:t>
            </a:fld>
            <a:endParaRPr lang="nl-NL"/>
          </a:p>
        </p:txBody>
      </p:sp>
    </p:spTree>
    <p:extLst>
      <p:ext uri="{BB962C8B-B14F-4D97-AF65-F5344CB8AC3E}">
        <p14:creationId xmlns:p14="http://schemas.microsoft.com/office/powerpoint/2010/main" val="1606078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37</a:t>
            </a:fld>
            <a:endParaRPr lang="nl-NL"/>
          </a:p>
        </p:txBody>
      </p:sp>
    </p:spTree>
    <p:extLst>
      <p:ext uri="{BB962C8B-B14F-4D97-AF65-F5344CB8AC3E}">
        <p14:creationId xmlns:p14="http://schemas.microsoft.com/office/powerpoint/2010/main" val="297071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38</a:t>
            </a:fld>
            <a:endParaRPr lang="nl-NL"/>
          </a:p>
        </p:txBody>
      </p:sp>
    </p:spTree>
    <p:extLst>
      <p:ext uri="{BB962C8B-B14F-4D97-AF65-F5344CB8AC3E}">
        <p14:creationId xmlns:p14="http://schemas.microsoft.com/office/powerpoint/2010/main" val="3475095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39</a:t>
            </a:fld>
            <a:endParaRPr lang="nl-NL"/>
          </a:p>
        </p:txBody>
      </p:sp>
    </p:spTree>
    <p:extLst>
      <p:ext uri="{BB962C8B-B14F-4D97-AF65-F5344CB8AC3E}">
        <p14:creationId xmlns:p14="http://schemas.microsoft.com/office/powerpoint/2010/main" val="100565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klimaatstreepjescode van de KNMI toont de jaar op jaar variatie en opwarming van het NL klimaat. </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4</a:t>
            </a:fld>
            <a:endParaRPr lang="nl-NL"/>
          </a:p>
        </p:txBody>
      </p:sp>
    </p:spTree>
    <p:extLst>
      <p:ext uri="{BB962C8B-B14F-4D97-AF65-F5344CB8AC3E}">
        <p14:creationId xmlns:p14="http://schemas.microsoft.com/office/powerpoint/2010/main" val="4158826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40</a:t>
            </a:fld>
            <a:endParaRPr lang="nl-NL"/>
          </a:p>
        </p:txBody>
      </p:sp>
    </p:spTree>
    <p:extLst>
      <p:ext uri="{BB962C8B-B14F-4D97-AF65-F5344CB8AC3E}">
        <p14:creationId xmlns:p14="http://schemas.microsoft.com/office/powerpoint/2010/main" val="3756838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41</a:t>
            </a:fld>
            <a:endParaRPr lang="nl-NL"/>
          </a:p>
        </p:txBody>
      </p:sp>
    </p:spTree>
    <p:extLst>
      <p:ext uri="{BB962C8B-B14F-4D97-AF65-F5344CB8AC3E}">
        <p14:creationId xmlns:p14="http://schemas.microsoft.com/office/powerpoint/2010/main" val="1415333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42</a:t>
            </a:fld>
            <a:endParaRPr lang="nl-NL"/>
          </a:p>
        </p:txBody>
      </p:sp>
    </p:spTree>
    <p:extLst>
      <p:ext uri="{BB962C8B-B14F-4D97-AF65-F5344CB8AC3E}">
        <p14:creationId xmlns:p14="http://schemas.microsoft.com/office/powerpoint/2010/main" val="109454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5</a:t>
            </a:fld>
            <a:endParaRPr lang="nl-NL"/>
          </a:p>
        </p:txBody>
      </p:sp>
    </p:spTree>
    <p:extLst>
      <p:ext uri="{BB962C8B-B14F-4D97-AF65-F5344CB8AC3E}">
        <p14:creationId xmlns:p14="http://schemas.microsoft.com/office/powerpoint/2010/main" val="38731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 is risico voor volksgezondheid</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6</a:t>
            </a:fld>
            <a:endParaRPr lang="nl-NL"/>
          </a:p>
        </p:txBody>
      </p:sp>
    </p:spTree>
    <p:extLst>
      <p:ext uri="{BB962C8B-B14F-4D97-AF65-F5344CB8AC3E}">
        <p14:creationId xmlns:p14="http://schemas.microsoft.com/office/powerpoint/2010/main" val="157362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Hitte gerelateerde risico’s: Hitteberoerte, nierfunctiestoornissen door dehydratie, cardiovasculaire ziekte door oververhitting. Ook slaapverstoring en toename psychische stress door hitte.</a:t>
            </a:r>
          </a:p>
          <a:p>
            <a:pPr marL="171450" indent="-171450">
              <a:buFontTx/>
              <a:buChar char="-"/>
            </a:pPr>
            <a:r>
              <a:rPr lang="nl-NL" dirty="0"/>
              <a:t>Luchtverontreiniging en zomersmog </a:t>
            </a:r>
            <a:r>
              <a:rPr lang="nl-NL" dirty="0">
                <a:sym typeface="Wingdings" panose="05000000000000000000" pitchFamily="2" charset="2"/>
              </a:rPr>
              <a:t> irritatie luchtwegen maar ook toename hart- en vaatziekten. </a:t>
            </a:r>
            <a:endParaRPr lang="nl-NL" dirty="0"/>
          </a:p>
          <a:p>
            <a:pPr marL="171450" indent="-171450">
              <a:buFontTx/>
              <a:buChar char="-"/>
            </a:pPr>
            <a:r>
              <a:rPr lang="nl-NL" dirty="0"/>
              <a:t>Langer pollenseizoen: langer klachten door mogelijk langer (en mogelijk intensiever) bloeiseizoen nieuwe planten.</a:t>
            </a:r>
          </a:p>
          <a:p>
            <a:pPr marL="171450" indent="-171450">
              <a:buFontTx/>
              <a:buChar char="-"/>
            </a:pPr>
            <a:r>
              <a:rPr lang="nl-NL" b="0" i="0" dirty="0">
                <a:solidFill>
                  <a:srgbClr val="000000"/>
                </a:solidFill>
                <a:effectLst/>
                <a:latin typeface="RO Sans"/>
              </a:rPr>
              <a:t>Nieuwe plantensoorten met mogelijk ook nieuwe allergenen, vaker hooikoorts.</a:t>
            </a:r>
          </a:p>
          <a:p>
            <a:pPr marL="171450" indent="-171450">
              <a:buFontTx/>
              <a:buChar char="-"/>
            </a:pPr>
            <a:r>
              <a:rPr lang="nl-NL" b="0" i="0" dirty="0">
                <a:solidFill>
                  <a:srgbClr val="000000"/>
                </a:solidFill>
                <a:effectLst/>
                <a:latin typeface="RO Sans"/>
              </a:rPr>
              <a:t>Virussen, insecten, muggen: denk aan </a:t>
            </a:r>
            <a:r>
              <a:rPr lang="nl-NL" b="0" i="0" dirty="0" err="1">
                <a:solidFill>
                  <a:srgbClr val="000000"/>
                </a:solidFill>
                <a:effectLst/>
                <a:latin typeface="RO Sans"/>
              </a:rPr>
              <a:t>westnijlvirus</a:t>
            </a:r>
            <a:r>
              <a:rPr lang="nl-NL" b="0" i="0" dirty="0">
                <a:solidFill>
                  <a:srgbClr val="000000"/>
                </a:solidFill>
                <a:effectLst/>
                <a:latin typeface="RO Sans"/>
              </a:rPr>
              <a:t>, dengue, </a:t>
            </a:r>
            <a:r>
              <a:rPr lang="nl-NL" b="0" i="0" dirty="0" err="1">
                <a:solidFill>
                  <a:srgbClr val="000000"/>
                </a:solidFill>
                <a:effectLst/>
                <a:latin typeface="RO Sans"/>
              </a:rPr>
              <a:t>tijgermug</a:t>
            </a:r>
            <a:r>
              <a:rPr lang="nl-NL" b="0" i="0" dirty="0">
                <a:solidFill>
                  <a:srgbClr val="000000"/>
                </a:solidFill>
                <a:effectLst/>
                <a:latin typeface="RO Sans"/>
              </a:rPr>
              <a:t> en </a:t>
            </a:r>
            <a:r>
              <a:rPr lang="nl-NL" b="0" i="0" dirty="0" err="1">
                <a:solidFill>
                  <a:srgbClr val="000000"/>
                </a:solidFill>
                <a:effectLst/>
                <a:latin typeface="RO Sans"/>
              </a:rPr>
              <a:t>eikenproccessierups</a:t>
            </a:r>
            <a:r>
              <a:rPr lang="nl-NL" b="0" i="0" dirty="0">
                <a:solidFill>
                  <a:srgbClr val="000000"/>
                </a:solidFill>
                <a:effectLst/>
                <a:latin typeface="RO Sans"/>
              </a:rPr>
              <a:t>. </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7</a:t>
            </a:fld>
            <a:endParaRPr lang="nl-NL"/>
          </a:p>
        </p:txBody>
      </p:sp>
    </p:spTree>
    <p:extLst>
      <p:ext uri="{BB962C8B-B14F-4D97-AF65-F5344CB8AC3E}">
        <p14:creationId xmlns:p14="http://schemas.microsoft.com/office/powerpoint/2010/main" val="988167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7%</a:t>
            </a:r>
          </a:p>
          <a:p>
            <a:r>
              <a:rPr lang="nl-NL" dirty="0"/>
              <a:t>Dit is vergelijkbaar met de uitstoot van Schiphol.</a:t>
            </a:r>
          </a:p>
          <a:p>
            <a:r>
              <a:rPr lang="nl-NL" b="1" i="0" dirty="0">
                <a:solidFill>
                  <a:srgbClr val="292929"/>
                </a:solidFill>
                <a:effectLst/>
                <a:latin typeface="RO Sans"/>
              </a:rPr>
              <a:t>In Nederland is de zorgsector tegelijkertijd verantwoordelijk voor zo’n 7% van de CO</a:t>
            </a:r>
            <a:r>
              <a:rPr lang="nl-NL" b="1" i="0" baseline="-25000" dirty="0">
                <a:solidFill>
                  <a:srgbClr val="292929"/>
                </a:solidFill>
                <a:effectLst/>
                <a:latin typeface="RO Sans"/>
              </a:rPr>
              <a:t>2</a:t>
            </a:r>
            <a:r>
              <a:rPr lang="nl-NL" b="1" i="0" dirty="0">
                <a:solidFill>
                  <a:srgbClr val="292929"/>
                </a:solidFill>
                <a:effectLst/>
                <a:latin typeface="RO Sans"/>
              </a:rPr>
              <a:t>-uitstoot. Ook is 4% van het afval in Nederland en 13% van het grondstoffengebruik afkomstig uit de zorg. </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8</a:t>
            </a:fld>
            <a:endParaRPr lang="nl-NL"/>
          </a:p>
        </p:txBody>
      </p:sp>
    </p:spTree>
    <p:extLst>
      <p:ext uri="{BB962C8B-B14F-4D97-AF65-F5344CB8AC3E}">
        <p14:creationId xmlns:p14="http://schemas.microsoft.com/office/powerpoint/2010/main" val="244909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9</a:t>
            </a:fld>
            <a:endParaRPr lang="nl-NL"/>
          </a:p>
        </p:txBody>
      </p:sp>
    </p:spTree>
    <p:extLst>
      <p:ext uri="{BB962C8B-B14F-4D97-AF65-F5344CB8AC3E}">
        <p14:creationId xmlns:p14="http://schemas.microsoft.com/office/powerpoint/2010/main" val="417113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2A54C80-263E-416B-A8E0-580EDEADCBDC}" type="datetimeFigureOut">
              <a:rPr lang="en-US" dirty="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7.bin"/><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GROENE ZORG - De Klimaat Dokter">
            <a:extLst>
              <a:ext uri="{FF2B5EF4-FFF2-40B4-BE49-F238E27FC236}">
                <a16:creationId xmlns:a16="http://schemas.microsoft.com/office/drawing/2014/main" id="{2CAD0A27-322A-4BC6-8545-6A92EFC81B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27" r="859" b="6550"/>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523BCA2-BD5E-466B-A8E2-92EF28FF1C77}"/>
              </a:ext>
            </a:extLst>
          </p:cNvPr>
          <p:cNvSpPr>
            <a:spLocks noGrp="1"/>
          </p:cNvSpPr>
          <p:nvPr>
            <p:ph type="ctrTitle"/>
          </p:nvPr>
        </p:nvSpPr>
        <p:spPr>
          <a:xfrm>
            <a:off x="668867" y="1678666"/>
            <a:ext cx="4088190" cy="2369093"/>
          </a:xfrm>
        </p:spPr>
        <p:txBody>
          <a:bodyPr>
            <a:normAutofit/>
          </a:bodyPr>
          <a:lstStyle/>
          <a:p>
            <a:r>
              <a:rPr lang="nl-NL" sz="4800" dirty="0"/>
              <a:t>Medicatie en het klimaat</a:t>
            </a:r>
          </a:p>
        </p:txBody>
      </p:sp>
      <p:sp>
        <p:nvSpPr>
          <p:cNvPr id="3" name="Ondertitel 2">
            <a:extLst>
              <a:ext uri="{FF2B5EF4-FFF2-40B4-BE49-F238E27FC236}">
                <a16:creationId xmlns:a16="http://schemas.microsoft.com/office/drawing/2014/main" id="{1C506D53-ACF8-4838-8570-5FBFE4EC31ED}"/>
              </a:ext>
            </a:extLst>
          </p:cNvPr>
          <p:cNvSpPr>
            <a:spLocks noGrp="1"/>
          </p:cNvSpPr>
          <p:nvPr>
            <p:ph type="subTitle" idx="1"/>
          </p:nvPr>
        </p:nvSpPr>
        <p:spPr>
          <a:xfrm>
            <a:off x="677335" y="4050831"/>
            <a:ext cx="4079721" cy="1096901"/>
          </a:xfrm>
        </p:spPr>
        <p:txBody>
          <a:bodyPr>
            <a:normAutofit fontScale="77500" lnSpcReduction="20000"/>
          </a:bodyPr>
          <a:lstStyle/>
          <a:p>
            <a:r>
              <a:rPr lang="nl-NL" sz="1600" dirty="0"/>
              <a:t>FTO</a:t>
            </a:r>
          </a:p>
          <a:p>
            <a:r>
              <a:rPr lang="nl-NL" sz="1600" dirty="0"/>
              <a:t>Marcel van den Bosch-Niestijl </a:t>
            </a:r>
          </a:p>
          <a:p>
            <a:r>
              <a:rPr lang="nl-NL" sz="1600" dirty="0"/>
              <a:t>en Nienke Smitsman</a:t>
            </a:r>
          </a:p>
          <a:p>
            <a:r>
              <a:rPr lang="nl-NL" sz="1600" dirty="0"/>
              <a:t>14-02-2023</a:t>
            </a:r>
          </a:p>
        </p:txBody>
      </p:sp>
      <p:cxnSp>
        <p:nvCxnSpPr>
          <p:cNvPr id="71" name="Straight Connector 7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78" name="Straight Connector 7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7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7464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3" name="Rectangle 82">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6" name="Straight Connector 85">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6" name="Rectangle 95">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ezondheidszorg kan fors bijdragen aan CO2-reductie">
            <a:extLst>
              <a:ext uri="{FF2B5EF4-FFF2-40B4-BE49-F238E27FC236}">
                <a16:creationId xmlns:a16="http://schemas.microsoft.com/office/drawing/2014/main" id="{65864051-4814-40F1-BA6D-7D74FA45148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704" t="1548" r="-6455" b="1705"/>
          <a:stretch/>
        </p:blipFill>
        <p:spPr bwMode="auto">
          <a:xfrm>
            <a:off x="574047" y="567266"/>
            <a:ext cx="11055096"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Pijl: rechts 3">
            <a:extLst>
              <a:ext uri="{FF2B5EF4-FFF2-40B4-BE49-F238E27FC236}">
                <a16:creationId xmlns:a16="http://schemas.microsoft.com/office/drawing/2014/main" id="{02F52CCC-6916-7D73-EBFD-40ADC7ADE40B}"/>
              </a:ext>
            </a:extLst>
          </p:cNvPr>
          <p:cNvSpPr/>
          <p:nvPr/>
        </p:nvSpPr>
        <p:spPr>
          <a:xfrm rot="18037642">
            <a:off x="2224419" y="3641402"/>
            <a:ext cx="2762910" cy="184737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5" name="Pijl: rechts 4">
            <a:extLst>
              <a:ext uri="{FF2B5EF4-FFF2-40B4-BE49-F238E27FC236}">
                <a16:creationId xmlns:a16="http://schemas.microsoft.com/office/drawing/2014/main" id="{07B446A9-4F07-EAA3-D74D-E8AF6F7F8B57}"/>
              </a:ext>
            </a:extLst>
          </p:cNvPr>
          <p:cNvSpPr/>
          <p:nvPr/>
        </p:nvSpPr>
        <p:spPr>
          <a:xfrm rot="14570724">
            <a:off x="6954354" y="3595437"/>
            <a:ext cx="2762910" cy="184737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37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71E7C-DA42-3D55-50B2-636B5331B557}"/>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D065BF08-3802-9AB7-2B49-2166CEB42E3F}"/>
              </a:ext>
            </a:extLst>
          </p:cNvPr>
          <p:cNvPicPr>
            <a:picLocks noGrp="1" noChangeAspect="1"/>
          </p:cNvPicPr>
          <p:nvPr>
            <p:ph idx="1"/>
          </p:nvPr>
        </p:nvPicPr>
        <p:blipFill>
          <a:blip r:embed="rId3"/>
          <a:stretch>
            <a:fillRect/>
          </a:stretch>
        </p:blipFill>
        <p:spPr>
          <a:xfrm>
            <a:off x="-70753" y="-36787"/>
            <a:ext cx="12333505" cy="6931574"/>
          </a:xfrm>
        </p:spPr>
      </p:pic>
    </p:spTree>
    <p:extLst>
      <p:ext uri="{BB962C8B-B14F-4D97-AF65-F5344CB8AC3E}">
        <p14:creationId xmlns:p14="http://schemas.microsoft.com/office/powerpoint/2010/main" val="115201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4B47C-E906-F1D4-DF14-3AA4AC4D8A42}"/>
              </a:ext>
            </a:extLst>
          </p:cNvPr>
          <p:cNvSpPr>
            <a:spLocks noGrp="1"/>
          </p:cNvSpPr>
          <p:nvPr>
            <p:ph type="title"/>
          </p:nvPr>
        </p:nvSpPr>
        <p:spPr>
          <a:xfrm>
            <a:off x="279860" y="532051"/>
            <a:ext cx="8508893" cy="1024415"/>
          </a:xfrm>
        </p:spPr>
        <p:txBody>
          <a:bodyPr vert="horz" lIns="91440" tIns="45720" rIns="91440" bIns="45720" rtlCol="0" anchor="b">
            <a:normAutofit/>
          </a:bodyPr>
          <a:lstStyle/>
          <a:p>
            <a:pPr algn="ctr">
              <a:lnSpc>
                <a:spcPct val="90000"/>
              </a:lnSpc>
            </a:pPr>
            <a:r>
              <a:rPr lang="en-US" sz="3400" dirty="0"/>
              <a:t>Hoe zit het </a:t>
            </a:r>
            <a:r>
              <a:rPr lang="en-US" sz="3400" dirty="0" err="1"/>
              <a:t>bij</a:t>
            </a:r>
            <a:r>
              <a:rPr lang="en-US" sz="3400" dirty="0"/>
              <a:t> </a:t>
            </a:r>
            <a:r>
              <a:rPr lang="en-US" sz="3400" dirty="0" err="1"/>
              <a:t>ons</a:t>
            </a:r>
            <a:r>
              <a:rPr lang="en-US" sz="3400" dirty="0"/>
              <a:t>?</a:t>
            </a:r>
          </a:p>
        </p:txBody>
      </p:sp>
      <p:pic>
        <p:nvPicPr>
          <p:cNvPr id="6" name="Afbeelding 5" descr="Afbeelding met binnen, projector&#10;&#10;Automatisch gegenereerde beschrijving">
            <a:extLst>
              <a:ext uri="{FF2B5EF4-FFF2-40B4-BE49-F238E27FC236}">
                <a16:creationId xmlns:a16="http://schemas.microsoft.com/office/drawing/2014/main" id="{7CF2C6E8-2E0E-6AD0-7A4A-839BFD9123FD}"/>
              </a:ext>
            </a:extLst>
          </p:cNvPr>
          <p:cNvPicPr>
            <a:picLocks noChangeAspect="1"/>
          </p:cNvPicPr>
          <p:nvPr/>
        </p:nvPicPr>
        <p:blipFill rotWithShape="1">
          <a:blip r:embed="rId3"/>
          <a:srcRect l="17634" t="13680" r="11828" b="11959"/>
          <a:stretch/>
        </p:blipFill>
        <p:spPr>
          <a:xfrm rot="5400000">
            <a:off x="1085477" y="854706"/>
            <a:ext cx="5795888" cy="4582510"/>
          </a:xfrm>
          <a:prstGeom prst="rect">
            <a:avLst/>
          </a:prstGeom>
        </p:spPr>
      </p:pic>
      <p:pic>
        <p:nvPicPr>
          <p:cNvPr id="8" name="Afbeelding 7">
            <a:extLst>
              <a:ext uri="{FF2B5EF4-FFF2-40B4-BE49-F238E27FC236}">
                <a16:creationId xmlns:a16="http://schemas.microsoft.com/office/drawing/2014/main" id="{46D5A388-05A8-81FC-92EC-CA5792BF1D28}"/>
              </a:ext>
            </a:extLst>
          </p:cNvPr>
          <p:cNvPicPr>
            <a:picLocks noChangeAspect="1"/>
          </p:cNvPicPr>
          <p:nvPr/>
        </p:nvPicPr>
        <p:blipFill>
          <a:blip r:embed="rId4"/>
          <a:stretch>
            <a:fillRect/>
          </a:stretch>
        </p:blipFill>
        <p:spPr>
          <a:xfrm>
            <a:off x="6274676" y="1267216"/>
            <a:ext cx="5917324" cy="4437993"/>
          </a:xfrm>
          <a:prstGeom prst="rect">
            <a:avLst/>
          </a:prstGeom>
        </p:spPr>
      </p:pic>
      <p:pic>
        <p:nvPicPr>
          <p:cNvPr id="10" name="Picture 8">
            <a:extLst>
              <a:ext uri="{FF2B5EF4-FFF2-40B4-BE49-F238E27FC236}">
                <a16:creationId xmlns:a16="http://schemas.microsoft.com/office/drawing/2014/main" id="{EFA85C36-6E75-32A8-6ED5-270465295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296" y="379951"/>
            <a:ext cx="6098098" cy="609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1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uurzaamheid als antwoord op sociaaleconomische vragen - Actueel -  Artsenkrant.com">
            <a:extLst>
              <a:ext uri="{FF2B5EF4-FFF2-40B4-BE49-F238E27FC236}">
                <a16:creationId xmlns:a16="http://schemas.microsoft.com/office/drawing/2014/main" id="{A589C340-92EC-4657-95A6-BBAC9B85BFA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640" r="-1" b="-1"/>
          <a:stretch/>
        </p:blipFill>
        <p:spPr bwMode="auto">
          <a:xfrm>
            <a:off x="877611" y="2833077"/>
            <a:ext cx="2425640" cy="25439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e Klimaat Dokter - Ouderengeneeskunde.NU">
            <a:extLst>
              <a:ext uri="{FF2B5EF4-FFF2-40B4-BE49-F238E27FC236}">
                <a16:creationId xmlns:a16="http://schemas.microsoft.com/office/drawing/2014/main" id="{755C92B6-C2B4-4892-88FB-6AB6671F4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671" y="203802"/>
            <a:ext cx="2097655" cy="209765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Biking doctors">
            <a:extLst>
              <a:ext uri="{FF2B5EF4-FFF2-40B4-BE49-F238E27FC236}">
                <a16:creationId xmlns:a16="http://schemas.microsoft.com/office/drawing/2014/main" id="{516EA325-C40E-4D09-AD54-C3B5EDE88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2448" y="4001850"/>
            <a:ext cx="6125797" cy="2769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limaatcrisis: 969 artsen eisen actie van België - De Specialist">
            <a:extLst>
              <a:ext uri="{FF2B5EF4-FFF2-40B4-BE49-F238E27FC236}">
                <a16:creationId xmlns:a16="http://schemas.microsoft.com/office/drawing/2014/main" id="{8A9749A9-058A-4126-9B8E-83FFFBE884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85" r="20845"/>
          <a:stretch/>
        </p:blipFill>
        <p:spPr bwMode="auto">
          <a:xfrm>
            <a:off x="3482448" y="40608"/>
            <a:ext cx="2302057" cy="272916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3218" y="2483154"/>
            <a:ext cx="2892754" cy="1518696"/>
          </a:xfrm>
          <a:prstGeom prst="rect">
            <a:avLst/>
          </a:prstGeom>
        </p:spPr>
      </p:pic>
      <p:pic>
        <p:nvPicPr>
          <p:cNvPr id="4" name="Afbeelding 3">
            <a:extLst>
              <a:ext uri="{FF2B5EF4-FFF2-40B4-BE49-F238E27FC236}">
                <a16:creationId xmlns:a16="http://schemas.microsoft.com/office/drawing/2014/main" id="{36C9B12D-CBF8-71B0-A14C-F96490268602}"/>
              </a:ext>
            </a:extLst>
          </p:cNvPr>
          <p:cNvPicPr>
            <a:picLocks noChangeAspect="1"/>
          </p:cNvPicPr>
          <p:nvPr/>
        </p:nvPicPr>
        <p:blipFill>
          <a:blip r:embed="rId8"/>
          <a:stretch>
            <a:fillRect/>
          </a:stretch>
        </p:blipFill>
        <p:spPr>
          <a:xfrm>
            <a:off x="756290" y="132150"/>
            <a:ext cx="3076130" cy="3051521"/>
          </a:xfrm>
          <a:prstGeom prst="rect">
            <a:avLst/>
          </a:prstGeom>
        </p:spPr>
      </p:pic>
    </p:spTree>
    <p:extLst>
      <p:ext uri="{BB962C8B-B14F-4D97-AF65-F5344CB8AC3E}">
        <p14:creationId xmlns:p14="http://schemas.microsoft.com/office/powerpoint/2010/main" val="294941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1C3E18-5739-4D2F-B404-C6F5C39B7544}"/>
              </a:ext>
            </a:extLst>
          </p:cNvPr>
          <p:cNvSpPr>
            <a:spLocks noGrp="1"/>
          </p:cNvSpPr>
          <p:nvPr>
            <p:ph type="title"/>
          </p:nvPr>
        </p:nvSpPr>
        <p:spPr/>
        <p:txBody>
          <a:bodyPr/>
          <a:lstStyle/>
          <a:p>
            <a:r>
              <a:rPr lang="nl-NL" dirty="0"/>
              <a:t>Green deal duurzame zorg, versie 3.0</a:t>
            </a:r>
          </a:p>
        </p:txBody>
      </p:sp>
      <p:sp>
        <p:nvSpPr>
          <p:cNvPr id="3" name="Tijdelijke aanduiding voor inhoud 2">
            <a:extLst>
              <a:ext uri="{FF2B5EF4-FFF2-40B4-BE49-F238E27FC236}">
                <a16:creationId xmlns:a16="http://schemas.microsoft.com/office/drawing/2014/main" id="{4C2207B5-8FE0-40F3-8712-61577FA69071}"/>
              </a:ext>
            </a:extLst>
          </p:cNvPr>
          <p:cNvSpPr>
            <a:spLocks noGrp="1"/>
          </p:cNvSpPr>
          <p:nvPr>
            <p:ph idx="1"/>
          </p:nvPr>
        </p:nvSpPr>
        <p:spPr/>
        <p:txBody>
          <a:bodyPr>
            <a:normAutofit/>
          </a:bodyPr>
          <a:lstStyle/>
          <a:p>
            <a:r>
              <a:rPr lang="nl-NL" sz="2000" b="0" i="0" dirty="0">
                <a:solidFill>
                  <a:srgbClr val="292929"/>
                </a:solidFill>
                <a:effectLst/>
                <a:latin typeface="RO Sans"/>
              </a:rPr>
              <a:t>Doel: gezamenlijk de verduurzaming van de zorgsector te versnellen.</a:t>
            </a:r>
          </a:p>
          <a:p>
            <a:pPr marL="457200" lvl="1" indent="0">
              <a:buNone/>
            </a:pPr>
            <a:endParaRPr lang="nl-NL" sz="2000" b="0" i="0" dirty="0">
              <a:solidFill>
                <a:srgbClr val="292929"/>
              </a:solidFill>
              <a:effectLst/>
              <a:latin typeface="RO Sans"/>
            </a:endParaRPr>
          </a:p>
          <a:p>
            <a:pPr marL="800100" lvl="1" indent="-342900">
              <a:buFont typeface="+mj-lt"/>
              <a:buAutoNum type="arabicPeriod"/>
            </a:pPr>
            <a:r>
              <a:rPr lang="nl-NL" sz="2400" dirty="0">
                <a:solidFill>
                  <a:srgbClr val="292929"/>
                </a:solidFill>
                <a:latin typeface="RO Sans"/>
              </a:rPr>
              <a:t>Bevorderen (groene) gezondheid </a:t>
            </a:r>
          </a:p>
          <a:p>
            <a:pPr marL="800100" lvl="1" indent="-342900">
              <a:buFont typeface="+mj-lt"/>
              <a:buAutoNum type="arabicPeriod"/>
            </a:pPr>
            <a:r>
              <a:rPr lang="nl-NL" sz="2400" dirty="0">
                <a:solidFill>
                  <a:srgbClr val="292929"/>
                </a:solidFill>
                <a:latin typeface="RO Sans"/>
              </a:rPr>
              <a:t>Vergroten bewustwording en kennis</a:t>
            </a:r>
          </a:p>
          <a:p>
            <a:pPr marL="800100" lvl="1" indent="-342900">
              <a:buFont typeface="+mj-lt"/>
              <a:buAutoNum type="arabicPeriod"/>
            </a:pPr>
            <a:r>
              <a:rPr lang="nl-NL" sz="2400" dirty="0">
                <a:solidFill>
                  <a:srgbClr val="292929"/>
                </a:solidFill>
                <a:latin typeface="RO Sans"/>
              </a:rPr>
              <a:t>De CO2-emissie van de zorgsector terug te dringen met 55% in 2030 </a:t>
            </a:r>
          </a:p>
          <a:p>
            <a:pPr marL="800100" lvl="1" indent="-342900">
              <a:buFont typeface="+mj-lt"/>
              <a:buAutoNum type="arabicPeriod"/>
            </a:pPr>
            <a:r>
              <a:rPr lang="nl-NL" sz="2400" b="0" i="0" dirty="0">
                <a:solidFill>
                  <a:srgbClr val="292929"/>
                </a:solidFill>
                <a:effectLst/>
                <a:latin typeface="RO Sans"/>
              </a:rPr>
              <a:t>Verminderen van milieubelasting van medicatie</a:t>
            </a:r>
          </a:p>
          <a:p>
            <a:pPr marL="800100" lvl="1" indent="-342900">
              <a:buFont typeface="+mj-lt"/>
              <a:buAutoNum type="arabicPeriod"/>
            </a:pPr>
            <a:r>
              <a:rPr lang="nl-NL" sz="2400" dirty="0">
                <a:solidFill>
                  <a:srgbClr val="292929"/>
                </a:solidFill>
                <a:latin typeface="RO Sans"/>
              </a:rPr>
              <a:t>50% minder primair grondstofverbruik in 2030</a:t>
            </a:r>
          </a:p>
          <a:p>
            <a:pPr marL="800100" lvl="1" indent="-342900">
              <a:buFont typeface="+mj-lt"/>
              <a:buAutoNum type="arabicPeriod"/>
            </a:pPr>
            <a:endParaRPr lang="nl-NL" sz="2400" b="0" i="0" dirty="0">
              <a:solidFill>
                <a:srgbClr val="292929"/>
              </a:solidFill>
              <a:effectLst/>
              <a:latin typeface="RO Sans"/>
            </a:endParaRPr>
          </a:p>
        </p:txBody>
      </p:sp>
    </p:spTree>
    <p:extLst>
      <p:ext uri="{BB962C8B-B14F-4D97-AF65-F5344CB8AC3E}">
        <p14:creationId xmlns:p14="http://schemas.microsoft.com/office/powerpoint/2010/main" val="5249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FB86C-EBFF-4DC2-8227-1C5CC16F9B71}"/>
              </a:ext>
            </a:extLst>
          </p:cNvPr>
          <p:cNvSpPr>
            <a:spLocks noGrp="1"/>
          </p:cNvSpPr>
          <p:nvPr>
            <p:ph type="title"/>
          </p:nvPr>
        </p:nvSpPr>
        <p:spPr/>
        <p:txBody>
          <a:bodyPr/>
          <a:lstStyle/>
          <a:p>
            <a:r>
              <a:rPr lang="nl-NL" dirty="0"/>
              <a:t>Wat is duurzaam?</a:t>
            </a:r>
          </a:p>
        </p:txBody>
      </p:sp>
      <p:pic>
        <p:nvPicPr>
          <p:cNvPr id="1026" name="Picture 2" descr="De R-ladder in de circulaire economie | De circulaiRe ladder | Guides">
            <a:extLst>
              <a:ext uri="{FF2B5EF4-FFF2-40B4-BE49-F238E27FC236}">
                <a16:creationId xmlns:a16="http://schemas.microsoft.com/office/drawing/2014/main" id="{E522771A-41F5-4F01-9B4A-0314DBF4A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53"/>
          <a:stretch/>
        </p:blipFill>
        <p:spPr bwMode="auto">
          <a:xfrm>
            <a:off x="4578422" y="0"/>
            <a:ext cx="4810703" cy="682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60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C825B-7AD9-D48E-B7C8-9C1EBDB9B1D0}"/>
              </a:ext>
            </a:extLst>
          </p:cNvPr>
          <p:cNvSpPr>
            <a:spLocks noGrp="1"/>
          </p:cNvSpPr>
          <p:nvPr>
            <p:ph type="title"/>
          </p:nvPr>
        </p:nvSpPr>
        <p:spPr/>
        <p:txBody>
          <a:bodyPr/>
          <a:lstStyle/>
          <a:p>
            <a:r>
              <a:rPr lang="nl-NL" dirty="0"/>
              <a:t>Materialen worden nuttig toegepast</a:t>
            </a:r>
          </a:p>
        </p:txBody>
      </p:sp>
      <p:pic>
        <p:nvPicPr>
          <p:cNvPr id="5" name="Tijdelijke aanduiding voor inhoud 4">
            <a:extLst>
              <a:ext uri="{FF2B5EF4-FFF2-40B4-BE49-F238E27FC236}">
                <a16:creationId xmlns:a16="http://schemas.microsoft.com/office/drawing/2014/main" id="{44608760-83AF-14B6-81D9-0B18A360E636}"/>
              </a:ext>
            </a:extLst>
          </p:cNvPr>
          <p:cNvPicPr>
            <a:picLocks noGrp="1" noChangeAspect="1"/>
          </p:cNvPicPr>
          <p:nvPr>
            <p:ph idx="1"/>
          </p:nvPr>
        </p:nvPicPr>
        <p:blipFill>
          <a:blip r:embed="rId3"/>
          <a:stretch>
            <a:fillRect/>
          </a:stretch>
        </p:blipFill>
        <p:spPr>
          <a:xfrm>
            <a:off x="270149" y="2337555"/>
            <a:ext cx="9409879" cy="2590046"/>
          </a:xfrm>
        </p:spPr>
      </p:pic>
    </p:spTree>
    <p:extLst>
      <p:ext uri="{BB962C8B-B14F-4D97-AF65-F5344CB8AC3E}">
        <p14:creationId xmlns:p14="http://schemas.microsoft.com/office/powerpoint/2010/main" val="804043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A9558-51CE-E214-D174-90CFD8CED4CF}"/>
              </a:ext>
            </a:extLst>
          </p:cNvPr>
          <p:cNvSpPr>
            <a:spLocks noGrp="1"/>
          </p:cNvSpPr>
          <p:nvPr>
            <p:ph type="title"/>
          </p:nvPr>
        </p:nvSpPr>
        <p:spPr/>
        <p:txBody>
          <a:bodyPr/>
          <a:lstStyle/>
          <a:p>
            <a:r>
              <a:rPr lang="nl-NL" dirty="0"/>
              <a:t>Verlengen van de levensduur</a:t>
            </a:r>
          </a:p>
        </p:txBody>
      </p:sp>
      <p:pic>
        <p:nvPicPr>
          <p:cNvPr id="5" name="Tijdelijke aanduiding voor inhoud 4">
            <a:extLst>
              <a:ext uri="{FF2B5EF4-FFF2-40B4-BE49-F238E27FC236}">
                <a16:creationId xmlns:a16="http://schemas.microsoft.com/office/drawing/2014/main" id="{37D7DE36-70CC-41A5-AEAE-7D5C70ABE193}"/>
              </a:ext>
            </a:extLst>
          </p:cNvPr>
          <p:cNvPicPr>
            <a:picLocks noGrp="1" noChangeAspect="1"/>
          </p:cNvPicPr>
          <p:nvPr>
            <p:ph idx="1"/>
          </p:nvPr>
        </p:nvPicPr>
        <p:blipFill>
          <a:blip r:embed="rId3"/>
          <a:stretch>
            <a:fillRect/>
          </a:stretch>
        </p:blipFill>
        <p:spPr>
          <a:xfrm>
            <a:off x="987760" y="1373617"/>
            <a:ext cx="7975815" cy="5484383"/>
          </a:xfrm>
        </p:spPr>
      </p:pic>
    </p:spTree>
    <p:extLst>
      <p:ext uri="{BB962C8B-B14F-4D97-AF65-F5344CB8AC3E}">
        <p14:creationId xmlns:p14="http://schemas.microsoft.com/office/powerpoint/2010/main" val="42156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99C7E-C289-E0B5-CC1B-CB9D2C0776B3}"/>
              </a:ext>
            </a:extLst>
          </p:cNvPr>
          <p:cNvSpPr>
            <a:spLocks noGrp="1"/>
          </p:cNvSpPr>
          <p:nvPr>
            <p:ph type="title"/>
          </p:nvPr>
        </p:nvSpPr>
        <p:spPr/>
        <p:txBody>
          <a:bodyPr/>
          <a:lstStyle/>
          <a:p>
            <a:r>
              <a:rPr lang="nl-NL" dirty="0"/>
              <a:t>Slimmer gebruik maken van het product</a:t>
            </a:r>
          </a:p>
        </p:txBody>
      </p:sp>
      <p:pic>
        <p:nvPicPr>
          <p:cNvPr id="5" name="Tijdelijke aanduiding voor inhoud 4">
            <a:extLst>
              <a:ext uri="{FF2B5EF4-FFF2-40B4-BE49-F238E27FC236}">
                <a16:creationId xmlns:a16="http://schemas.microsoft.com/office/drawing/2014/main" id="{0FEE7485-4C84-E416-897A-D9037397C496}"/>
              </a:ext>
            </a:extLst>
          </p:cNvPr>
          <p:cNvPicPr>
            <a:picLocks noGrp="1" noChangeAspect="1"/>
          </p:cNvPicPr>
          <p:nvPr>
            <p:ph idx="1"/>
          </p:nvPr>
        </p:nvPicPr>
        <p:blipFill>
          <a:blip r:embed="rId3"/>
          <a:stretch>
            <a:fillRect/>
          </a:stretch>
        </p:blipFill>
        <p:spPr>
          <a:xfrm>
            <a:off x="-1" y="1292772"/>
            <a:ext cx="10858709" cy="5085997"/>
          </a:xfrm>
        </p:spPr>
      </p:pic>
    </p:spTree>
    <p:extLst>
      <p:ext uri="{BB962C8B-B14F-4D97-AF65-F5344CB8AC3E}">
        <p14:creationId xmlns:p14="http://schemas.microsoft.com/office/powerpoint/2010/main" val="773996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91B0B-9C45-3BF5-7CC4-736ECD8214B4}"/>
              </a:ext>
            </a:extLst>
          </p:cNvPr>
          <p:cNvSpPr>
            <a:spLocks noGrp="1"/>
          </p:cNvSpPr>
          <p:nvPr>
            <p:ph type="title"/>
          </p:nvPr>
        </p:nvSpPr>
        <p:spPr/>
        <p:txBody>
          <a:bodyPr/>
          <a:lstStyle/>
          <a:p>
            <a:endParaRPr lang="nl-NL" dirty="0"/>
          </a:p>
        </p:txBody>
      </p:sp>
      <p:pic>
        <p:nvPicPr>
          <p:cNvPr id="10" name="Tijdelijke aanduiding voor inhoud 9">
            <a:extLst>
              <a:ext uri="{FF2B5EF4-FFF2-40B4-BE49-F238E27FC236}">
                <a16:creationId xmlns:a16="http://schemas.microsoft.com/office/drawing/2014/main" id="{0C95122F-7938-51C2-456D-C2D0CBF533B4}"/>
              </a:ext>
            </a:extLst>
          </p:cNvPr>
          <p:cNvPicPr>
            <a:picLocks noGrp="1" noChangeAspect="1"/>
          </p:cNvPicPr>
          <p:nvPr>
            <p:ph idx="1"/>
          </p:nvPr>
        </p:nvPicPr>
        <p:blipFill rotWithShape="1">
          <a:blip r:embed="rId3"/>
          <a:srcRect l="9967" r="10130" b="1802"/>
          <a:stretch/>
        </p:blipFill>
        <p:spPr>
          <a:xfrm>
            <a:off x="-76462" y="0"/>
            <a:ext cx="12344923" cy="7206537"/>
          </a:xfrm>
        </p:spPr>
      </p:pic>
    </p:spTree>
    <p:extLst>
      <p:ext uri="{BB962C8B-B14F-4D97-AF65-F5344CB8AC3E}">
        <p14:creationId xmlns:p14="http://schemas.microsoft.com/office/powerpoint/2010/main" val="236078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03190-CDAE-438F-A238-137975FD51D9}"/>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C149C6DB-C7A4-440A-BA97-79C58DCAA121}"/>
              </a:ext>
            </a:extLst>
          </p:cNvPr>
          <p:cNvSpPr>
            <a:spLocks noGrp="1"/>
          </p:cNvSpPr>
          <p:nvPr>
            <p:ph idx="1"/>
          </p:nvPr>
        </p:nvSpPr>
        <p:spPr/>
        <p:txBody>
          <a:bodyPr/>
          <a:lstStyle/>
          <a:p>
            <a:r>
              <a:rPr lang="nl-NL" dirty="0"/>
              <a:t>Vragen vooraf? Wat trof je aan in je voorbereidingsopdracht?</a:t>
            </a:r>
          </a:p>
          <a:p>
            <a:r>
              <a:rPr lang="nl-NL" dirty="0"/>
              <a:t>Effecten klimaatverandering op gezondheidszorg (en visa versa)</a:t>
            </a:r>
          </a:p>
          <a:p>
            <a:r>
              <a:rPr lang="nl-NL" dirty="0"/>
              <a:t>Invloed van geneesmiddelen op het milieu</a:t>
            </a:r>
          </a:p>
          <a:p>
            <a:r>
              <a:rPr lang="nl-NL" dirty="0"/>
              <a:t>Waar zit de winst?</a:t>
            </a:r>
          </a:p>
          <a:p>
            <a:r>
              <a:rPr lang="nl-NL" dirty="0"/>
              <a:t>Aan de slag</a:t>
            </a:r>
          </a:p>
          <a:p>
            <a:r>
              <a:rPr lang="nl-NL" dirty="0"/>
              <a:t>Afronding</a:t>
            </a:r>
          </a:p>
        </p:txBody>
      </p:sp>
    </p:spTree>
    <p:extLst>
      <p:ext uri="{BB962C8B-B14F-4D97-AF65-F5344CB8AC3E}">
        <p14:creationId xmlns:p14="http://schemas.microsoft.com/office/powerpoint/2010/main" val="979246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E5C98-B491-5F05-783E-D0C8EA333B65}"/>
              </a:ext>
            </a:extLst>
          </p:cNvPr>
          <p:cNvSpPr>
            <a:spLocks noGrp="1"/>
          </p:cNvSpPr>
          <p:nvPr>
            <p:ph type="title"/>
          </p:nvPr>
        </p:nvSpPr>
        <p:spPr/>
        <p:txBody>
          <a:bodyPr/>
          <a:lstStyle/>
          <a:p>
            <a:r>
              <a:rPr lang="nl-NL" dirty="0"/>
              <a:t>Waar te beginnen?</a:t>
            </a:r>
          </a:p>
        </p:txBody>
      </p:sp>
      <p:pic>
        <p:nvPicPr>
          <p:cNvPr id="5" name="Tijdelijke aanduiding voor inhoud 4" descr="Afbeelding met tekst">
            <a:extLst>
              <a:ext uri="{FF2B5EF4-FFF2-40B4-BE49-F238E27FC236}">
                <a16:creationId xmlns:a16="http://schemas.microsoft.com/office/drawing/2014/main" id="{46F50FE9-4A55-7E37-92C8-DAC3E012B383}"/>
              </a:ext>
            </a:extLst>
          </p:cNvPr>
          <p:cNvPicPr>
            <a:picLocks noGrp="1" noChangeAspect="1"/>
          </p:cNvPicPr>
          <p:nvPr>
            <p:ph idx="1"/>
          </p:nvPr>
        </p:nvPicPr>
        <p:blipFill rotWithShape="1">
          <a:blip r:embed="rId3"/>
          <a:srcRect l="30978" t="6651" r="197" b="1396"/>
          <a:stretch/>
        </p:blipFill>
        <p:spPr>
          <a:xfrm>
            <a:off x="0" y="1238401"/>
            <a:ext cx="9616966" cy="6103076"/>
          </a:xfrm>
        </p:spPr>
      </p:pic>
    </p:spTree>
    <p:extLst>
      <p:ext uri="{BB962C8B-B14F-4D97-AF65-F5344CB8AC3E}">
        <p14:creationId xmlns:p14="http://schemas.microsoft.com/office/powerpoint/2010/main" val="1461250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F8F70-A84E-4F91-8582-D2FFC917C38D}"/>
              </a:ext>
            </a:extLst>
          </p:cNvPr>
          <p:cNvSpPr>
            <a:spLocks noGrp="1"/>
          </p:cNvSpPr>
          <p:nvPr>
            <p:ph type="title"/>
          </p:nvPr>
        </p:nvSpPr>
        <p:spPr/>
        <p:txBody>
          <a:bodyPr/>
          <a:lstStyle/>
          <a:p>
            <a:r>
              <a:rPr lang="nl-NL" dirty="0"/>
              <a:t>Wat is het probleem?</a:t>
            </a:r>
          </a:p>
        </p:txBody>
      </p:sp>
      <p:sp>
        <p:nvSpPr>
          <p:cNvPr id="3" name="Tijdelijke aanduiding voor inhoud 2">
            <a:extLst>
              <a:ext uri="{FF2B5EF4-FFF2-40B4-BE49-F238E27FC236}">
                <a16:creationId xmlns:a16="http://schemas.microsoft.com/office/drawing/2014/main" id="{D8BC6C2C-E96D-4FEC-AD54-A6FB83B93208}"/>
              </a:ext>
            </a:extLst>
          </p:cNvPr>
          <p:cNvSpPr>
            <a:spLocks noGrp="1"/>
          </p:cNvSpPr>
          <p:nvPr>
            <p:ph idx="1"/>
          </p:nvPr>
        </p:nvSpPr>
        <p:spPr/>
        <p:txBody>
          <a:bodyPr>
            <a:normAutofit/>
          </a:bodyPr>
          <a:lstStyle/>
          <a:p>
            <a:r>
              <a:rPr lang="nl-NL" dirty="0"/>
              <a:t>Jaarlijks minstens 140 ton humane geneesmiddelresten via rioolwaterzuivering in oppervlaktewater. (van de </a:t>
            </a:r>
            <a:r>
              <a:rPr lang="nl-NL" sz="1800" kern="1200" dirty="0">
                <a:solidFill>
                  <a:schemeClr val="tx1"/>
                </a:solidFill>
                <a:effectLst/>
                <a:latin typeface="+mn-lt"/>
                <a:ea typeface="+mn-ea"/>
                <a:cs typeface="+mn-cs"/>
              </a:rPr>
              <a:t>3500 ton geneesmiddelen)</a:t>
            </a:r>
          </a:p>
          <a:p>
            <a:r>
              <a:rPr lang="nl-NL" sz="1800" kern="1200" dirty="0">
                <a:solidFill>
                  <a:schemeClr val="tx1"/>
                </a:solidFill>
                <a:effectLst/>
                <a:latin typeface="+mn-lt"/>
                <a:ea typeface="+mn-ea"/>
                <a:cs typeface="+mn-cs"/>
              </a:rPr>
              <a:t>In 60 tot 100 procent van het onderzochte afvalwater zitten bijzonder resistente micro-organismen (BMRO), </a:t>
            </a:r>
            <a:endParaRPr lang="nl-NL" dirty="0">
              <a:solidFill>
                <a:schemeClr val="tx1"/>
              </a:solidFill>
            </a:endParaRPr>
          </a:p>
          <a:p>
            <a:r>
              <a:rPr lang="nl-NL" dirty="0">
                <a:solidFill>
                  <a:schemeClr val="tx1"/>
                </a:solidFill>
              </a:rPr>
              <a:t>Medicatie zoals NSAID, </a:t>
            </a:r>
            <a:r>
              <a:rPr lang="nl-NL" dirty="0" err="1">
                <a:solidFill>
                  <a:schemeClr val="tx1"/>
                </a:solidFill>
              </a:rPr>
              <a:t>benzodiazapinen</a:t>
            </a:r>
            <a:r>
              <a:rPr lang="nl-NL" dirty="0">
                <a:solidFill>
                  <a:schemeClr val="tx1"/>
                </a:solidFill>
              </a:rPr>
              <a:t> en oestrogenen hebben effect op waterdieren</a:t>
            </a:r>
          </a:p>
          <a:p>
            <a:r>
              <a:rPr lang="nl-NL" dirty="0"/>
              <a:t>Van veel geneesmiddelen zijn de effecten op het milieu nog onbekend. Werkelijk omvang van milieurisico dus niet bekend.</a:t>
            </a:r>
          </a:p>
          <a:p>
            <a:pPr marL="0" indent="0">
              <a:buNone/>
            </a:pPr>
            <a:endParaRPr lang="nl-NL" dirty="0"/>
          </a:p>
          <a:p>
            <a:endParaRPr lang="nl-NL" dirty="0"/>
          </a:p>
          <a:p>
            <a:endParaRPr lang="nl-NL" dirty="0"/>
          </a:p>
        </p:txBody>
      </p:sp>
    </p:spTree>
    <p:extLst>
      <p:ext uri="{BB962C8B-B14F-4D97-AF65-F5344CB8AC3E}">
        <p14:creationId xmlns:p14="http://schemas.microsoft.com/office/powerpoint/2010/main" val="494395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2D39D-CFF8-2CC4-27FD-5B438C0592D2}"/>
              </a:ext>
            </a:extLst>
          </p:cNvPr>
          <p:cNvSpPr>
            <a:spLocks noGrp="1"/>
          </p:cNvSpPr>
          <p:nvPr>
            <p:ph type="title"/>
          </p:nvPr>
        </p:nvSpPr>
        <p:spPr/>
        <p:txBody>
          <a:bodyPr/>
          <a:lstStyle/>
          <a:p>
            <a:r>
              <a:rPr lang="nl-NL" dirty="0"/>
              <a:t>Ontwikkeling en toelating</a:t>
            </a:r>
          </a:p>
        </p:txBody>
      </p:sp>
      <p:pic>
        <p:nvPicPr>
          <p:cNvPr id="5" name="Tijdelijke aanduiding voor inhoud 4">
            <a:extLst>
              <a:ext uri="{FF2B5EF4-FFF2-40B4-BE49-F238E27FC236}">
                <a16:creationId xmlns:a16="http://schemas.microsoft.com/office/drawing/2014/main" id="{39BBE8A6-CDEA-6E55-8EF4-D3D1CDBF7B5D}"/>
              </a:ext>
            </a:extLst>
          </p:cNvPr>
          <p:cNvPicPr>
            <a:picLocks noGrp="1" noChangeAspect="1"/>
          </p:cNvPicPr>
          <p:nvPr>
            <p:ph sz="half" idx="1"/>
          </p:nvPr>
        </p:nvPicPr>
        <p:blipFill rotWithShape="1">
          <a:blip r:embed="rId3"/>
          <a:srcRect t="12832" r="3206"/>
          <a:stretch/>
        </p:blipFill>
        <p:spPr>
          <a:xfrm>
            <a:off x="677334" y="1199040"/>
            <a:ext cx="3894211" cy="5658960"/>
          </a:xfrm>
        </p:spPr>
      </p:pic>
      <p:sp>
        <p:nvSpPr>
          <p:cNvPr id="6" name="Tijdelijke aanduiding voor inhoud 5">
            <a:extLst>
              <a:ext uri="{FF2B5EF4-FFF2-40B4-BE49-F238E27FC236}">
                <a16:creationId xmlns:a16="http://schemas.microsoft.com/office/drawing/2014/main" id="{552B73A6-E750-AA10-4DD8-EC1A4F196D5F}"/>
              </a:ext>
            </a:extLst>
          </p:cNvPr>
          <p:cNvSpPr>
            <a:spLocks noGrp="1"/>
          </p:cNvSpPr>
          <p:nvPr>
            <p:ph sz="half" idx="2"/>
          </p:nvPr>
        </p:nvSpPr>
        <p:spPr/>
        <p:txBody>
          <a:bodyPr/>
          <a:lstStyle/>
          <a:p>
            <a:r>
              <a:rPr lang="nl-NL" dirty="0"/>
              <a:t>Afbreekbare medicatie?</a:t>
            </a:r>
          </a:p>
          <a:p>
            <a:endParaRPr lang="nl-NL" dirty="0"/>
          </a:p>
          <a:p>
            <a:endParaRPr lang="nl-NL" dirty="0"/>
          </a:p>
          <a:p>
            <a:r>
              <a:rPr lang="nl-NL" dirty="0"/>
              <a:t>Toelating: effect op milieu</a:t>
            </a:r>
          </a:p>
          <a:p>
            <a:endParaRPr lang="nl-NL" dirty="0"/>
          </a:p>
          <a:p>
            <a:endParaRPr lang="nl-NL" dirty="0"/>
          </a:p>
          <a:p>
            <a:r>
              <a:rPr lang="nl-NL" dirty="0"/>
              <a:t>Verpakking en vervoer</a:t>
            </a:r>
          </a:p>
          <a:p>
            <a:endParaRPr lang="nl-NL" dirty="0"/>
          </a:p>
        </p:txBody>
      </p:sp>
    </p:spTree>
    <p:extLst>
      <p:ext uri="{BB962C8B-B14F-4D97-AF65-F5344CB8AC3E}">
        <p14:creationId xmlns:p14="http://schemas.microsoft.com/office/powerpoint/2010/main" val="1852185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22AE0C3-F976-1045-A45B-B61A5A248C2F}"/>
              </a:ext>
            </a:extLst>
          </p:cNvPr>
          <p:cNvSpPr>
            <a:spLocks noGrp="1"/>
          </p:cNvSpPr>
          <p:nvPr>
            <p:ph type="title"/>
          </p:nvPr>
        </p:nvSpPr>
        <p:spPr/>
        <p:txBody>
          <a:bodyPr/>
          <a:lstStyle/>
          <a:p>
            <a:r>
              <a:rPr lang="nl-NL" dirty="0"/>
              <a:t>Voorschrijven en gebruiken</a:t>
            </a:r>
          </a:p>
        </p:txBody>
      </p:sp>
      <p:pic>
        <p:nvPicPr>
          <p:cNvPr id="22" name="Tijdelijke aanduiding voor inhoud 21">
            <a:extLst>
              <a:ext uri="{FF2B5EF4-FFF2-40B4-BE49-F238E27FC236}">
                <a16:creationId xmlns:a16="http://schemas.microsoft.com/office/drawing/2014/main" id="{1FEE2139-8E52-574E-B350-945D942FDE37}"/>
              </a:ext>
            </a:extLst>
          </p:cNvPr>
          <p:cNvPicPr>
            <a:picLocks noGrp="1" noChangeAspect="1"/>
          </p:cNvPicPr>
          <p:nvPr>
            <p:ph idx="1"/>
          </p:nvPr>
        </p:nvPicPr>
        <p:blipFill rotWithShape="1">
          <a:blip r:embed="rId3"/>
          <a:srcRect l="34007" t="37302" r="21502" b="6969"/>
          <a:stretch/>
        </p:blipFill>
        <p:spPr>
          <a:xfrm>
            <a:off x="2758966" y="1183000"/>
            <a:ext cx="4929351" cy="3116255"/>
          </a:xfrm>
        </p:spPr>
      </p:pic>
      <p:pic>
        <p:nvPicPr>
          <p:cNvPr id="24" name="Afbeelding 23">
            <a:extLst>
              <a:ext uri="{FF2B5EF4-FFF2-40B4-BE49-F238E27FC236}">
                <a16:creationId xmlns:a16="http://schemas.microsoft.com/office/drawing/2014/main" id="{CD66517C-2001-CF15-03A3-F66827EB769E}"/>
              </a:ext>
            </a:extLst>
          </p:cNvPr>
          <p:cNvPicPr>
            <a:picLocks noChangeAspect="1"/>
          </p:cNvPicPr>
          <p:nvPr/>
        </p:nvPicPr>
        <p:blipFill rotWithShape="1">
          <a:blip r:embed="rId4"/>
          <a:srcRect l="57267" t="34268" r="15564" b="7046"/>
          <a:stretch/>
        </p:blipFill>
        <p:spPr>
          <a:xfrm>
            <a:off x="0" y="2920031"/>
            <a:ext cx="3933389" cy="4035777"/>
          </a:xfrm>
          <a:prstGeom prst="rect">
            <a:avLst/>
          </a:prstGeom>
        </p:spPr>
      </p:pic>
      <p:pic>
        <p:nvPicPr>
          <p:cNvPr id="26" name="Afbeelding 25">
            <a:extLst>
              <a:ext uri="{FF2B5EF4-FFF2-40B4-BE49-F238E27FC236}">
                <a16:creationId xmlns:a16="http://schemas.microsoft.com/office/drawing/2014/main" id="{195FCA83-4D8B-06BF-6739-A7ADCF3A9C73}"/>
              </a:ext>
            </a:extLst>
          </p:cNvPr>
          <p:cNvPicPr>
            <a:picLocks noChangeAspect="1"/>
          </p:cNvPicPr>
          <p:nvPr/>
        </p:nvPicPr>
        <p:blipFill rotWithShape="1">
          <a:blip r:embed="rId5"/>
          <a:srcRect l="50000" t="18788" r="15968" b="14644"/>
          <a:stretch/>
        </p:blipFill>
        <p:spPr>
          <a:xfrm>
            <a:off x="6968359" y="3017840"/>
            <a:ext cx="4133172" cy="3840160"/>
          </a:xfrm>
          <a:prstGeom prst="rect">
            <a:avLst/>
          </a:prstGeom>
        </p:spPr>
      </p:pic>
    </p:spTree>
    <p:extLst>
      <p:ext uri="{BB962C8B-B14F-4D97-AF65-F5344CB8AC3E}">
        <p14:creationId xmlns:p14="http://schemas.microsoft.com/office/powerpoint/2010/main" val="338452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399C787E-F435-E3BA-9A09-C3EF5540F383}"/>
              </a:ext>
            </a:extLst>
          </p:cNvPr>
          <p:cNvSpPr>
            <a:spLocks noGrp="1"/>
          </p:cNvSpPr>
          <p:nvPr>
            <p:ph type="title"/>
          </p:nvPr>
        </p:nvSpPr>
        <p:spPr/>
        <p:txBody>
          <a:bodyPr/>
          <a:lstStyle/>
          <a:p>
            <a:r>
              <a:rPr lang="nl-NL" dirty="0"/>
              <a:t>Afval en zuivering</a:t>
            </a:r>
          </a:p>
        </p:txBody>
      </p:sp>
      <p:pic>
        <p:nvPicPr>
          <p:cNvPr id="13" name="Tijdelijke aanduiding voor inhoud 12" descr="Afbeelding met tekst&#10;&#10;Automatisch gegenereerde beschrijving">
            <a:extLst>
              <a:ext uri="{FF2B5EF4-FFF2-40B4-BE49-F238E27FC236}">
                <a16:creationId xmlns:a16="http://schemas.microsoft.com/office/drawing/2014/main" id="{3821FA7A-DB50-7F9C-D67A-7F3C5CD4F20D}"/>
              </a:ext>
            </a:extLst>
          </p:cNvPr>
          <p:cNvPicPr>
            <a:picLocks noGrp="1" noChangeAspect="1"/>
          </p:cNvPicPr>
          <p:nvPr>
            <p:ph idx="1"/>
          </p:nvPr>
        </p:nvPicPr>
        <p:blipFill rotWithShape="1">
          <a:blip r:embed="rId3"/>
          <a:srcRect l="43853" t="10958" r="7536" b="12289"/>
          <a:stretch/>
        </p:blipFill>
        <p:spPr>
          <a:xfrm>
            <a:off x="0" y="1846938"/>
            <a:ext cx="6810702" cy="5108025"/>
          </a:xfrm>
        </p:spPr>
      </p:pic>
      <p:pic>
        <p:nvPicPr>
          <p:cNvPr id="15" name="Afbeelding 14" descr="Afbeelding met kaart&#10;&#10;Automatisch gegenereerde beschrijving">
            <a:extLst>
              <a:ext uri="{FF2B5EF4-FFF2-40B4-BE49-F238E27FC236}">
                <a16:creationId xmlns:a16="http://schemas.microsoft.com/office/drawing/2014/main" id="{27917C25-E155-552E-8395-8D89F8A771C2}"/>
              </a:ext>
            </a:extLst>
          </p:cNvPr>
          <p:cNvPicPr>
            <a:picLocks noChangeAspect="1"/>
          </p:cNvPicPr>
          <p:nvPr/>
        </p:nvPicPr>
        <p:blipFill rotWithShape="1">
          <a:blip r:embed="rId4"/>
          <a:srcRect l="42339" t="3352" r="10485" b="20246"/>
          <a:stretch/>
        </p:blipFill>
        <p:spPr>
          <a:xfrm>
            <a:off x="5716524" y="609600"/>
            <a:ext cx="5086150" cy="3912422"/>
          </a:xfrm>
          <a:prstGeom prst="rect">
            <a:avLst/>
          </a:prstGeom>
        </p:spPr>
      </p:pic>
    </p:spTree>
    <p:extLst>
      <p:ext uri="{BB962C8B-B14F-4D97-AF65-F5344CB8AC3E}">
        <p14:creationId xmlns:p14="http://schemas.microsoft.com/office/powerpoint/2010/main" val="1753322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Rectangle 27">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0" name="Group 29">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31" name="Straight Connector 30">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el 1">
            <a:extLst>
              <a:ext uri="{FF2B5EF4-FFF2-40B4-BE49-F238E27FC236}">
                <a16:creationId xmlns:a16="http://schemas.microsoft.com/office/drawing/2014/main" id="{0564B47C-E906-F1D4-DF14-3AA4AC4D8A42}"/>
              </a:ext>
            </a:extLst>
          </p:cNvPr>
          <p:cNvSpPr>
            <a:spLocks noGrp="1"/>
          </p:cNvSpPr>
          <p:nvPr>
            <p:ph type="title"/>
          </p:nvPr>
        </p:nvSpPr>
        <p:spPr>
          <a:xfrm>
            <a:off x="765110" y="4758611"/>
            <a:ext cx="8508893" cy="1024415"/>
          </a:xfrm>
        </p:spPr>
        <p:txBody>
          <a:bodyPr vert="horz" lIns="91440" tIns="45720" rIns="91440" bIns="45720" rtlCol="0" anchor="b">
            <a:normAutofit/>
          </a:bodyPr>
          <a:lstStyle/>
          <a:p>
            <a:pPr algn="r">
              <a:lnSpc>
                <a:spcPct val="90000"/>
              </a:lnSpc>
            </a:pPr>
            <a:r>
              <a:rPr lang="en-US" sz="3400"/>
              <a:t>Oké, maar wat kunnen wij hier nu mee?</a:t>
            </a:r>
          </a:p>
        </p:txBody>
      </p:sp>
      <p:sp>
        <p:nvSpPr>
          <p:cNvPr id="41" name="Rectangle 40">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binnen, projector&#10;&#10;Automatisch gegenereerde beschrijving">
            <a:extLst>
              <a:ext uri="{FF2B5EF4-FFF2-40B4-BE49-F238E27FC236}">
                <a16:creationId xmlns:a16="http://schemas.microsoft.com/office/drawing/2014/main" id="{2002AF95-C769-FEF7-890B-8D812B6ECE48}"/>
              </a:ext>
            </a:extLst>
          </p:cNvPr>
          <p:cNvPicPr>
            <a:picLocks noChangeAspect="1"/>
          </p:cNvPicPr>
          <p:nvPr/>
        </p:nvPicPr>
        <p:blipFill rotWithShape="1">
          <a:blip r:embed="rId3"/>
          <a:srcRect l="17634" t="13680" r="11828" b="11959"/>
          <a:stretch/>
        </p:blipFill>
        <p:spPr>
          <a:xfrm rot="5400000">
            <a:off x="8440202" y="1010896"/>
            <a:ext cx="3217333" cy="2543779"/>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949F26AA-A172-3A3B-066A-4B068849210C}"/>
              </a:ext>
            </a:extLst>
          </p:cNvPr>
          <p:cNvPicPr>
            <a:picLocks noChangeAspect="1"/>
          </p:cNvPicPr>
          <p:nvPr/>
        </p:nvPicPr>
        <p:blipFill rotWithShape="1">
          <a:blip r:embed="rId4"/>
          <a:srcRect l="16682"/>
          <a:stretch/>
        </p:blipFill>
        <p:spPr>
          <a:xfrm rot="5400000">
            <a:off x="1016408" y="1076285"/>
            <a:ext cx="3217333" cy="2412999"/>
          </a:xfrm>
          <a:prstGeom prst="rect">
            <a:avLst/>
          </a:prstGeom>
        </p:spPr>
      </p:pic>
      <p:pic>
        <p:nvPicPr>
          <p:cNvPr id="9" name="Afbeelding 8">
            <a:extLst>
              <a:ext uri="{FF2B5EF4-FFF2-40B4-BE49-F238E27FC236}">
                <a16:creationId xmlns:a16="http://schemas.microsoft.com/office/drawing/2014/main" id="{279AD5E4-CF8B-9F92-7C01-815319248A60}"/>
              </a:ext>
            </a:extLst>
          </p:cNvPr>
          <p:cNvPicPr>
            <a:picLocks noChangeAspect="1"/>
          </p:cNvPicPr>
          <p:nvPr/>
        </p:nvPicPr>
        <p:blipFill>
          <a:blip r:embed="rId5"/>
          <a:stretch>
            <a:fillRect/>
          </a:stretch>
        </p:blipFill>
        <p:spPr>
          <a:xfrm>
            <a:off x="4585107" y="1321423"/>
            <a:ext cx="3426704" cy="2570028"/>
          </a:xfrm>
          <a:prstGeom prst="rect">
            <a:avLst/>
          </a:prstGeom>
        </p:spPr>
      </p:pic>
    </p:spTree>
    <p:extLst>
      <p:ext uri="{BB962C8B-B14F-4D97-AF65-F5344CB8AC3E}">
        <p14:creationId xmlns:p14="http://schemas.microsoft.com/office/powerpoint/2010/main" val="1825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33" name="Rectangle 103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0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3" name="Isosceles Triangle 104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7" name="Isosceles Triangle 104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9" name="Freeform: Shape 104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02847B5-0EEB-D9EC-803C-19FBEC18B450}"/>
              </a:ext>
            </a:extLst>
          </p:cNvPr>
          <p:cNvSpPr>
            <a:spLocks noGrp="1"/>
          </p:cNvSpPr>
          <p:nvPr>
            <p:ph type="title"/>
          </p:nvPr>
        </p:nvSpPr>
        <p:spPr>
          <a:xfrm>
            <a:off x="7181723" y="609600"/>
            <a:ext cx="4512989" cy="2227730"/>
          </a:xfrm>
        </p:spPr>
        <p:txBody>
          <a:bodyPr anchor="ctr">
            <a:normAutofit fontScale="90000"/>
          </a:bodyPr>
          <a:lstStyle/>
          <a:p>
            <a:r>
              <a:rPr lang="nl-NL" dirty="0">
                <a:solidFill>
                  <a:srgbClr val="FFFFFF"/>
                </a:solidFill>
              </a:rPr>
              <a:t>Oké, maar wat kunnen wij hier nu mee?</a:t>
            </a:r>
            <a:br>
              <a:rPr lang="nl-NL" dirty="0">
                <a:solidFill>
                  <a:srgbClr val="FFFFFF"/>
                </a:solidFill>
              </a:rPr>
            </a:br>
            <a:br>
              <a:rPr lang="nl-NL" dirty="0">
                <a:solidFill>
                  <a:srgbClr val="FFFFFF"/>
                </a:solidFill>
              </a:rPr>
            </a:br>
            <a:r>
              <a:rPr lang="nl-NL" dirty="0">
                <a:solidFill>
                  <a:srgbClr val="FFFFFF"/>
                </a:solidFill>
              </a:rPr>
              <a:t>Van alles!</a:t>
            </a:r>
          </a:p>
        </p:txBody>
      </p:sp>
      <p:pic>
        <p:nvPicPr>
          <p:cNvPr id="1026" name="Picture 2" descr="Een druppel op de gloeiende plaat - CrysthalBewustZijn">
            <a:extLst>
              <a:ext uri="{FF2B5EF4-FFF2-40B4-BE49-F238E27FC236}">
                <a16:creationId xmlns:a16="http://schemas.microsoft.com/office/drawing/2014/main" id="{3227DCA4-5231-6F68-70A6-08EA0F9E39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8843" y="1168399"/>
            <a:ext cx="3773590" cy="461010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31738239-E000-D378-5DDA-D1FCAF21D3C8}"/>
              </a:ext>
            </a:extLst>
          </p:cNvPr>
          <p:cNvSpPr>
            <a:spLocks noGrp="1"/>
          </p:cNvSpPr>
          <p:nvPr>
            <p:ph idx="1"/>
          </p:nvPr>
        </p:nvSpPr>
        <p:spPr>
          <a:xfrm>
            <a:off x="7181725" y="2837329"/>
            <a:ext cx="4512988" cy="3317938"/>
          </a:xfrm>
        </p:spPr>
        <p:txBody>
          <a:bodyPr anchor="t">
            <a:normAutofit fontScale="92500" lnSpcReduction="20000"/>
          </a:bodyPr>
          <a:lstStyle/>
          <a:p>
            <a:pPr marL="0" indent="0">
              <a:buNone/>
            </a:pPr>
            <a:endParaRPr lang="nl-NL" dirty="0">
              <a:solidFill>
                <a:srgbClr val="FFFFFF"/>
              </a:solidFill>
            </a:endParaRPr>
          </a:p>
          <a:p>
            <a:pPr marL="0" indent="0">
              <a:buNone/>
            </a:pPr>
            <a:r>
              <a:rPr lang="nl-NL" dirty="0">
                <a:solidFill>
                  <a:srgbClr val="FFFFFF"/>
                </a:solidFill>
              </a:rPr>
              <a:t>Aan de slag:</a:t>
            </a:r>
          </a:p>
          <a:p>
            <a:pPr marL="0" indent="0">
              <a:buNone/>
            </a:pPr>
            <a:endParaRPr lang="nl-NL" dirty="0">
              <a:solidFill>
                <a:srgbClr val="FFFFFF"/>
              </a:solidFill>
            </a:endParaRPr>
          </a:p>
          <a:p>
            <a:pPr marL="0" indent="0">
              <a:buNone/>
            </a:pPr>
            <a:r>
              <a:rPr lang="nl-NL" dirty="0">
                <a:solidFill>
                  <a:srgbClr val="FFFFFF"/>
                </a:solidFill>
              </a:rPr>
              <a:t>Maak voor jezelf 3 kolommen</a:t>
            </a:r>
          </a:p>
          <a:p>
            <a:pPr marL="0" indent="0">
              <a:buNone/>
            </a:pPr>
            <a:endParaRPr lang="nl-NL" dirty="0">
              <a:solidFill>
                <a:srgbClr val="FFFFFF"/>
              </a:solidFill>
            </a:endParaRPr>
          </a:p>
          <a:p>
            <a:pPr marL="0" indent="0">
              <a:buNone/>
            </a:pPr>
            <a:r>
              <a:rPr lang="nl-NL" dirty="0">
                <a:solidFill>
                  <a:srgbClr val="FFFFFF"/>
                </a:solidFill>
              </a:rPr>
              <a:t>1 waar ga ik mee starten?</a:t>
            </a:r>
          </a:p>
          <a:p>
            <a:pPr marL="0" indent="0">
              <a:buNone/>
            </a:pPr>
            <a:r>
              <a:rPr lang="nl-NL" dirty="0">
                <a:solidFill>
                  <a:srgbClr val="FFFFFF"/>
                </a:solidFill>
              </a:rPr>
              <a:t>2 waar ga ik mee door?</a:t>
            </a:r>
          </a:p>
          <a:p>
            <a:pPr marL="0" indent="0">
              <a:buNone/>
            </a:pPr>
            <a:r>
              <a:rPr lang="nl-NL" dirty="0">
                <a:solidFill>
                  <a:srgbClr val="FFFFFF"/>
                </a:solidFill>
              </a:rPr>
              <a:t>3 waar ga ik mee stoppen?</a:t>
            </a:r>
          </a:p>
          <a:p>
            <a:pPr marL="0" indent="0">
              <a:buNone/>
            </a:pPr>
            <a:endParaRPr lang="nl-NL" dirty="0">
              <a:solidFill>
                <a:srgbClr val="FFFFFF"/>
              </a:solidFill>
            </a:endParaRPr>
          </a:p>
          <a:p>
            <a:pPr marL="0" indent="0">
              <a:buNone/>
            </a:pPr>
            <a:r>
              <a:rPr lang="nl-NL" dirty="0">
                <a:solidFill>
                  <a:srgbClr val="FFFFFF"/>
                </a:solidFill>
              </a:rPr>
              <a:t>Vul dit in tijdens het vervolg van dit FTO</a:t>
            </a:r>
          </a:p>
          <a:p>
            <a:pPr marL="0" indent="0">
              <a:buNone/>
            </a:pPr>
            <a:endParaRPr lang="nl-NL" dirty="0">
              <a:solidFill>
                <a:srgbClr val="FFFFFF"/>
              </a:solidFill>
            </a:endParaRPr>
          </a:p>
        </p:txBody>
      </p:sp>
    </p:spTree>
    <p:extLst>
      <p:ext uri="{BB962C8B-B14F-4D97-AF65-F5344CB8AC3E}">
        <p14:creationId xmlns:p14="http://schemas.microsoft.com/office/powerpoint/2010/main" val="3257016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B9060-6F02-A354-5A4F-0FB47D62BB27}"/>
              </a:ext>
            </a:extLst>
          </p:cNvPr>
          <p:cNvSpPr>
            <a:spLocks noGrp="1"/>
          </p:cNvSpPr>
          <p:nvPr>
            <p:ph type="title"/>
          </p:nvPr>
        </p:nvSpPr>
        <p:spPr/>
        <p:txBody>
          <a:bodyPr/>
          <a:lstStyle/>
          <a:p>
            <a:r>
              <a:rPr lang="nl-NL" dirty="0"/>
              <a:t>Medicatie op de R-ladder…</a:t>
            </a:r>
          </a:p>
        </p:txBody>
      </p:sp>
      <p:pic>
        <p:nvPicPr>
          <p:cNvPr id="4" name="Tijdelijke aanduiding voor inhoud 4">
            <a:extLst>
              <a:ext uri="{FF2B5EF4-FFF2-40B4-BE49-F238E27FC236}">
                <a16:creationId xmlns:a16="http://schemas.microsoft.com/office/drawing/2014/main" id="{DA90399B-E5F7-43D9-2D80-5A3F46BD76B8}"/>
              </a:ext>
            </a:extLst>
          </p:cNvPr>
          <p:cNvPicPr>
            <a:picLocks noGrp="1" noChangeAspect="1"/>
          </p:cNvPicPr>
          <p:nvPr>
            <p:ph idx="1"/>
          </p:nvPr>
        </p:nvPicPr>
        <p:blipFill>
          <a:blip r:embed="rId3"/>
          <a:stretch>
            <a:fillRect/>
          </a:stretch>
        </p:blipFill>
        <p:spPr>
          <a:xfrm>
            <a:off x="2025420" y="2123768"/>
            <a:ext cx="6825574" cy="3196959"/>
          </a:xfrm>
        </p:spPr>
      </p:pic>
    </p:spTree>
    <p:extLst>
      <p:ext uri="{BB962C8B-B14F-4D97-AF65-F5344CB8AC3E}">
        <p14:creationId xmlns:p14="http://schemas.microsoft.com/office/powerpoint/2010/main" val="660325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5EE08-1A09-9185-F102-CF12A09ABC41}"/>
              </a:ext>
            </a:extLst>
          </p:cNvPr>
          <p:cNvSpPr>
            <a:spLocks noGrp="1"/>
          </p:cNvSpPr>
          <p:nvPr>
            <p:ph type="title"/>
          </p:nvPr>
        </p:nvSpPr>
        <p:spPr/>
        <p:txBody>
          <a:bodyPr/>
          <a:lstStyle/>
          <a:p>
            <a:r>
              <a:rPr lang="nl-NL" dirty="0"/>
              <a:t>… combineren met de veilige principes in de medicatieketen</a:t>
            </a:r>
          </a:p>
        </p:txBody>
      </p:sp>
      <p:pic>
        <p:nvPicPr>
          <p:cNvPr id="2050" name="Picture 2">
            <a:extLst>
              <a:ext uri="{FF2B5EF4-FFF2-40B4-BE49-F238E27FC236}">
                <a16:creationId xmlns:a16="http://schemas.microsoft.com/office/drawing/2014/main" id="{CA6F7EE8-6484-A09B-9C4D-286AF2288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626" y="2481263"/>
            <a:ext cx="3779274" cy="324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437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4FFD8E74-1987-F7AD-7DFD-E391A062B664}"/>
              </a:ext>
            </a:extLst>
          </p:cNvPr>
          <p:cNvPicPr>
            <a:picLocks noGrp="1" noChangeAspect="1"/>
          </p:cNvPicPr>
          <p:nvPr>
            <p:ph idx="1"/>
          </p:nvPr>
        </p:nvPicPr>
        <p:blipFill>
          <a:blip r:embed="rId3"/>
          <a:stretch>
            <a:fillRect/>
          </a:stretch>
        </p:blipFill>
        <p:spPr>
          <a:xfrm>
            <a:off x="2806339" y="1131994"/>
            <a:ext cx="6581198" cy="4590386"/>
          </a:xfrm>
          <a:prstGeom prst="rect">
            <a:avLst/>
          </a:prstGeom>
        </p:spPr>
      </p:pic>
      <p:pic>
        <p:nvPicPr>
          <p:cNvPr id="6" name="Afbeelding 5">
            <a:extLst>
              <a:ext uri="{FF2B5EF4-FFF2-40B4-BE49-F238E27FC236}">
                <a16:creationId xmlns:a16="http://schemas.microsoft.com/office/drawing/2014/main" id="{94542098-DA03-4B68-8AA3-1B2526E07CD2}"/>
              </a:ext>
            </a:extLst>
          </p:cNvPr>
          <p:cNvPicPr>
            <a:picLocks noChangeAspect="1"/>
          </p:cNvPicPr>
          <p:nvPr/>
        </p:nvPicPr>
        <p:blipFill>
          <a:blip r:embed="rId4"/>
          <a:stretch>
            <a:fillRect/>
          </a:stretch>
        </p:blipFill>
        <p:spPr>
          <a:xfrm>
            <a:off x="8325089" y="2426223"/>
            <a:ext cx="2662780" cy="1997085"/>
          </a:xfrm>
          <a:prstGeom prst="rect">
            <a:avLst/>
          </a:prstGeom>
        </p:spPr>
      </p:pic>
    </p:spTree>
    <p:extLst>
      <p:ext uri="{BB962C8B-B14F-4D97-AF65-F5344CB8AC3E}">
        <p14:creationId xmlns:p14="http://schemas.microsoft.com/office/powerpoint/2010/main" val="288758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03190-CDAE-438F-A238-137975FD51D9}"/>
              </a:ext>
            </a:extLst>
          </p:cNvPr>
          <p:cNvSpPr>
            <a:spLocks noGrp="1"/>
          </p:cNvSpPr>
          <p:nvPr>
            <p:ph type="title"/>
          </p:nvPr>
        </p:nvSpPr>
        <p:spPr/>
        <p:txBody>
          <a:bodyPr/>
          <a:lstStyle/>
          <a:p>
            <a:r>
              <a:rPr lang="nl-NL" dirty="0"/>
              <a:t>Doel van het FTO</a:t>
            </a:r>
          </a:p>
        </p:txBody>
      </p:sp>
      <p:sp>
        <p:nvSpPr>
          <p:cNvPr id="3" name="Tijdelijke aanduiding voor inhoud 2">
            <a:extLst>
              <a:ext uri="{FF2B5EF4-FFF2-40B4-BE49-F238E27FC236}">
                <a16:creationId xmlns:a16="http://schemas.microsoft.com/office/drawing/2014/main" id="{C149C6DB-C7A4-440A-BA97-79C58DCAA121}"/>
              </a:ext>
            </a:extLst>
          </p:cNvPr>
          <p:cNvSpPr>
            <a:spLocks noGrp="1"/>
          </p:cNvSpPr>
          <p:nvPr>
            <p:ph idx="1"/>
          </p:nvPr>
        </p:nvSpPr>
        <p:spPr>
          <a:xfrm>
            <a:off x="816999" y="1639479"/>
            <a:ext cx="8596668" cy="3880773"/>
          </a:xfrm>
        </p:spPr>
        <p:txBody>
          <a:bodyPr/>
          <a:lstStyle/>
          <a:p>
            <a:r>
              <a:rPr lang="nl-NL" dirty="0"/>
              <a:t>Awareness creëren</a:t>
            </a:r>
          </a:p>
          <a:p>
            <a:r>
              <a:rPr lang="nl-NL" dirty="0"/>
              <a:t>Iedereen zet morgen al de eerste stap</a:t>
            </a:r>
          </a:p>
        </p:txBody>
      </p:sp>
      <p:pic>
        <p:nvPicPr>
          <p:cNvPr id="1026" name="Picture 2" descr="Moeite met beginnen? De eerste-stap-methode! | Tijdwinst.com">
            <a:extLst>
              <a:ext uri="{FF2B5EF4-FFF2-40B4-BE49-F238E27FC236}">
                <a16:creationId xmlns:a16="http://schemas.microsoft.com/office/drawing/2014/main" id="{889AD085-9E42-5FDD-46AD-B712FDD63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122" y="2603755"/>
            <a:ext cx="5818335"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01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30B7F-1F36-BAFC-8217-59882EE79680}"/>
              </a:ext>
            </a:extLst>
          </p:cNvPr>
          <p:cNvSpPr>
            <a:spLocks noGrp="1"/>
          </p:cNvSpPr>
          <p:nvPr>
            <p:ph type="title"/>
          </p:nvPr>
        </p:nvSpPr>
        <p:spPr/>
        <p:txBody>
          <a:bodyPr/>
          <a:lstStyle/>
          <a:p>
            <a:r>
              <a:rPr lang="nl-NL" dirty="0"/>
              <a:t>Aan de slag!</a:t>
            </a:r>
          </a:p>
        </p:txBody>
      </p:sp>
      <p:sp>
        <p:nvSpPr>
          <p:cNvPr id="3" name="Tijdelijke aanduiding voor inhoud 2">
            <a:extLst>
              <a:ext uri="{FF2B5EF4-FFF2-40B4-BE49-F238E27FC236}">
                <a16:creationId xmlns:a16="http://schemas.microsoft.com/office/drawing/2014/main" id="{888710FA-6F52-2DAB-21AB-C2C609850FF8}"/>
              </a:ext>
            </a:extLst>
          </p:cNvPr>
          <p:cNvSpPr>
            <a:spLocks noGrp="1"/>
          </p:cNvSpPr>
          <p:nvPr>
            <p:ph idx="1"/>
          </p:nvPr>
        </p:nvSpPr>
        <p:spPr>
          <a:xfrm>
            <a:off x="677334" y="2160589"/>
            <a:ext cx="8596668" cy="4087811"/>
          </a:xfrm>
        </p:spPr>
        <p:txBody>
          <a:bodyPr>
            <a:normAutofit fontScale="92500" lnSpcReduction="10000"/>
          </a:bodyPr>
          <a:lstStyle/>
          <a:p>
            <a:r>
              <a:rPr lang="nl-NL" dirty="0"/>
              <a:t>6 groepen</a:t>
            </a:r>
          </a:p>
          <a:p>
            <a:r>
              <a:rPr lang="nl-NL" dirty="0"/>
              <a:t>Iedere groep werkt voor 1 stap uit de Veilige principes uit wat volgens hen </a:t>
            </a:r>
            <a:r>
              <a:rPr lang="nl-NL" b="1" u="sng" dirty="0"/>
              <a:t>leidt tot verspilling van medicatie</a:t>
            </a:r>
            <a:r>
              <a:rPr lang="nl-NL" dirty="0"/>
              <a:t>. Wat heb jij gezien bij jou in de praktijk/apotheek? Kijk naar je eigen beroepsgroep en ook naar andere betrokkenen</a:t>
            </a:r>
          </a:p>
          <a:p>
            <a:pPr marL="0" indent="0">
              <a:buNone/>
            </a:pPr>
            <a:r>
              <a:rPr lang="nl-NL" dirty="0"/>
              <a:t>	1 Voorschrijven</a:t>
            </a:r>
          </a:p>
          <a:p>
            <a:pPr marL="0" indent="0">
              <a:buNone/>
            </a:pPr>
            <a:r>
              <a:rPr lang="nl-NL" dirty="0"/>
              <a:t>	2 Leveren en bestellen</a:t>
            </a:r>
          </a:p>
          <a:p>
            <a:pPr marL="0" indent="0">
              <a:buNone/>
            </a:pPr>
            <a:r>
              <a:rPr lang="nl-NL" dirty="0"/>
              <a:t>	3 Opslag en controle</a:t>
            </a:r>
          </a:p>
          <a:p>
            <a:pPr marL="0" indent="0">
              <a:buNone/>
            </a:pPr>
            <a:r>
              <a:rPr lang="nl-NL" dirty="0"/>
              <a:t>	4 Gereedmaken</a:t>
            </a:r>
          </a:p>
          <a:p>
            <a:pPr marL="0" indent="0">
              <a:buNone/>
            </a:pPr>
            <a:r>
              <a:rPr lang="nl-NL" dirty="0"/>
              <a:t>	5 Toedienen</a:t>
            </a:r>
          </a:p>
          <a:p>
            <a:pPr marL="0" indent="0">
              <a:buNone/>
            </a:pPr>
            <a:r>
              <a:rPr lang="nl-NL" dirty="0"/>
              <a:t>	6 Evaluatie</a:t>
            </a:r>
          </a:p>
          <a:p>
            <a:r>
              <a:rPr lang="nl-NL" dirty="0"/>
              <a:t>Noteer voor de eigen categorie op de achterzijde van de </a:t>
            </a:r>
            <a:r>
              <a:rPr lang="nl-NL" dirty="0" err="1"/>
              <a:t>handout</a:t>
            </a:r>
            <a:r>
              <a:rPr lang="nl-NL" dirty="0"/>
              <a:t> wat besproken is</a:t>
            </a:r>
          </a:p>
          <a:p>
            <a:r>
              <a:rPr lang="nl-NL" dirty="0"/>
              <a:t>Iedere groep presenteert wat er is genoteerd. Aanwezigen vullen aan waar nodig</a:t>
            </a:r>
          </a:p>
        </p:txBody>
      </p:sp>
    </p:spTree>
    <p:extLst>
      <p:ext uri="{BB962C8B-B14F-4D97-AF65-F5344CB8AC3E}">
        <p14:creationId xmlns:p14="http://schemas.microsoft.com/office/powerpoint/2010/main" val="2714674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BF584-8B46-DD90-54E1-5C4146934068}"/>
              </a:ext>
            </a:extLst>
          </p:cNvPr>
          <p:cNvSpPr>
            <a:spLocks noGrp="1"/>
          </p:cNvSpPr>
          <p:nvPr>
            <p:ph type="title"/>
          </p:nvPr>
        </p:nvSpPr>
        <p:spPr/>
        <p:txBody>
          <a:bodyPr/>
          <a:lstStyle/>
          <a:p>
            <a:r>
              <a:rPr lang="nl-NL" dirty="0"/>
              <a:t>Bespreking</a:t>
            </a:r>
          </a:p>
        </p:txBody>
      </p:sp>
      <p:sp>
        <p:nvSpPr>
          <p:cNvPr id="3" name="Tijdelijke aanduiding voor inhoud 2">
            <a:extLst>
              <a:ext uri="{FF2B5EF4-FFF2-40B4-BE49-F238E27FC236}">
                <a16:creationId xmlns:a16="http://schemas.microsoft.com/office/drawing/2014/main" id="{A9077000-941A-D897-E6CD-BCB0AC3CD5C5}"/>
              </a:ext>
            </a:extLst>
          </p:cNvPr>
          <p:cNvSpPr>
            <a:spLocks noGrp="1"/>
          </p:cNvSpPr>
          <p:nvPr>
            <p:ph idx="1"/>
          </p:nvPr>
        </p:nvSpPr>
        <p:spPr/>
        <p:txBody>
          <a:bodyPr/>
          <a:lstStyle/>
          <a:p>
            <a:r>
              <a:rPr lang="nl-NL" dirty="0"/>
              <a:t>Vul tijdens de bespreking de 3 kolommen voor jezelf in</a:t>
            </a:r>
          </a:p>
          <a:p>
            <a:endParaRPr lang="nl-NL" dirty="0"/>
          </a:p>
          <a:p>
            <a:r>
              <a:rPr lang="nl-NL" dirty="0"/>
              <a:t>Voeg aanvullingen op je eigen stap van de veilige principes toe aan de notities</a:t>
            </a:r>
          </a:p>
          <a:p>
            <a:endParaRPr lang="nl-NL" dirty="0"/>
          </a:p>
          <a:p>
            <a:r>
              <a:rPr lang="nl-NL" dirty="0"/>
              <a:t>Lever deze na afloop van het FTO in bij Marcel (notulen en actielijst in 1)</a:t>
            </a:r>
          </a:p>
        </p:txBody>
      </p:sp>
    </p:spTree>
    <p:extLst>
      <p:ext uri="{BB962C8B-B14F-4D97-AF65-F5344CB8AC3E}">
        <p14:creationId xmlns:p14="http://schemas.microsoft.com/office/powerpoint/2010/main" val="2537583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1 Voorschrijven</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16996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2 Leveren en bestellen</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340044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3 Opslag en controle</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5776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4 Gereedmaken</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249002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5 Toedienen</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40860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6 Evaluatie</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32973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4E855F4C-5F39-2A18-4665-E3C87BFAC167}"/>
              </a:ext>
            </a:extLst>
          </p:cNvPr>
          <p:cNvPicPr>
            <a:picLocks noGrp="1" noChangeAspect="1"/>
          </p:cNvPicPr>
          <p:nvPr>
            <p:ph idx="1"/>
          </p:nvPr>
        </p:nvPicPr>
        <p:blipFill>
          <a:blip r:embed="rId3"/>
          <a:stretch>
            <a:fillRect/>
          </a:stretch>
        </p:blipFill>
        <p:spPr>
          <a:xfrm>
            <a:off x="1659717" y="480059"/>
            <a:ext cx="8868992" cy="5897881"/>
          </a:xfrm>
          <a:prstGeom prst="rect">
            <a:avLst/>
          </a:prstGeom>
        </p:spPr>
      </p:pic>
      <p:sp>
        <p:nvSpPr>
          <p:cNvPr id="6" name="Tekstvak 5">
            <a:extLst>
              <a:ext uri="{FF2B5EF4-FFF2-40B4-BE49-F238E27FC236}">
                <a16:creationId xmlns:a16="http://schemas.microsoft.com/office/drawing/2014/main" id="{61BFFFD3-BFA1-9E00-A71E-93A410EF7CF8}"/>
              </a:ext>
            </a:extLst>
          </p:cNvPr>
          <p:cNvSpPr txBox="1"/>
          <p:nvPr/>
        </p:nvSpPr>
        <p:spPr>
          <a:xfrm>
            <a:off x="8278761" y="5948516"/>
            <a:ext cx="3333136" cy="400110"/>
          </a:xfrm>
          <a:prstGeom prst="rect">
            <a:avLst/>
          </a:prstGeom>
          <a:noFill/>
        </p:spPr>
        <p:txBody>
          <a:bodyPr wrap="square" rtlCol="0">
            <a:spAutoFit/>
          </a:bodyPr>
          <a:lstStyle/>
          <a:p>
            <a:pPr algn="r"/>
            <a:r>
              <a:rPr lang="nl-NL" sz="1000" dirty="0"/>
              <a:t>Bron: Wanda Raaijman-Luisman, </a:t>
            </a:r>
          </a:p>
          <a:p>
            <a:pPr algn="r"/>
            <a:r>
              <a:rPr lang="nl-NL" sz="1000" dirty="0"/>
              <a:t>kwaliteitsfunctionaris Zorggroep </a:t>
            </a:r>
            <a:r>
              <a:rPr lang="nl-NL" sz="1000" dirty="0" err="1"/>
              <a:t>Solis</a:t>
            </a:r>
            <a:r>
              <a:rPr lang="nl-NL" sz="1000" dirty="0"/>
              <a:t> te Deventer</a:t>
            </a:r>
          </a:p>
        </p:txBody>
      </p:sp>
    </p:spTree>
    <p:extLst>
      <p:ext uri="{BB962C8B-B14F-4D97-AF65-F5344CB8AC3E}">
        <p14:creationId xmlns:p14="http://schemas.microsoft.com/office/powerpoint/2010/main" val="3174737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B3AAD-1964-FE02-7327-65B522AF828E}"/>
              </a:ext>
            </a:extLst>
          </p:cNvPr>
          <p:cNvSpPr>
            <a:spLocks noGrp="1"/>
          </p:cNvSpPr>
          <p:nvPr>
            <p:ph type="title"/>
          </p:nvPr>
        </p:nvSpPr>
        <p:spPr/>
        <p:txBody>
          <a:bodyPr/>
          <a:lstStyle/>
          <a:p>
            <a:r>
              <a:rPr lang="nl-NL" dirty="0"/>
              <a:t>Wat ga jij doen?</a:t>
            </a:r>
          </a:p>
        </p:txBody>
      </p:sp>
      <p:sp>
        <p:nvSpPr>
          <p:cNvPr id="3" name="Tijdelijke aanduiding voor inhoud 2">
            <a:extLst>
              <a:ext uri="{FF2B5EF4-FFF2-40B4-BE49-F238E27FC236}">
                <a16:creationId xmlns:a16="http://schemas.microsoft.com/office/drawing/2014/main" id="{F045E975-977B-43E1-6858-CE58347A3472}"/>
              </a:ext>
            </a:extLst>
          </p:cNvPr>
          <p:cNvSpPr>
            <a:spLocks noGrp="1"/>
          </p:cNvSpPr>
          <p:nvPr>
            <p:ph idx="1"/>
          </p:nvPr>
        </p:nvSpPr>
        <p:spPr>
          <a:xfrm>
            <a:off x="677334" y="2160590"/>
            <a:ext cx="8596668" cy="769424"/>
          </a:xfrm>
        </p:spPr>
        <p:txBody>
          <a:bodyPr/>
          <a:lstStyle/>
          <a:p>
            <a:r>
              <a:rPr lang="nl-NL" dirty="0"/>
              <a:t>Vul de 3 kolommen (verder) in</a:t>
            </a:r>
          </a:p>
        </p:txBody>
      </p:sp>
      <p:sp>
        <p:nvSpPr>
          <p:cNvPr id="4" name="Tijdelijke aanduiding voor inhoud 2">
            <a:extLst>
              <a:ext uri="{FF2B5EF4-FFF2-40B4-BE49-F238E27FC236}">
                <a16:creationId xmlns:a16="http://schemas.microsoft.com/office/drawing/2014/main" id="{6CF0A190-98F4-E147-E97E-62B9F7F709B4}"/>
              </a:ext>
            </a:extLst>
          </p:cNvPr>
          <p:cNvSpPr txBox="1">
            <a:spLocks/>
          </p:cNvSpPr>
          <p:nvPr/>
        </p:nvSpPr>
        <p:spPr>
          <a:xfrm>
            <a:off x="677334" y="3829665"/>
            <a:ext cx="8596668" cy="21975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t>Vertel eens, waar ga jij mee….</a:t>
            </a:r>
          </a:p>
          <a:p>
            <a:pPr lvl="1"/>
            <a:r>
              <a:rPr lang="nl-NL" sz="1800" dirty="0"/>
              <a:t>Starten?</a:t>
            </a:r>
          </a:p>
          <a:p>
            <a:pPr lvl="1"/>
            <a:r>
              <a:rPr lang="nl-NL" sz="1800" dirty="0"/>
              <a:t>Door?</a:t>
            </a:r>
          </a:p>
          <a:p>
            <a:pPr lvl="1"/>
            <a:r>
              <a:rPr lang="nl-NL" sz="1800" dirty="0"/>
              <a:t>Stoppen?</a:t>
            </a:r>
          </a:p>
        </p:txBody>
      </p:sp>
    </p:spTree>
    <p:extLst>
      <p:ext uri="{BB962C8B-B14F-4D97-AF65-F5344CB8AC3E}">
        <p14:creationId xmlns:p14="http://schemas.microsoft.com/office/powerpoint/2010/main" val="364351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6">
            <a:extLst>
              <a:ext uri="{FF2B5EF4-FFF2-40B4-BE49-F238E27FC236}">
                <a16:creationId xmlns:a16="http://schemas.microsoft.com/office/drawing/2014/main" id="{8AB5E4A4-D8E6-4E15-846B-55F3C8FC8167}"/>
              </a:ext>
            </a:extLst>
          </p:cNvPr>
          <p:cNvPicPr>
            <a:picLocks noGrp="1" noChangeAspect="1"/>
          </p:cNvPicPr>
          <p:nvPr>
            <p:ph idx="1"/>
          </p:nvPr>
        </p:nvPicPr>
        <p:blipFill>
          <a:blip r:embed="rId3"/>
          <a:stretch>
            <a:fillRect/>
          </a:stretch>
        </p:blipFill>
        <p:spPr>
          <a:xfrm>
            <a:off x="2904322" y="625406"/>
            <a:ext cx="6380308" cy="5598720"/>
          </a:xfrm>
          <a:prstGeom prst="rect">
            <a:avLst/>
          </a:prstGeom>
        </p:spPr>
      </p:pic>
    </p:spTree>
    <p:extLst>
      <p:ext uri="{BB962C8B-B14F-4D97-AF65-F5344CB8AC3E}">
        <p14:creationId xmlns:p14="http://schemas.microsoft.com/office/powerpoint/2010/main" val="906511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26253-C632-0AFF-34F4-307AFB90ACC7}"/>
              </a:ext>
            </a:extLst>
          </p:cNvPr>
          <p:cNvSpPr>
            <a:spLocks noGrp="1"/>
          </p:cNvSpPr>
          <p:nvPr>
            <p:ph type="title"/>
          </p:nvPr>
        </p:nvSpPr>
        <p:spPr/>
        <p:txBody>
          <a:bodyPr>
            <a:normAutofit fontScale="90000"/>
          </a:bodyPr>
          <a:lstStyle/>
          <a:p>
            <a:r>
              <a:rPr lang="nl-NL" dirty="0"/>
              <a:t>Tof FTO! Inspirerend! Leuke sprekers ook!</a:t>
            </a:r>
            <a:br>
              <a:rPr lang="nl-NL" dirty="0"/>
            </a:br>
            <a:r>
              <a:rPr lang="nl-NL" dirty="0"/>
              <a:t>Maar </a:t>
            </a:r>
            <a:r>
              <a:rPr lang="nl-NL" dirty="0" err="1"/>
              <a:t>euh</a:t>
            </a:r>
            <a:r>
              <a:rPr lang="nl-NL" dirty="0"/>
              <a:t>…. en nu?</a:t>
            </a:r>
          </a:p>
        </p:txBody>
      </p:sp>
      <p:sp>
        <p:nvSpPr>
          <p:cNvPr id="3" name="Tijdelijke aanduiding voor inhoud 2">
            <a:extLst>
              <a:ext uri="{FF2B5EF4-FFF2-40B4-BE49-F238E27FC236}">
                <a16:creationId xmlns:a16="http://schemas.microsoft.com/office/drawing/2014/main" id="{9984B345-CE93-6A6F-0693-C25CDB8224A1}"/>
              </a:ext>
            </a:extLst>
          </p:cNvPr>
          <p:cNvSpPr>
            <a:spLocks noGrp="1"/>
          </p:cNvSpPr>
          <p:nvPr>
            <p:ph idx="1"/>
          </p:nvPr>
        </p:nvSpPr>
        <p:spPr>
          <a:xfrm>
            <a:off x="677334" y="2160590"/>
            <a:ext cx="8596668" cy="464624"/>
          </a:xfrm>
        </p:spPr>
        <p:txBody>
          <a:bodyPr/>
          <a:lstStyle/>
          <a:p>
            <a:r>
              <a:rPr lang="nl-NL" dirty="0"/>
              <a:t>Zet zelf die eerste stap!</a:t>
            </a:r>
          </a:p>
        </p:txBody>
      </p:sp>
      <p:sp>
        <p:nvSpPr>
          <p:cNvPr id="4" name="Tijdelijke aanduiding voor inhoud 2">
            <a:extLst>
              <a:ext uri="{FF2B5EF4-FFF2-40B4-BE49-F238E27FC236}">
                <a16:creationId xmlns:a16="http://schemas.microsoft.com/office/drawing/2014/main" id="{2FFB5376-87E7-EF40-513B-EE4FE8B7517F}"/>
              </a:ext>
            </a:extLst>
          </p:cNvPr>
          <p:cNvSpPr txBox="1">
            <a:spLocks/>
          </p:cNvSpPr>
          <p:nvPr/>
        </p:nvSpPr>
        <p:spPr>
          <a:xfrm>
            <a:off x="677334" y="2964376"/>
            <a:ext cx="8596668" cy="464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t>Zet zelf ook die tweede en vervolgstappen</a:t>
            </a:r>
          </a:p>
        </p:txBody>
      </p:sp>
      <p:sp>
        <p:nvSpPr>
          <p:cNvPr id="5" name="Tijdelijke aanduiding voor inhoud 2">
            <a:extLst>
              <a:ext uri="{FF2B5EF4-FFF2-40B4-BE49-F238E27FC236}">
                <a16:creationId xmlns:a16="http://schemas.microsoft.com/office/drawing/2014/main" id="{74510948-A001-EA24-8764-6DD7131F27CE}"/>
              </a:ext>
            </a:extLst>
          </p:cNvPr>
          <p:cNvSpPr txBox="1">
            <a:spLocks/>
          </p:cNvSpPr>
          <p:nvPr/>
        </p:nvSpPr>
        <p:spPr>
          <a:xfrm>
            <a:off x="677334" y="3768162"/>
            <a:ext cx="8596668" cy="464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t>Breng dit onderwerp bij zoveel mogelijk personen onder de aandacht</a:t>
            </a:r>
          </a:p>
        </p:txBody>
      </p:sp>
      <p:sp>
        <p:nvSpPr>
          <p:cNvPr id="6" name="Tijdelijke aanduiding voor inhoud 2">
            <a:extLst>
              <a:ext uri="{FF2B5EF4-FFF2-40B4-BE49-F238E27FC236}">
                <a16:creationId xmlns:a16="http://schemas.microsoft.com/office/drawing/2014/main" id="{E3871A4B-5649-A96E-1B77-134B8367897C}"/>
              </a:ext>
            </a:extLst>
          </p:cNvPr>
          <p:cNvSpPr txBox="1">
            <a:spLocks/>
          </p:cNvSpPr>
          <p:nvPr/>
        </p:nvSpPr>
        <p:spPr>
          <a:xfrm>
            <a:off x="677334" y="4571948"/>
            <a:ext cx="8596668" cy="464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t>Vast onderwerp voor FTO-onderwerp?</a:t>
            </a:r>
          </a:p>
        </p:txBody>
      </p:sp>
      <p:sp>
        <p:nvSpPr>
          <p:cNvPr id="7" name="Tijdelijke aanduiding voor inhoud 2">
            <a:extLst>
              <a:ext uri="{FF2B5EF4-FFF2-40B4-BE49-F238E27FC236}">
                <a16:creationId xmlns:a16="http://schemas.microsoft.com/office/drawing/2014/main" id="{8D01950B-B8CF-A3DE-5276-6BEC03A178F5}"/>
              </a:ext>
            </a:extLst>
          </p:cNvPr>
          <p:cNvSpPr txBox="1">
            <a:spLocks/>
          </p:cNvSpPr>
          <p:nvPr/>
        </p:nvSpPr>
        <p:spPr>
          <a:xfrm>
            <a:off x="677334" y="5375734"/>
            <a:ext cx="8596668" cy="464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err="1"/>
              <a:t>This</a:t>
            </a:r>
            <a:r>
              <a:rPr lang="nl-NL" dirty="0"/>
              <a:t> </a:t>
            </a:r>
            <a:r>
              <a:rPr lang="nl-NL" dirty="0" err="1"/>
              <a:t>presentation</a:t>
            </a:r>
            <a:r>
              <a:rPr lang="nl-NL" dirty="0"/>
              <a:t> </a:t>
            </a:r>
            <a:r>
              <a:rPr lang="nl-NL" dirty="0" err="1"/>
              <a:t>goes</a:t>
            </a:r>
            <a:r>
              <a:rPr lang="nl-NL" dirty="0"/>
              <a:t> </a:t>
            </a:r>
            <a:r>
              <a:rPr lang="nl-NL" dirty="0" err="1"/>
              <a:t>national</a:t>
            </a:r>
            <a:r>
              <a:rPr lang="nl-NL" dirty="0"/>
              <a:t>!</a:t>
            </a:r>
          </a:p>
        </p:txBody>
      </p:sp>
    </p:spTree>
    <p:extLst>
      <p:ext uri="{BB962C8B-B14F-4D97-AF65-F5344CB8AC3E}">
        <p14:creationId xmlns:p14="http://schemas.microsoft.com/office/powerpoint/2010/main" val="36241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09" name="Group 310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10" name="Straight Connector 310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11" name="Straight Connector 31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4" name="Isosceles Triangle 31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8" name="Isosceles Triangle 31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9" name="Isosceles Triangle 31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121" name="Rectangle 31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3" name="Group 31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24" name="Straight Connector 31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27" name="Isosceles Triangle 31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31" name="Isosceles Triangle 31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32" name="Isosceles Triangle 31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134" name="Rectangle 31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eb je een prangende vraag? Stel hem aan KIJK! - KIJK Magazine">
            <a:extLst>
              <a:ext uri="{FF2B5EF4-FFF2-40B4-BE49-F238E27FC236}">
                <a16:creationId xmlns:a16="http://schemas.microsoft.com/office/drawing/2014/main" id="{D542BC81-777B-6365-C17F-BC39821BAB5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405" r="1" b="2693"/>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670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E49AB-806E-BE93-01CC-F07C47CC2025}"/>
              </a:ext>
            </a:extLst>
          </p:cNvPr>
          <p:cNvSpPr>
            <a:spLocks noGrp="1"/>
          </p:cNvSpPr>
          <p:nvPr>
            <p:ph type="title"/>
          </p:nvPr>
        </p:nvSpPr>
        <p:spPr/>
        <p:txBody>
          <a:bodyPr/>
          <a:lstStyle/>
          <a:p>
            <a:r>
              <a:rPr lang="nl-NL" dirty="0"/>
              <a:t>Referenties</a:t>
            </a:r>
          </a:p>
        </p:txBody>
      </p:sp>
      <p:sp>
        <p:nvSpPr>
          <p:cNvPr id="3" name="Tijdelijke aanduiding voor inhoud 2">
            <a:extLst>
              <a:ext uri="{FF2B5EF4-FFF2-40B4-BE49-F238E27FC236}">
                <a16:creationId xmlns:a16="http://schemas.microsoft.com/office/drawing/2014/main" id="{88483541-BDAF-19F8-85E5-44200F81E16F}"/>
              </a:ext>
            </a:extLst>
          </p:cNvPr>
          <p:cNvSpPr>
            <a:spLocks noGrp="1"/>
          </p:cNvSpPr>
          <p:nvPr>
            <p:ph idx="1"/>
          </p:nvPr>
        </p:nvSpPr>
        <p:spPr/>
        <p:txBody>
          <a:bodyPr/>
          <a:lstStyle/>
          <a:p>
            <a:r>
              <a:rPr lang="nl-NL" dirty="0" err="1">
                <a:latin typeface="+mj-lt"/>
              </a:rPr>
              <a:t>Quarsie</a:t>
            </a:r>
            <a:r>
              <a:rPr lang="nl-NL" dirty="0">
                <a:latin typeface="+mj-lt"/>
              </a:rPr>
              <a:t> et al. De impact van klimaatverandering op gezondheid in Nederland. NTVG. 2021;165:D6245</a:t>
            </a:r>
          </a:p>
          <a:p>
            <a:r>
              <a:rPr lang="nl-NL" dirty="0">
                <a:latin typeface="+mj-lt"/>
              </a:rPr>
              <a:t>Consultancy.nl. </a:t>
            </a:r>
            <a:r>
              <a:rPr lang="nl-NL" i="0" dirty="0">
                <a:solidFill>
                  <a:srgbClr val="333333"/>
                </a:solidFill>
                <a:effectLst/>
                <a:latin typeface="+mj-lt"/>
              </a:rPr>
              <a:t>Gezondheidszorg kan fors bijdragen aan CO2-reductie, 12-2019</a:t>
            </a:r>
          </a:p>
          <a:p>
            <a:r>
              <a:rPr lang="nl-NL" dirty="0">
                <a:latin typeface="+mj-lt"/>
              </a:rPr>
              <a:t>M.A. </a:t>
            </a:r>
            <a:r>
              <a:rPr lang="nl-NL" dirty="0" err="1">
                <a:latin typeface="+mj-lt"/>
              </a:rPr>
              <a:t>Steenmeijer</a:t>
            </a:r>
            <a:r>
              <a:rPr lang="nl-NL" dirty="0">
                <a:latin typeface="+mj-lt"/>
              </a:rPr>
              <a:t> et al.</a:t>
            </a:r>
            <a:r>
              <a:rPr lang="nl-NL" dirty="0">
                <a:solidFill>
                  <a:srgbClr val="333333"/>
                </a:solidFill>
                <a:latin typeface="+mj-lt"/>
              </a:rPr>
              <a:t> </a:t>
            </a:r>
            <a:r>
              <a:rPr lang="nl-NL" dirty="0">
                <a:latin typeface="+mj-lt"/>
              </a:rPr>
              <a:t>Het effect van de Nederlandse zorg op het milieu. RIVM-rapport 2022-0127</a:t>
            </a:r>
          </a:p>
          <a:p>
            <a:r>
              <a:rPr lang="nl-NL" b="0" dirty="0">
                <a:solidFill>
                  <a:srgbClr val="0F1212"/>
                </a:solidFill>
                <a:effectLst/>
                <a:latin typeface="+mj-lt"/>
              </a:rPr>
              <a:t>https://www.rvo.nl/onderwerpen/duurzaam-ondernemen/circulaire-economie/r-ladder</a:t>
            </a:r>
            <a:endParaRPr lang="nl-NL" dirty="0">
              <a:latin typeface="+mj-lt"/>
            </a:endParaRPr>
          </a:p>
          <a:p>
            <a:r>
              <a:rPr lang="nl-NL" dirty="0">
                <a:latin typeface="+mj-lt"/>
              </a:rPr>
              <a:t>Medicijnresten uit water, www.medicijnresten.org</a:t>
            </a:r>
          </a:p>
        </p:txBody>
      </p:sp>
    </p:spTree>
    <p:extLst>
      <p:ext uri="{BB962C8B-B14F-4D97-AF65-F5344CB8AC3E}">
        <p14:creationId xmlns:p14="http://schemas.microsoft.com/office/powerpoint/2010/main" val="2209251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2BDB0-B8FB-3CB9-0746-8FDE7510C9FE}"/>
              </a:ext>
            </a:extLst>
          </p:cNvPr>
          <p:cNvSpPr>
            <a:spLocks noGrp="1"/>
          </p:cNvSpPr>
          <p:nvPr>
            <p:ph type="title"/>
          </p:nvPr>
        </p:nvSpPr>
        <p:spPr>
          <a:xfrm>
            <a:off x="677334" y="609600"/>
            <a:ext cx="8596668" cy="1022555"/>
          </a:xfrm>
        </p:spPr>
        <p:txBody>
          <a:bodyPr/>
          <a:lstStyle/>
          <a:p>
            <a:r>
              <a:rPr lang="nl-NL" dirty="0"/>
              <a:t>Nawoord: opbrengst van dit FTO</a:t>
            </a:r>
          </a:p>
        </p:txBody>
      </p:sp>
      <p:sp>
        <p:nvSpPr>
          <p:cNvPr id="3" name="Tijdelijke aanduiding voor inhoud 2">
            <a:extLst>
              <a:ext uri="{FF2B5EF4-FFF2-40B4-BE49-F238E27FC236}">
                <a16:creationId xmlns:a16="http://schemas.microsoft.com/office/drawing/2014/main" id="{0910D2DB-3D06-7A3C-0BB4-4E4DEB8525BA}"/>
              </a:ext>
            </a:extLst>
          </p:cNvPr>
          <p:cNvSpPr>
            <a:spLocks noGrp="1"/>
          </p:cNvSpPr>
          <p:nvPr>
            <p:ph idx="1"/>
          </p:nvPr>
        </p:nvSpPr>
        <p:spPr>
          <a:xfrm>
            <a:off x="677334" y="1747634"/>
            <a:ext cx="8596668" cy="3955076"/>
          </a:xfrm>
        </p:spPr>
        <p:txBody>
          <a:bodyPr>
            <a:normAutofit/>
          </a:bodyPr>
          <a:lstStyle/>
          <a:p>
            <a:pPr marL="0" indent="0">
              <a:buNone/>
            </a:pPr>
            <a:r>
              <a:rPr lang="nl-NL" dirty="0"/>
              <a:t>Het onderwerp van dit FTO is voorbereid door Nienke Smitsman en Marcel </a:t>
            </a:r>
            <a:r>
              <a:rPr lang="nl-NL" dirty="0" err="1"/>
              <a:t>vd</a:t>
            </a:r>
            <a:r>
              <a:rPr lang="nl-NL" dirty="0"/>
              <a:t> Bosch. Het FTO is gehouden in februari 2023.</a:t>
            </a:r>
          </a:p>
          <a:p>
            <a:pPr marL="0" indent="0">
              <a:buNone/>
            </a:pPr>
            <a:r>
              <a:rPr lang="nl-NL" dirty="0"/>
              <a:t>In groepjes is besproken welke mogelijkheden er zijn om verspilling tegen te gaan. Dit is gedaan aan de hand van de 6 stappen uit “Veilige principes in de medicatieketen”. </a:t>
            </a:r>
          </a:p>
          <a:p>
            <a:pPr marL="0" indent="0">
              <a:buNone/>
            </a:pPr>
            <a:r>
              <a:rPr lang="nl-NL" dirty="0"/>
              <a:t>De opbrengst van deze discussie is per onderwerp (stap) opgenomen op de volgende dia’s.</a:t>
            </a:r>
          </a:p>
          <a:p>
            <a:pPr marL="0" indent="0">
              <a:buNone/>
            </a:pPr>
            <a:r>
              <a:rPr lang="nl-NL" sz="1800" b="1" dirty="0">
                <a:effectLst/>
                <a:ea typeface="Calibri" panose="020F0502020204030204" pitchFamily="34" charset="0"/>
                <a:cs typeface="Times New Roman" panose="02020603050405020304" pitchFamily="18" charset="0"/>
              </a:rPr>
              <a:t> </a:t>
            </a:r>
            <a:endParaRPr lang="nl-NL" sz="1800" dirty="0">
              <a:effectLst/>
              <a:ea typeface="Calibri" panose="020F0502020204030204" pitchFamily="34" charset="0"/>
              <a:cs typeface="Times New Roman" panose="02020603050405020304" pitchFamily="18" charset="0"/>
            </a:endParaRPr>
          </a:p>
          <a:p>
            <a:pPr marL="0" indent="0">
              <a:buNone/>
            </a:pPr>
            <a:r>
              <a:rPr lang="nl-NL" sz="1800" b="1" dirty="0">
                <a:effectLst/>
                <a:ea typeface="Calibri" panose="020F0502020204030204" pitchFamily="34" charset="0"/>
                <a:cs typeface="Times New Roman" panose="02020603050405020304" pitchFamily="18" charset="0"/>
              </a:rPr>
              <a:t>Tenslotte : wat kun je NU doen?</a:t>
            </a:r>
            <a:endParaRPr lang="nl-NL" sz="1800" dirty="0">
              <a:effectLst/>
              <a:ea typeface="Calibri" panose="020F0502020204030204" pitchFamily="34" charset="0"/>
              <a:cs typeface="Times New Roman" panose="02020603050405020304" pitchFamily="18" charset="0"/>
            </a:endParaRPr>
          </a:p>
          <a:p>
            <a:pPr marL="0" indent="0">
              <a:buNone/>
            </a:pPr>
            <a:r>
              <a:rPr lang="nl-NL" sz="1800" dirty="0">
                <a:effectLst/>
                <a:ea typeface="Calibri" panose="020F0502020204030204" pitchFamily="34" charset="0"/>
                <a:cs typeface="Times New Roman" panose="02020603050405020304" pitchFamily="18" charset="0"/>
              </a:rPr>
              <a:t>Waar wil je mee starten, waar mee doorgaan en waar wil je mee stoppen?</a:t>
            </a:r>
          </a:p>
          <a:p>
            <a:pPr marL="0" indent="0">
              <a:buNone/>
            </a:pPr>
            <a:r>
              <a:rPr lang="nl-NL" sz="1800" dirty="0">
                <a:effectLst/>
                <a:ea typeface="Calibri" panose="020F0502020204030204" pitchFamily="34" charset="0"/>
                <a:cs typeface="Times New Roman" panose="02020603050405020304" pitchFamily="18" charset="0"/>
              </a:rPr>
              <a:t>Zie de volgende dia’s ter inspiratie!</a:t>
            </a:r>
          </a:p>
          <a:p>
            <a:pPr marL="0" indent="0">
              <a:buNone/>
            </a:pPr>
            <a:endParaRPr lang="nl-NL" sz="1800" dirty="0">
              <a:effectLst/>
              <a:latin typeface="Consolas" panose="020B0609020204030204" pitchFamily="49" charset="0"/>
              <a:ea typeface="Calibri" panose="020F0502020204030204" pitchFamily="34" charset="0"/>
              <a:cs typeface="Times New Roman" panose="02020603050405020304" pitchFamily="18" charset="0"/>
            </a:endParaRPr>
          </a:p>
          <a:p>
            <a:pPr marL="0" indent="0">
              <a:buNone/>
            </a:pPr>
            <a:endParaRPr lang="nl-NL" sz="1800" dirty="0">
              <a:effectLst/>
              <a:latin typeface="Consolas" panose="020B0609020204030204" pitchFamily="49"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3160489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5A484-4422-D4F2-0CC3-E716B25F494A}"/>
              </a:ext>
            </a:extLst>
          </p:cNvPr>
          <p:cNvSpPr>
            <a:spLocks noGrp="1"/>
          </p:cNvSpPr>
          <p:nvPr>
            <p:ph type="title"/>
          </p:nvPr>
        </p:nvSpPr>
        <p:spPr/>
        <p:txBody>
          <a:bodyPr/>
          <a:lstStyle/>
          <a:p>
            <a:r>
              <a:rPr lang="nl-NL" dirty="0"/>
              <a:t>Stap 1 – Voorschrijven</a:t>
            </a:r>
          </a:p>
        </p:txBody>
      </p:sp>
      <p:sp>
        <p:nvSpPr>
          <p:cNvPr id="3" name="Tijdelijke aanduiding voor inhoud 2">
            <a:extLst>
              <a:ext uri="{FF2B5EF4-FFF2-40B4-BE49-F238E27FC236}">
                <a16:creationId xmlns:a16="http://schemas.microsoft.com/office/drawing/2014/main" id="{BC2E66E8-2F65-4C08-D1A0-B36765FE9F31}"/>
              </a:ext>
            </a:extLst>
          </p:cNvPr>
          <p:cNvSpPr>
            <a:spLocks noGrp="1"/>
          </p:cNvSpPr>
          <p:nvPr>
            <p:ph idx="1"/>
          </p:nvPr>
        </p:nvSpPr>
        <p:spPr>
          <a:xfrm>
            <a:off x="677334" y="1930401"/>
            <a:ext cx="8596668" cy="4110962"/>
          </a:xfrm>
        </p:spPr>
        <p:txBody>
          <a:bodyPr>
            <a:normAutofit fontScale="92500" lnSpcReduction="10000"/>
          </a:bodyPr>
          <a:lstStyle/>
          <a:p>
            <a:pPr marL="0" indent="0">
              <a:buNone/>
            </a:pPr>
            <a:r>
              <a:rPr lang="nl-NL" dirty="0"/>
              <a:t>•	Vaker geen medicatie</a:t>
            </a:r>
          </a:p>
          <a:p>
            <a:pPr marL="0" indent="0">
              <a:buNone/>
            </a:pPr>
            <a:r>
              <a:rPr lang="nl-NL" dirty="0"/>
              <a:t>•	Kleinere hoeveelheden voorschrijven</a:t>
            </a:r>
          </a:p>
          <a:p>
            <a:pPr marL="0" indent="0">
              <a:buNone/>
            </a:pPr>
            <a:r>
              <a:rPr lang="nl-NL" dirty="0"/>
              <a:t>•	Eerste kleinere aflevering werkt contraproductief</a:t>
            </a:r>
          </a:p>
          <a:p>
            <a:pPr marL="0" indent="0">
              <a:buNone/>
            </a:pPr>
            <a:r>
              <a:rPr lang="nl-NL" dirty="0"/>
              <a:t>•	Richtlijnen veroorzaken verspilling (b.v. </a:t>
            </a:r>
            <a:r>
              <a:rPr lang="nl-NL" dirty="0" err="1"/>
              <a:t>UWI’s</a:t>
            </a:r>
            <a:r>
              <a:rPr lang="nl-NL" dirty="0"/>
              <a:t> en aangepast beleid na kweek)</a:t>
            </a:r>
          </a:p>
          <a:p>
            <a:pPr marL="0" indent="0">
              <a:buNone/>
            </a:pPr>
            <a:r>
              <a:rPr lang="nl-NL" dirty="0"/>
              <a:t>•	Recept op afroep bij “nog even aanzien”</a:t>
            </a:r>
          </a:p>
          <a:p>
            <a:pPr marL="0" indent="0">
              <a:buNone/>
            </a:pPr>
            <a:r>
              <a:rPr lang="nl-NL" dirty="0"/>
              <a:t>•	Meer combinatie tabletten</a:t>
            </a:r>
          </a:p>
          <a:p>
            <a:pPr marL="0" indent="0">
              <a:buNone/>
            </a:pPr>
            <a:r>
              <a:rPr lang="nl-NL" dirty="0"/>
              <a:t>•	Bij opstellen van richtlijnen duurzaamheid betrekken</a:t>
            </a:r>
          </a:p>
          <a:p>
            <a:pPr marL="0" indent="0">
              <a:buNone/>
            </a:pPr>
            <a:r>
              <a:rPr lang="nl-NL" dirty="0"/>
              <a:t>•	“groene” placebo tabletten</a:t>
            </a:r>
          </a:p>
          <a:p>
            <a:pPr marL="0" indent="0">
              <a:buNone/>
            </a:pPr>
            <a:r>
              <a:rPr lang="nl-NL" dirty="0"/>
              <a:t>•	Voorlichting aan publiek</a:t>
            </a:r>
          </a:p>
          <a:p>
            <a:pPr marL="0" indent="0">
              <a:buNone/>
            </a:pPr>
            <a:r>
              <a:rPr lang="nl-NL" dirty="0"/>
              <a:t>•	Rekening houden met </a:t>
            </a:r>
            <a:r>
              <a:rPr lang="nl-NL" dirty="0" err="1"/>
              <a:t>farmacogenetica</a:t>
            </a:r>
            <a:r>
              <a:rPr lang="nl-NL" dirty="0"/>
              <a:t> bij voorschrijven</a:t>
            </a:r>
          </a:p>
          <a:p>
            <a:pPr marL="0" indent="0">
              <a:buNone/>
            </a:pPr>
            <a:r>
              <a:rPr lang="nl-NL" dirty="0"/>
              <a:t>•	Zo nodig medicatie in kleine hoeveelheden</a:t>
            </a:r>
          </a:p>
          <a:p>
            <a:pPr marL="0" indent="0">
              <a:buNone/>
            </a:pPr>
            <a:endParaRPr lang="nl-NL" dirty="0"/>
          </a:p>
        </p:txBody>
      </p:sp>
    </p:spTree>
    <p:extLst>
      <p:ext uri="{BB962C8B-B14F-4D97-AF65-F5344CB8AC3E}">
        <p14:creationId xmlns:p14="http://schemas.microsoft.com/office/powerpoint/2010/main" val="1820519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CA71B-2D60-A3CC-80E7-1B1A672E8B62}"/>
              </a:ext>
            </a:extLst>
          </p:cNvPr>
          <p:cNvSpPr>
            <a:spLocks noGrp="1"/>
          </p:cNvSpPr>
          <p:nvPr>
            <p:ph type="title"/>
          </p:nvPr>
        </p:nvSpPr>
        <p:spPr/>
        <p:txBody>
          <a:bodyPr/>
          <a:lstStyle/>
          <a:p>
            <a:r>
              <a:rPr lang="nl-NL" dirty="0"/>
              <a:t>Stap 2 en 3 – Ter hand stellen / Opslag en beheer</a:t>
            </a:r>
          </a:p>
        </p:txBody>
      </p:sp>
      <p:sp>
        <p:nvSpPr>
          <p:cNvPr id="3" name="Tijdelijke aanduiding voor inhoud 2">
            <a:extLst>
              <a:ext uri="{FF2B5EF4-FFF2-40B4-BE49-F238E27FC236}">
                <a16:creationId xmlns:a16="http://schemas.microsoft.com/office/drawing/2014/main" id="{4C434716-E04E-4E7A-1E4A-CD5AF1ADB4A2}"/>
              </a:ext>
            </a:extLst>
          </p:cNvPr>
          <p:cNvSpPr>
            <a:spLocks noGrp="1"/>
          </p:cNvSpPr>
          <p:nvPr>
            <p:ph idx="1"/>
          </p:nvPr>
        </p:nvSpPr>
        <p:spPr>
          <a:xfrm>
            <a:off x="677334" y="2160590"/>
            <a:ext cx="8596668" cy="3650276"/>
          </a:xfrm>
        </p:spPr>
        <p:txBody>
          <a:bodyPr/>
          <a:lstStyle/>
          <a:p>
            <a:pPr marL="0" indent="0">
              <a:buNone/>
            </a:pPr>
            <a:r>
              <a:rPr lang="nl-NL" dirty="0"/>
              <a:t>•	Niet te grote porties</a:t>
            </a:r>
          </a:p>
          <a:p>
            <a:pPr marL="0" indent="0">
              <a:buNone/>
            </a:pPr>
            <a:r>
              <a:rPr lang="nl-NL" dirty="0"/>
              <a:t>•	Wordt wel ingenomen|?</a:t>
            </a:r>
          </a:p>
          <a:p>
            <a:pPr marL="0" indent="0">
              <a:buNone/>
            </a:pPr>
            <a:r>
              <a:rPr lang="nl-NL" dirty="0"/>
              <a:t>•	Cave: nationale apotheek</a:t>
            </a:r>
          </a:p>
          <a:p>
            <a:pPr marL="0" indent="0">
              <a:buNone/>
            </a:pPr>
            <a:r>
              <a:rPr lang="nl-NL" dirty="0"/>
              <a:t>•	Aflevertermijn</a:t>
            </a:r>
          </a:p>
          <a:p>
            <a:pPr marL="0" indent="0">
              <a:buNone/>
            </a:pPr>
            <a:r>
              <a:rPr lang="nl-NL" dirty="0"/>
              <a:t>•	Niet te veel voorraad – preferentiebeleid</a:t>
            </a:r>
          </a:p>
          <a:p>
            <a:pPr marL="0" indent="0">
              <a:buNone/>
            </a:pPr>
            <a:r>
              <a:rPr lang="nl-NL" dirty="0"/>
              <a:t>•	Medicatie, die niet wordt afgehaald &gt; pas klaar maken als </a:t>
            </a:r>
            <a:r>
              <a:rPr lang="nl-NL" dirty="0" err="1"/>
              <a:t>pt</a:t>
            </a:r>
            <a:r>
              <a:rPr lang="nl-NL" dirty="0"/>
              <a:t> er is</a:t>
            </a:r>
          </a:p>
          <a:p>
            <a:pPr marL="0" indent="0">
              <a:buNone/>
            </a:pPr>
            <a:r>
              <a:rPr lang="nl-NL" dirty="0"/>
              <a:t>•	Uitleg aan </a:t>
            </a:r>
            <a:r>
              <a:rPr lang="nl-NL" dirty="0" err="1"/>
              <a:t>pt</a:t>
            </a:r>
            <a:r>
              <a:rPr lang="nl-NL" dirty="0"/>
              <a:t>: geen medicatie</a:t>
            </a:r>
          </a:p>
          <a:p>
            <a:pPr marL="0" indent="0">
              <a:buNone/>
            </a:pPr>
            <a:r>
              <a:rPr lang="nl-NL" dirty="0"/>
              <a:t>•	Spoedkoffer &gt; kan milieu bewuster</a:t>
            </a:r>
          </a:p>
          <a:p>
            <a:pPr marL="0" indent="0">
              <a:buNone/>
            </a:pPr>
            <a:endParaRPr lang="nl-NL" dirty="0"/>
          </a:p>
        </p:txBody>
      </p:sp>
    </p:spTree>
    <p:extLst>
      <p:ext uri="{BB962C8B-B14F-4D97-AF65-F5344CB8AC3E}">
        <p14:creationId xmlns:p14="http://schemas.microsoft.com/office/powerpoint/2010/main" val="3704168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0C43D-BE82-E0CC-B00F-AAB629F7BCA7}"/>
              </a:ext>
            </a:extLst>
          </p:cNvPr>
          <p:cNvSpPr>
            <a:spLocks noGrp="1"/>
          </p:cNvSpPr>
          <p:nvPr>
            <p:ph type="title"/>
          </p:nvPr>
        </p:nvSpPr>
        <p:spPr/>
        <p:txBody>
          <a:bodyPr/>
          <a:lstStyle/>
          <a:p>
            <a:r>
              <a:rPr lang="nl-NL" dirty="0"/>
              <a:t>Stap 4 en 5 – Gereed maken / Toedienen en registreren</a:t>
            </a:r>
          </a:p>
        </p:txBody>
      </p:sp>
      <p:sp>
        <p:nvSpPr>
          <p:cNvPr id="3" name="Tijdelijke aanduiding voor inhoud 2">
            <a:extLst>
              <a:ext uri="{FF2B5EF4-FFF2-40B4-BE49-F238E27FC236}">
                <a16:creationId xmlns:a16="http://schemas.microsoft.com/office/drawing/2014/main" id="{FA221625-3416-45AA-4257-32A4F67D3ECA}"/>
              </a:ext>
            </a:extLst>
          </p:cNvPr>
          <p:cNvSpPr>
            <a:spLocks noGrp="1"/>
          </p:cNvSpPr>
          <p:nvPr>
            <p:ph idx="1"/>
          </p:nvPr>
        </p:nvSpPr>
        <p:spPr>
          <a:xfrm>
            <a:off x="677334" y="2160589"/>
            <a:ext cx="8596668" cy="3178327"/>
          </a:xfrm>
        </p:spPr>
        <p:txBody>
          <a:bodyPr/>
          <a:lstStyle/>
          <a:p>
            <a:pPr marL="0" indent="0">
              <a:buNone/>
            </a:pPr>
            <a:r>
              <a:rPr lang="nl-NL" dirty="0"/>
              <a:t>•	Etiket overblijfselen</a:t>
            </a:r>
          </a:p>
          <a:p>
            <a:pPr marL="0" indent="0">
              <a:buNone/>
            </a:pPr>
            <a:r>
              <a:rPr lang="nl-NL" dirty="0"/>
              <a:t>•	Ampul en inhoud wat achterblijft</a:t>
            </a:r>
          </a:p>
          <a:p>
            <a:pPr marL="0" indent="0">
              <a:buNone/>
            </a:pPr>
            <a:r>
              <a:rPr lang="nl-NL" dirty="0"/>
              <a:t>•	Spuiten en naalden</a:t>
            </a:r>
          </a:p>
          <a:p>
            <a:pPr marL="0" indent="0">
              <a:buNone/>
            </a:pPr>
            <a:r>
              <a:rPr lang="nl-NL" dirty="0"/>
              <a:t>•	Zakken </a:t>
            </a:r>
            <a:r>
              <a:rPr lang="nl-NL" dirty="0" err="1"/>
              <a:t>central</a:t>
            </a:r>
            <a:r>
              <a:rPr lang="nl-NL" dirty="0"/>
              <a:t> </a:t>
            </a:r>
            <a:r>
              <a:rPr lang="nl-NL" dirty="0" err="1"/>
              <a:t>fillen</a:t>
            </a:r>
            <a:r>
              <a:rPr lang="nl-NL" dirty="0"/>
              <a:t> &gt; b.v. elastiekjes</a:t>
            </a:r>
          </a:p>
          <a:p>
            <a:pPr marL="0" indent="0">
              <a:buNone/>
            </a:pPr>
            <a:r>
              <a:rPr lang="nl-NL" dirty="0"/>
              <a:t>•	Kijksluiter i.p.v. bijsluiter</a:t>
            </a:r>
          </a:p>
          <a:p>
            <a:pPr marL="0" indent="0">
              <a:buNone/>
            </a:pPr>
            <a:r>
              <a:rPr lang="nl-NL" dirty="0"/>
              <a:t>•	Lege / volle dozen</a:t>
            </a:r>
          </a:p>
          <a:p>
            <a:pPr marL="0" indent="0">
              <a:buNone/>
            </a:pPr>
            <a:r>
              <a:rPr lang="nl-NL" dirty="0"/>
              <a:t>•	Niet innemen en hoe hiermee om te gaan</a:t>
            </a:r>
          </a:p>
          <a:p>
            <a:pPr marL="0" indent="0">
              <a:buNone/>
            </a:pPr>
            <a:endParaRPr lang="nl-NL" dirty="0"/>
          </a:p>
        </p:txBody>
      </p:sp>
    </p:spTree>
    <p:extLst>
      <p:ext uri="{BB962C8B-B14F-4D97-AF65-F5344CB8AC3E}">
        <p14:creationId xmlns:p14="http://schemas.microsoft.com/office/powerpoint/2010/main" val="768258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82E39-7931-B3FC-D3E7-E80F99DA8451}"/>
              </a:ext>
            </a:extLst>
          </p:cNvPr>
          <p:cNvSpPr>
            <a:spLocks noGrp="1"/>
          </p:cNvSpPr>
          <p:nvPr>
            <p:ph type="title"/>
          </p:nvPr>
        </p:nvSpPr>
        <p:spPr/>
        <p:txBody>
          <a:bodyPr/>
          <a:lstStyle/>
          <a:p>
            <a:r>
              <a:rPr lang="nl-NL" dirty="0"/>
              <a:t>Stap 6 – Evaluatie</a:t>
            </a:r>
          </a:p>
        </p:txBody>
      </p:sp>
      <p:sp>
        <p:nvSpPr>
          <p:cNvPr id="3" name="Tijdelijke aanduiding voor inhoud 2">
            <a:extLst>
              <a:ext uri="{FF2B5EF4-FFF2-40B4-BE49-F238E27FC236}">
                <a16:creationId xmlns:a16="http://schemas.microsoft.com/office/drawing/2014/main" id="{7E44EB53-EBB6-9D31-F1F5-13ED2D980E07}"/>
              </a:ext>
            </a:extLst>
          </p:cNvPr>
          <p:cNvSpPr>
            <a:spLocks noGrp="1"/>
          </p:cNvSpPr>
          <p:nvPr>
            <p:ph idx="1"/>
          </p:nvPr>
        </p:nvSpPr>
        <p:spPr>
          <a:xfrm>
            <a:off x="677334" y="1317523"/>
            <a:ext cx="9154924" cy="5240593"/>
          </a:xfrm>
        </p:spPr>
        <p:txBody>
          <a:bodyPr>
            <a:normAutofit fontScale="70000" lnSpcReduction="20000"/>
          </a:bodyPr>
          <a:lstStyle/>
          <a:p>
            <a:pPr marL="0" indent="0">
              <a:buNone/>
            </a:pPr>
            <a:r>
              <a:rPr lang="nl-NL" sz="2600" dirty="0"/>
              <a:t>•</a:t>
            </a:r>
            <a:r>
              <a:rPr lang="nl-NL" dirty="0"/>
              <a:t>	</a:t>
            </a:r>
            <a:r>
              <a:rPr lang="nl-NL" sz="2300" dirty="0"/>
              <a:t>Bespreek bij arts als medicatie niet werkt / bijwerkingen of niet is gebruikt</a:t>
            </a:r>
          </a:p>
          <a:p>
            <a:pPr marL="0" indent="0">
              <a:buNone/>
            </a:pPr>
            <a:r>
              <a:rPr lang="nl-NL" sz="2300" dirty="0"/>
              <a:t>•	Verhogen van dosering &gt; eerst huidige medicatie opmaken; aanpassen als medicatie op is</a:t>
            </a:r>
          </a:p>
          <a:p>
            <a:pPr marL="0" indent="0">
              <a:buNone/>
            </a:pPr>
            <a:r>
              <a:rPr lang="nl-NL" sz="2300" dirty="0"/>
              <a:t>•	Gebruik herhaalservice</a:t>
            </a:r>
          </a:p>
          <a:p>
            <a:pPr marL="0" indent="0">
              <a:buNone/>
            </a:pPr>
            <a:r>
              <a:rPr lang="nl-NL" sz="2300" dirty="0"/>
              <a:t>•	1 tablet in 1 dosis </a:t>
            </a:r>
            <a:r>
              <a:rPr lang="nl-NL" sz="2300" dirty="0" err="1"/>
              <a:t>ipv</a:t>
            </a:r>
            <a:r>
              <a:rPr lang="nl-NL" sz="2300" dirty="0"/>
              <a:t> 2 tabletten</a:t>
            </a:r>
          </a:p>
          <a:p>
            <a:pPr marL="0" indent="0">
              <a:buNone/>
            </a:pPr>
            <a:r>
              <a:rPr lang="nl-NL" sz="2300" dirty="0"/>
              <a:t>•	Combinatie tabletten</a:t>
            </a:r>
          </a:p>
          <a:p>
            <a:pPr marL="0" indent="0">
              <a:buNone/>
            </a:pPr>
            <a:r>
              <a:rPr lang="nl-NL" sz="2300" dirty="0"/>
              <a:t>•	Klimaat meenemen in POFA</a:t>
            </a:r>
          </a:p>
          <a:p>
            <a:pPr marL="0" indent="0">
              <a:buNone/>
            </a:pPr>
            <a:r>
              <a:rPr lang="nl-NL" sz="2300" dirty="0"/>
              <a:t>•	Weinig kennis van </a:t>
            </a:r>
            <a:r>
              <a:rPr lang="nl-NL" sz="2300" dirty="0" err="1"/>
              <a:t>devices</a:t>
            </a:r>
            <a:r>
              <a:rPr lang="nl-NL" sz="2300" dirty="0"/>
              <a:t> (inhalatie) bij huisartsen</a:t>
            </a:r>
          </a:p>
          <a:p>
            <a:pPr marL="0" indent="0">
              <a:buNone/>
            </a:pPr>
            <a:r>
              <a:rPr lang="nl-NL" sz="2300" dirty="0"/>
              <a:t>•	Planning van bezorgritten</a:t>
            </a:r>
          </a:p>
          <a:p>
            <a:pPr marL="0" indent="0">
              <a:buNone/>
            </a:pPr>
            <a:r>
              <a:rPr lang="nl-NL" sz="2300" dirty="0"/>
              <a:t>•	Terminale en palliatieve zorg:</a:t>
            </a:r>
          </a:p>
          <a:p>
            <a:pPr marL="0" indent="0">
              <a:buNone/>
            </a:pPr>
            <a:r>
              <a:rPr lang="nl-NL" sz="2300" dirty="0"/>
              <a:t>	o	Kort voorschrijven</a:t>
            </a:r>
          </a:p>
          <a:p>
            <a:pPr marL="0" indent="0">
              <a:buNone/>
            </a:pPr>
            <a:r>
              <a:rPr lang="nl-NL" sz="2300" dirty="0"/>
              <a:t>	o	Tijdig schrappen</a:t>
            </a:r>
          </a:p>
          <a:p>
            <a:pPr marL="0" indent="0">
              <a:buNone/>
            </a:pPr>
            <a:r>
              <a:rPr lang="nl-NL" sz="2300" dirty="0"/>
              <a:t>	o	Restant ampullen naar huisarts (?)</a:t>
            </a:r>
          </a:p>
          <a:p>
            <a:pPr marL="0" indent="0">
              <a:buNone/>
            </a:pPr>
            <a:r>
              <a:rPr lang="nl-NL" sz="2300" dirty="0"/>
              <a:t>•	Klimaatcode voor medicatie (vgl. </a:t>
            </a:r>
            <a:r>
              <a:rPr lang="nl-NL" sz="2300" dirty="0" err="1"/>
              <a:t>Nutriscore</a:t>
            </a:r>
            <a:r>
              <a:rPr lang="nl-NL" sz="2300" dirty="0"/>
              <a:t>)</a:t>
            </a:r>
          </a:p>
          <a:p>
            <a:pPr marL="0" indent="0">
              <a:buNone/>
            </a:pPr>
            <a:r>
              <a:rPr lang="nl-NL" sz="2300" dirty="0"/>
              <a:t>•	Naaldencontainers</a:t>
            </a:r>
          </a:p>
          <a:p>
            <a:pPr marL="0" indent="0">
              <a:buNone/>
            </a:pPr>
            <a:r>
              <a:rPr lang="nl-NL" sz="2300" dirty="0"/>
              <a:t>•	Spoedkoffer is niet milieubewust (vaak medicatie over houdbaarheidstermijn)</a:t>
            </a:r>
          </a:p>
          <a:p>
            <a:pPr marL="0" indent="0">
              <a:buNone/>
            </a:pPr>
            <a:endParaRPr lang="nl-NL" dirty="0"/>
          </a:p>
        </p:txBody>
      </p:sp>
    </p:spTree>
    <p:extLst>
      <p:ext uri="{BB962C8B-B14F-4D97-AF65-F5344CB8AC3E}">
        <p14:creationId xmlns:p14="http://schemas.microsoft.com/office/powerpoint/2010/main" val="81197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B8E7F-5DC8-540E-1DD7-6F4468844C47}"/>
              </a:ext>
            </a:extLst>
          </p:cNvPr>
          <p:cNvSpPr>
            <a:spLocks noGrp="1"/>
          </p:cNvSpPr>
          <p:nvPr>
            <p:ph type="title"/>
          </p:nvPr>
        </p:nvSpPr>
        <p:spPr>
          <a:xfrm>
            <a:off x="677334" y="599767"/>
            <a:ext cx="8596668" cy="1320800"/>
          </a:xfrm>
        </p:spPr>
        <p:txBody>
          <a:bodyPr/>
          <a:lstStyle/>
          <a:p>
            <a:r>
              <a:rPr lang="nl-NL" dirty="0"/>
              <a:t>Is klimaatverandering een gevaar voor de volksgezondheid?</a:t>
            </a:r>
          </a:p>
        </p:txBody>
      </p:sp>
      <p:pic>
        <p:nvPicPr>
          <p:cNvPr id="5" name="Tijdelijke aanduiding voor inhoud 4">
            <a:extLst>
              <a:ext uri="{FF2B5EF4-FFF2-40B4-BE49-F238E27FC236}">
                <a16:creationId xmlns:a16="http://schemas.microsoft.com/office/drawing/2014/main" id="{9AA13A57-1069-649B-EE13-C3A7ECF9AA30}"/>
              </a:ext>
            </a:extLst>
          </p:cNvPr>
          <p:cNvPicPr>
            <a:picLocks noGrp="1" noChangeAspect="1"/>
          </p:cNvPicPr>
          <p:nvPr>
            <p:ph idx="1"/>
          </p:nvPr>
        </p:nvPicPr>
        <p:blipFill>
          <a:blip r:embed="rId3"/>
          <a:stretch>
            <a:fillRect/>
          </a:stretch>
        </p:blipFill>
        <p:spPr>
          <a:xfrm>
            <a:off x="3083478" y="2170420"/>
            <a:ext cx="3881437" cy="3881437"/>
          </a:xfrm>
        </p:spPr>
      </p:pic>
    </p:spTree>
    <p:extLst>
      <p:ext uri="{BB962C8B-B14F-4D97-AF65-F5344CB8AC3E}">
        <p14:creationId xmlns:p14="http://schemas.microsoft.com/office/powerpoint/2010/main" val="3219330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55031-2D31-F4CF-74FD-A7240652F07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6B0C902F-222F-946E-C92A-0F477DB5A0A6}"/>
              </a:ext>
            </a:extLst>
          </p:cNvPr>
          <p:cNvPicPr>
            <a:picLocks noGrp="1" noChangeAspect="1"/>
          </p:cNvPicPr>
          <p:nvPr>
            <p:ph idx="1"/>
          </p:nvPr>
        </p:nvPicPr>
        <p:blipFill>
          <a:blip r:embed="rId3"/>
          <a:stretch>
            <a:fillRect/>
          </a:stretch>
        </p:blipFill>
        <p:spPr>
          <a:xfrm>
            <a:off x="1631690" y="849445"/>
            <a:ext cx="8163951" cy="5159109"/>
          </a:xfrm>
        </p:spPr>
      </p:pic>
    </p:spTree>
    <p:extLst>
      <p:ext uri="{BB962C8B-B14F-4D97-AF65-F5344CB8AC3E}">
        <p14:creationId xmlns:p14="http://schemas.microsoft.com/office/powerpoint/2010/main" val="2893979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74213-D673-4B8F-89EC-A69A03D4374D}"/>
              </a:ext>
            </a:extLst>
          </p:cNvPr>
          <p:cNvSpPr>
            <a:spLocks noGrp="1"/>
          </p:cNvSpPr>
          <p:nvPr>
            <p:ph type="title"/>
          </p:nvPr>
        </p:nvSpPr>
        <p:spPr>
          <a:xfrm>
            <a:off x="677333" y="609600"/>
            <a:ext cx="9823979" cy="1320800"/>
          </a:xfrm>
        </p:spPr>
        <p:txBody>
          <a:bodyPr/>
          <a:lstStyle/>
          <a:p>
            <a:r>
              <a:rPr lang="nl-NL" dirty="0"/>
              <a:t>Impact klimaatverandering op gezondheid in Nederland</a:t>
            </a:r>
          </a:p>
        </p:txBody>
      </p:sp>
      <p:sp>
        <p:nvSpPr>
          <p:cNvPr id="3" name="Tijdelijke aanduiding voor inhoud 2">
            <a:extLst>
              <a:ext uri="{FF2B5EF4-FFF2-40B4-BE49-F238E27FC236}">
                <a16:creationId xmlns:a16="http://schemas.microsoft.com/office/drawing/2014/main" id="{58E99A77-FC23-4367-950E-F2B238BB05FF}"/>
              </a:ext>
            </a:extLst>
          </p:cNvPr>
          <p:cNvSpPr>
            <a:spLocks noGrp="1"/>
          </p:cNvSpPr>
          <p:nvPr>
            <p:ph idx="1"/>
          </p:nvPr>
        </p:nvSpPr>
        <p:spPr/>
        <p:txBody>
          <a:bodyPr>
            <a:normAutofit/>
          </a:bodyPr>
          <a:lstStyle/>
          <a:p>
            <a:pPr>
              <a:buFont typeface="+mj-lt"/>
              <a:buAutoNum type="arabicPeriod"/>
            </a:pPr>
            <a:r>
              <a:rPr lang="nl-NL" sz="3200" dirty="0">
                <a:sym typeface="Wingdings" panose="05000000000000000000" pitchFamily="2" charset="2"/>
              </a:rPr>
              <a:t>Hitte</a:t>
            </a:r>
          </a:p>
          <a:p>
            <a:pPr>
              <a:buFont typeface="+mj-lt"/>
              <a:buAutoNum type="arabicPeriod"/>
            </a:pPr>
            <a:r>
              <a:rPr lang="nl-NL" sz="3200" dirty="0">
                <a:sym typeface="Wingdings" panose="05000000000000000000" pitchFamily="2" charset="2"/>
              </a:rPr>
              <a:t>Luchtverontreiniging</a:t>
            </a:r>
          </a:p>
          <a:p>
            <a:pPr>
              <a:buFont typeface="+mj-lt"/>
              <a:buAutoNum type="arabicPeriod"/>
            </a:pPr>
            <a:r>
              <a:rPr lang="nl-NL" sz="3200" dirty="0">
                <a:sym typeface="Wingdings" panose="05000000000000000000" pitchFamily="2" charset="2"/>
              </a:rPr>
              <a:t>Veranderingen biodiversiteit</a:t>
            </a:r>
          </a:p>
          <a:p>
            <a:pPr lvl="1"/>
            <a:endParaRPr lang="nl-NL" dirty="0">
              <a:sym typeface="Wingdings" panose="05000000000000000000" pitchFamily="2" charset="2"/>
            </a:endParaRPr>
          </a:p>
          <a:p>
            <a:pPr lvl="1"/>
            <a:endParaRPr lang="nl-NL" dirty="0">
              <a:sym typeface="Wingdings" panose="05000000000000000000" pitchFamily="2" charset="2"/>
            </a:endParaRPr>
          </a:p>
        </p:txBody>
      </p:sp>
    </p:spTree>
    <p:extLst>
      <p:ext uri="{BB962C8B-B14F-4D97-AF65-F5344CB8AC3E}">
        <p14:creationId xmlns:p14="http://schemas.microsoft.com/office/powerpoint/2010/main" val="662050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767D3-DE05-43A9-AC39-58E2074C0DA0}"/>
              </a:ext>
            </a:extLst>
          </p:cNvPr>
          <p:cNvSpPr>
            <a:spLocks noGrp="1"/>
          </p:cNvSpPr>
          <p:nvPr>
            <p:ph type="title"/>
          </p:nvPr>
        </p:nvSpPr>
        <p:spPr>
          <a:xfrm>
            <a:off x="940571" y="2362199"/>
            <a:ext cx="8596668" cy="2133601"/>
          </a:xfrm>
        </p:spPr>
        <p:txBody>
          <a:bodyPr>
            <a:normAutofit fontScale="90000"/>
          </a:bodyPr>
          <a:lstStyle/>
          <a:p>
            <a:r>
              <a:rPr lang="nl-NL" dirty="0"/>
              <a:t>De Nederlandse gezondheidszorg is verantwoordelijk voor … % van alle CO2 uitstoot in Nederland. </a:t>
            </a:r>
            <a:br>
              <a:rPr lang="nl-NL" dirty="0"/>
            </a:br>
            <a:br>
              <a:rPr lang="nl-NL" dirty="0"/>
            </a:br>
            <a:br>
              <a:rPr lang="nl-NL" dirty="0"/>
            </a:br>
            <a:endParaRPr lang="nl-NL" dirty="0"/>
          </a:p>
        </p:txBody>
      </p:sp>
      <p:sp>
        <p:nvSpPr>
          <p:cNvPr id="3" name="Rechthoek 2">
            <a:extLst>
              <a:ext uri="{FF2B5EF4-FFF2-40B4-BE49-F238E27FC236}">
                <a16:creationId xmlns:a16="http://schemas.microsoft.com/office/drawing/2014/main" id="{1CBB802D-8C14-40D5-1E92-BF7FDC4907DD}"/>
              </a:ext>
            </a:extLst>
          </p:cNvPr>
          <p:cNvSpPr/>
          <p:nvPr/>
        </p:nvSpPr>
        <p:spPr>
          <a:xfrm>
            <a:off x="5238905" y="2802194"/>
            <a:ext cx="195618" cy="553998"/>
          </a:xfrm>
          <a:prstGeom prst="rect">
            <a:avLst/>
          </a:prstGeom>
          <a:noFill/>
        </p:spPr>
        <p:txBody>
          <a:bodyPr wrap="square" lIns="91440" tIns="45720" rIns="91440" bIns="45720">
            <a:spAutoFit/>
          </a:bodyPr>
          <a:lstStyle/>
          <a:p>
            <a:pPr algn="ctr"/>
            <a:r>
              <a:rPr lang="nl-NL" sz="3000" b="0" cap="none" spc="0" dirty="0">
                <a:ln w="0"/>
                <a:solidFill>
                  <a:schemeClr val="tx1"/>
                </a:solidFill>
                <a:effectLst>
                  <a:outerShdw blurRad="38100" dist="19050" dir="2700000" algn="tl" rotWithShape="0">
                    <a:schemeClr val="dk1">
                      <a:alpha val="40000"/>
                    </a:schemeClr>
                  </a:outerShdw>
                </a:effectLst>
              </a:rPr>
              <a:t>7</a:t>
            </a:r>
          </a:p>
        </p:txBody>
      </p:sp>
      <p:sp>
        <p:nvSpPr>
          <p:cNvPr id="5" name="Rechthoek 4">
            <a:extLst>
              <a:ext uri="{FF2B5EF4-FFF2-40B4-BE49-F238E27FC236}">
                <a16:creationId xmlns:a16="http://schemas.microsoft.com/office/drawing/2014/main" id="{5732617B-00E6-30CC-27B5-DB0F2FF98FF9}"/>
              </a:ext>
            </a:extLst>
          </p:cNvPr>
          <p:cNvSpPr/>
          <p:nvPr/>
        </p:nvSpPr>
        <p:spPr>
          <a:xfrm>
            <a:off x="940571" y="4787688"/>
            <a:ext cx="4161716" cy="553998"/>
          </a:xfrm>
          <a:prstGeom prst="rect">
            <a:avLst/>
          </a:prstGeom>
          <a:noFill/>
        </p:spPr>
        <p:txBody>
          <a:bodyPr wrap="none" lIns="91440" tIns="45720" rIns="91440" bIns="45720">
            <a:spAutoFit/>
          </a:bodyPr>
          <a:lstStyle/>
          <a:p>
            <a:pPr algn="ctr"/>
            <a:r>
              <a:rPr lang="nl-NL" sz="3000" b="0" cap="none" spc="0" dirty="0">
                <a:ln w="0"/>
                <a:solidFill>
                  <a:schemeClr val="tx1"/>
                </a:solidFill>
                <a:effectLst>
                  <a:outerShdw blurRad="38100" dist="19050" dir="2700000" algn="tl" rotWithShape="0">
                    <a:schemeClr val="dk1">
                      <a:alpha val="40000"/>
                    </a:schemeClr>
                  </a:outerShdw>
                </a:effectLst>
              </a:rPr>
              <a:t>Net zoveel als Schiphol</a:t>
            </a:r>
          </a:p>
        </p:txBody>
      </p:sp>
    </p:spTree>
    <p:extLst>
      <p:ext uri="{BB962C8B-B14F-4D97-AF65-F5344CB8AC3E}">
        <p14:creationId xmlns:p14="http://schemas.microsoft.com/office/powerpoint/2010/main" val="20378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CDB07-2F2E-9BE0-3158-D9E160E58616}"/>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7FC4A5BE-32C1-1079-EAA4-E66C7C638AFE}"/>
              </a:ext>
            </a:extLst>
          </p:cNvPr>
          <p:cNvPicPr>
            <a:picLocks noGrp="1" noChangeAspect="1"/>
          </p:cNvPicPr>
          <p:nvPr>
            <p:ph idx="1"/>
          </p:nvPr>
        </p:nvPicPr>
        <p:blipFill>
          <a:blip r:embed="rId3"/>
          <a:stretch>
            <a:fillRect/>
          </a:stretch>
        </p:blipFill>
        <p:spPr>
          <a:xfrm>
            <a:off x="885204" y="0"/>
            <a:ext cx="10421591" cy="6886515"/>
          </a:xfrm>
        </p:spPr>
      </p:pic>
    </p:spTree>
    <p:extLst>
      <p:ext uri="{BB962C8B-B14F-4D97-AF65-F5344CB8AC3E}">
        <p14:creationId xmlns:p14="http://schemas.microsoft.com/office/powerpoint/2010/main" val="339032776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1656</TotalTime>
  <Words>2109</Words>
  <Application>Microsoft Office PowerPoint</Application>
  <PresentationFormat>Breedbeeld</PresentationFormat>
  <Paragraphs>274</Paragraphs>
  <Slides>47</Slides>
  <Notes>42</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47</vt:i4>
      </vt:variant>
    </vt:vector>
  </HeadingPairs>
  <TitlesOfParts>
    <vt:vector size="57" baseType="lpstr">
      <vt:lpstr>Arial</vt:lpstr>
      <vt:lpstr>Arial</vt:lpstr>
      <vt:lpstr>Calibri</vt:lpstr>
      <vt:lpstr>Consolas</vt:lpstr>
      <vt:lpstr>Open sans</vt:lpstr>
      <vt:lpstr>RO Sans</vt:lpstr>
      <vt:lpstr>Trebuchet MS</vt:lpstr>
      <vt:lpstr>Wingdings</vt:lpstr>
      <vt:lpstr>Wingdings 3</vt:lpstr>
      <vt:lpstr>Facet</vt:lpstr>
      <vt:lpstr>Medicatie en het klimaat</vt:lpstr>
      <vt:lpstr>Inhoud</vt:lpstr>
      <vt:lpstr>Doel van het FTO</vt:lpstr>
      <vt:lpstr>PowerPoint-presentatie</vt:lpstr>
      <vt:lpstr>Is klimaatverandering een gevaar voor de volksgezondheid?</vt:lpstr>
      <vt:lpstr>PowerPoint-presentatie</vt:lpstr>
      <vt:lpstr>Impact klimaatverandering op gezondheid in Nederland</vt:lpstr>
      <vt:lpstr>De Nederlandse gezondheidszorg is verantwoordelijk voor … % van alle CO2 uitstoot in Nederland.    </vt:lpstr>
      <vt:lpstr>PowerPoint-presentatie</vt:lpstr>
      <vt:lpstr>PowerPoint-presentatie</vt:lpstr>
      <vt:lpstr>PowerPoint-presentatie</vt:lpstr>
      <vt:lpstr>Hoe zit het bij ons?</vt:lpstr>
      <vt:lpstr>PowerPoint-presentatie</vt:lpstr>
      <vt:lpstr>Green deal duurzame zorg, versie 3.0</vt:lpstr>
      <vt:lpstr>Wat is duurzaam?</vt:lpstr>
      <vt:lpstr>Materialen worden nuttig toegepast</vt:lpstr>
      <vt:lpstr>Verlengen van de levensduur</vt:lpstr>
      <vt:lpstr>Slimmer gebruik maken van het product</vt:lpstr>
      <vt:lpstr>PowerPoint-presentatie</vt:lpstr>
      <vt:lpstr>Waar te beginnen?</vt:lpstr>
      <vt:lpstr>Wat is het probleem?</vt:lpstr>
      <vt:lpstr>Ontwikkeling en toelating</vt:lpstr>
      <vt:lpstr>Voorschrijven en gebruiken</vt:lpstr>
      <vt:lpstr>Afval en zuivering</vt:lpstr>
      <vt:lpstr>Oké, maar wat kunnen wij hier nu mee?</vt:lpstr>
      <vt:lpstr>Oké, maar wat kunnen wij hier nu mee?  Van alles!</vt:lpstr>
      <vt:lpstr>Medicatie op de R-ladder…</vt:lpstr>
      <vt:lpstr>… combineren met de veilige principes in de medicatieketen</vt:lpstr>
      <vt:lpstr>PowerPoint-presentatie</vt:lpstr>
      <vt:lpstr>Aan de slag!</vt:lpstr>
      <vt:lpstr>Bespreking</vt:lpstr>
      <vt:lpstr>Stap 1 Voorschrijven</vt:lpstr>
      <vt:lpstr>Stap 2 Leveren en bestellen</vt:lpstr>
      <vt:lpstr>Stap 3 Opslag en controle</vt:lpstr>
      <vt:lpstr>Stap 4 Gereedmaken</vt:lpstr>
      <vt:lpstr>Stap 5 Toedienen</vt:lpstr>
      <vt:lpstr>Stap 6 Evaluatie</vt:lpstr>
      <vt:lpstr>PowerPoint-presentatie</vt:lpstr>
      <vt:lpstr>Wat ga jij doen?</vt:lpstr>
      <vt:lpstr>Tof FTO! Inspirerend! Leuke sprekers ook! Maar euh…. en nu?</vt:lpstr>
      <vt:lpstr>PowerPoint-presentatie</vt:lpstr>
      <vt:lpstr>Referenties</vt:lpstr>
      <vt:lpstr>Nawoord: opbrengst van dit FTO</vt:lpstr>
      <vt:lpstr>Stap 1 – Voorschrijven</vt:lpstr>
      <vt:lpstr>Stap 2 en 3 – Ter hand stellen / Opslag en beheer</vt:lpstr>
      <vt:lpstr>Stap 4 en 5 – Gereed maken / Toedienen en registreren</vt:lpstr>
      <vt:lpstr>Stap 6 – Evaluatie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Groene dokter</dc:title>
  <dc:creator>Rutger Nelis</dc:creator>
  <cp:lastModifiedBy>Nicolette van Horssen</cp:lastModifiedBy>
  <cp:revision>94</cp:revision>
  <dcterms:created xsi:type="dcterms:W3CDTF">2021-10-08T11:26:28Z</dcterms:created>
  <dcterms:modified xsi:type="dcterms:W3CDTF">2023-03-09T10:44:35Z</dcterms:modified>
</cp:coreProperties>
</file>