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4"/>
  </p:notesMasterIdLst>
  <p:handoutMasterIdLst>
    <p:handoutMasterId r:id="rId35"/>
  </p:handoutMasterIdLst>
  <p:sldIdLst>
    <p:sldId id="256" r:id="rId3"/>
    <p:sldId id="258" r:id="rId4"/>
    <p:sldId id="259" r:id="rId5"/>
    <p:sldId id="260" r:id="rId6"/>
    <p:sldId id="265" r:id="rId7"/>
    <p:sldId id="294" r:id="rId8"/>
    <p:sldId id="263" r:id="rId9"/>
    <p:sldId id="264" r:id="rId10"/>
    <p:sldId id="261" r:id="rId11"/>
    <p:sldId id="262" r:id="rId12"/>
    <p:sldId id="268" r:id="rId13"/>
    <p:sldId id="269" r:id="rId14"/>
    <p:sldId id="272" r:id="rId15"/>
    <p:sldId id="273" r:id="rId16"/>
    <p:sldId id="270" r:id="rId17"/>
    <p:sldId id="285" r:id="rId18"/>
    <p:sldId id="271" r:id="rId19"/>
    <p:sldId id="283" r:id="rId20"/>
    <p:sldId id="296" r:id="rId21"/>
    <p:sldId id="295" r:id="rId22"/>
    <p:sldId id="284" r:id="rId23"/>
    <p:sldId id="288" r:id="rId24"/>
    <p:sldId id="274" r:id="rId25"/>
    <p:sldId id="275" r:id="rId26"/>
    <p:sldId id="276" r:id="rId27"/>
    <p:sldId id="277" r:id="rId28"/>
    <p:sldId id="278" r:id="rId29"/>
    <p:sldId id="292" r:id="rId30"/>
    <p:sldId id="280" r:id="rId31"/>
    <p:sldId id="290" r:id="rId32"/>
    <p:sldId id="287" r:id="rId33"/>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pos="14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mieke Horikx" initials="AH" lastIdx="4" clrIdx="0">
    <p:extLst>
      <p:ext uri="{19B8F6BF-5375-455C-9EA6-DF929625EA0E}">
        <p15:presenceInfo xmlns:p15="http://schemas.microsoft.com/office/powerpoint/2012/main" userId="S-1-5-21-1805144265-2262059412-1049358509-4129" providerId="AD"/>
      </p:ext>
    </p:extLst>
  </p:cmAuthor>
  <p:cmAuthor id="2" name="Jeroen van de Pol" initials="JvdP" lastIdx="4" clrIdx="1">
    <p:extLst>
      <p:ext uri="{19B8F6BF-5375-455C-9EA6-DF929625EA0E}">
        <p15:presenceInfo xmlns:p15="http://schemas.microsoft.com/office/powerpoint/2012/main" userId="S-1-5-21-1805144265-2262059412-1049358509-5169" providerId="AD"/>
      </p:ext>
    </p:extLst>
  </p:cmAuthor>
  <p:cmAuthor id="3" name="Judith Bijloos" initials="JB" lastIdx="1" clrIdx="2">
    <p:extLst>
      <p:ext uri="{19B8F6BF-5375-455C-9EA6-DF929625EA0E}">
        <p15:presenceInfo xmlns:p15="http://schemas.microsoft.com/office/powerpoint/2012/main" userId="S-1-5-21-1805144265-2262059412-1049358509-4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90B"/>
    <a:srgbClr val="00436F"/>
    <a:srgbClr val="D6380D"/>
    <a:srgbClr val="003258"/>
    <a:srgbClr val="0079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6411" autoAdjust="0"/>
  </p:normalViewPr>
  <p:slideViewPr>
    <p:cSldViewPr snapToGrid="0" snapToObjects="1">
      <p:cViewPr varScale="1">
        <p:scale>
          <a:sx n="104" d="100"/>
          <a:sy n="104" d="100"/>
        </p:scale>
        <p:origin x="1356" y="114"/>
      </p:cViewPr>
      <p:guideLst>
        <p:guide orient="horz" pos="2206"/>
        <p:guide pos="14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F3528-4AFA-4D7F-812C-CECD1634C10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l-NL"/>
        </a:p>
      </dgm:t>
    </dgm:pt>
    <dgm:pt modelId="{DA8A6133-5AB7-4794-B5B6-585DA9642CB8}">
      <dgm:prSet phldrT="[Tekst]"/>
      <dgm:spPr>
        <a:solidFill>
          <a:srgbClr val="00436F"/>
        </a:solidFill>
      </dgm:spPr>
      <dgm:t>
        <a:bodyPr/>
        <a:lstStyle/>
        <a:p>
          <a:r>
            <a:rPr lang="nl-NL" dirty="0"/>
            <a:t>Minder lichaamsvocht</a:t>
          </a:r>
        </a:p>
      </dgm:t>
    </dgm:pt>
    <dgm:pt modelId="{BE46CE2F-1072-462B-AE25-4A576FA106B3}" type="parTrans" cxnId="{F19DFC65-6D3C-432E-B6B0-B12A236E9506}">
      <dgm:prSet/>
      <dgm:spPr/>
      <dgm:t>
        <a:bodyPr/>
        <a:lstStyle/>
        <a:p>
          <a:endParaRPr lang="nl-NL"/>
        </a:p>
      </dgm:t>
    </dgm:pt>
    <dgm:pt modelId="{B6C21CF4-3CE1-4747-9715-C50858C92E3D}" type="sibTrans" cxnId="{F19DFC65-6D3C-432E-B6B0-B12A236E9506}">
      <dgm:prSet/>
      <dgm:spPr/>
      <dgm:t>
        <a:bodyPr/>
        <a:lstStyle/>
        <a:p>
          <a:endParaRPr lang="nl-NL"/>
        </a:p>
      </dgm:t>
    </dgm:pt>
    <dgm:pt modelId="{77CEE3FA-1529-4FFA-A0A1-6B96AC9AE2FF}">
      <dgm:prSet phldrT="[Tekst]" custT="1"/>
      <dgm:spPr/>
      <dgm:t>
        <a:bodyPr/>
        <a:lstStyle/>
        <a:p>
          <a:r>
            <a:rPr lang="nl-NL" sz="2800" dirty="0"/>
            <a:t>Medicijnen kunnen krachtiger werken</a:t>
          </a:r>
        </a:p>
      </dgm:t>
    </dgm:pt>
    <dgm:pt modelId="{17DEE69F-A6C2-4454-B82F-65233991632A}" type="parTrans" cxnId="{1642BC29-C6E3-432E-8326-5601FF5DCADE}">
      <dgm:prSet/>
      <dgm:spPr/>
      <dgm:t>
        <a:bodyPr/>
        <a:lstStyle/>
        <a:p>
          <a:endParaRPr lang="nl-NL"/>
        </a:p>
      </dgm:t>
    </dgm:pt>
    <dgm:pt modelId="{E45D2480-F93F-4BF0-B2C3-52139DDDF47B}" type="sibTrans" cxnId="{1642BC29-C6E3-432E-8326-5601FF5DCADE}">
      <dgm:prSet/>
      <dgm:spPr/>
      <dgm:t>
        <a:bodyPr/>
        <a:lstStyle/>
        <a:p>
          <a:endParaRPr lang="nl-NL"/>
        </a:p>
      </dgm:t>
    </dgm:pt>
    <dgm:pt modelId="{56F68905-054D-4E53-8CBF-608FAE366006}">
      <dgm:prSet phldrT="[Tekst]"/>
      <dgm:spPr/>
      <dgm:t>
        <a:bodyPr/>
        <a:lstStyle/>
        <a:p>
          <a:r>
            <a:rPr lang="nl-NL" dirty="0"/>
            <a:t>Meer lichaamsvet</a:t>
          </a:r>
        </a:p>
      </dgm:t>
    </dgm:pt>
    <dgm:pt modelId="{EECA2B4D-6E5B-4D25-A190-474D1129EA12}" type="parTrans" cxnId="{72A7156A-6C1F-4E2D-B74C-12517DFE8FFD}">
      <dgm:prSet/>
      <dgm:spPr/>
      <dgm:t>
        <a:bodyPr/>
        <a:lstStyle/>
        <a:p>
          <a:endParaRPr lang="nl-NL"/>
        </a:p>
      </dgm:t>
    </dgm:pt>
    <dgm:pt modelId="{BAD27EC5-48B0-4918-A884-AC08C622C35C}" type="sibTrans" cxnId="{72A7156A-6C1F-4E2D-B74C-12517DFE8FFD}">
      <dgm:prSet/>
      <dgm:spPr/>
      <dgm:t>
        <a:bodyPr/>
        <a:lstStyle/>
        <a:p>
          <a:endParaRPr lang="nl-NL"/>
        </a:p>
      </dgm:t>
    </dgm:pt>
    <dgm:pt modelId="{B17086FB-CA3E-44BA-811B-FED01D6C7C74}">
      <dgm:prSet phldrT="[Tekst]" custT="1"/>
      <dgm:spPr/>
      <dgm:t>
        <a:bodyPr/>
        <a:lstStyle/>
        <a:p>
          <a:r>
            <a:rPr lang="nl-NL" sz="2800" dirty="0"/>
            <a:t>Medicijnen kunnen langer werken</a:t>
          </a:r>
        </a:p>
      </dgm:t>
    </dgm:pt>
    <dgm:pt modelId="{0DFE8262-0253-43D7-B1B5-7F116BE62FB7}" type="parTrans" cxnId="{710BD22D-F0B6-44D3-85F2-FDFEA0DF128D}">
      <dgm:prSet/>
      <dgm:spPr/>
      <dgm:t>
        <a:bodyPr/>
        <a:lstStyle/>
        <a:p>
          <a:endParaRPr lang="nl-NL"/>
        </a:p>
      </dgm:t>
    </dgm:pt>
    <dgm:pt modelId="{0086FB6D-C1DC-43F4-80E5-670723FA2C57}" type="sibTrans" cxnId="{710BD22D-F0B6-44D3-85F2-FDFEA0DF128D}">
      <dgm:prSet/>
      <dgm:spPr/>
      <dgm:t>
        <a:bodyPr/>
        <a:lstStyle/>
        <a:p>
          <a:endParaRPr lang="nl-NL"/>
        </a:p>
      </dgm:t>
    </dgm:pt>
    <dgm:pt modelId="{66BC4B66-D8F7-42A8-B325-E65969481B1B}">
      <dgm:prSet phldrT="[Tekst]"/>
      <dgm:spPr/>
      <dgm:t>
        <a:bodyPr/>
        <a:lstStyle/>
        <a:p>
          <a:r>
            <a:rPr lang="nl-NL" dirty="0"/>
            <a:t>Hersenen worden gevoeliger</a:t>
          </a:r>
        </a:p>
      </dgm:t>
    </dgm:pt>
    <dgm:pt modelId="{E57A4492-5B9A-4BBB-8BE6-ED40C47F93D7}" type="parTrans" cxnId="{0C24627C-3ACE-4F88-8952-E3E5ECE435B6}">
      <dgm:prSet/>
      <dgm:spPr/>
      <dgm:t>
        <a:bodyPr/>
        <a:lstStyle/>
        <a:p>
          <a:endParaRPr lang="nl-NL"/>
        </a:p>
      </dgm:t>
    </dgm:pt>
    <dgm:pt modelId="{8E525B4D-05F4-4FCF-A306-421F7D67E028}" type="sibTrans" cxnId="{0C24627C-3ACE-4F88-8952-E3E5ECE435B6}">
      <dgm:prSet/>
      <dgm:spPr/>
      <dgm:t>
        <a:bodyPr/>
        <a:lstStyle/>
        <a:p>
          <a:endParaRPr lang="nl-NL"/>
        </a:p>
      </dgm:t>
    </dgm:pt>
    <dgm:pt modelId="{C6EFFB00-C740-4842-AAEF-E14E0F9DF592}">
      <dgm:prSet phldrT="[Tekst]" custT="1"/>
      <dgm:spPr/>
      <dgm:t>
        <a:bodyPr/>
        <a:lstStyle/>
        <a:p>
          <a:r>
            <a:rPr lang="nl-NL" sz="2800" dirty="0"/>
            <a:t>Meer kans op duizeligheid</a:t>
          </a:r>
        </a:p>
      </dgm:t>
    </dgm:pt>
    <dgm:pt modelId="{B0099FED-FF23-41C8-BDF6-BBB46A3A9387}" type="parTrans" cxnId="{91BED1D3-A6F8-4423-AEC3-DC1D2F6E0A57}">
      <dgm:prSet/>
      <dgm:spPr/>
      <dgm:t>
        <a:bodyPr/>
        <a:lstStyle/>
        <a:p>
          <a:endParaRPr lang="nl-NL"/>
        </a:p>
      </dgm:t>
    </dgm:pt>
    <dgm:pt modelId="{35E19F04-7A02-4BAA-AACF-5D1BF03DFBF0}" type="sibTrans" cxnId="{91BED1D3-A6F8-4423-AEC3-DC1D2F6E0A57}">
      <dgm:prSet/>
      <dgm:spPr/>
      <dgm:t>
        <a:bodyPr/>
        <a:lstStyle/>
        <a:p>
          <a:endParaRPr lang="nl-NL"/>
        </a:p>
      </dgm:t>
    </dgm:pt>
    <dgm:pt modelId="{75F11286-DF57-4E09-8AE6-259781F957C5}" type="pres">
      <dgm:prSet presAssocID="{E5EF3528-4AFA-4D7F-812C-CECD1634C104}" presName="Name0" presStyleCnt="0">
        <dgm:presLayoutVars>
          <dgm:chPref val="3"/>
          <dgm:dir/>
          <dgm:animLvl val="lvl"/>
          <dgm:resizeHandles/>
        </dgm:presLayoutVars>
      </dgm:prSet>
      <dgm:spPr/>
    </dgm:pt>
    <dgm:pt modelId="{122BA157-EAA7-45F0-8C94-FC64F9374D87}" type="pres">
      <dgm:prSet presAssocID="{DA8A6133-5AB7-4794-B5B6-585DA9642CB8}" presName="horFlow" presStyleCnt="0"/>
      <dgm:spPr/>
    </dgm:pt>
    <dgm:pt modelId="{0E45FB4C-877B-48DC-9366-1B62A54DB122}" type="pres">
      <dgm:prSet presAssocID="{DA8A6133-5AB7-4794-B5B6-585DA9642CB8}" presName="bigChev" presStyleLbl="node1" presStyleIdx="0" presStyleCnt="3"/>
      <dgm:spPr/>
    </dgm:pt>
    <dgm:pt modelId="{ABF64C17-FB66-4BCD-81E2-A064829063D1}" type="pres">
      <dgm:prSet presAssocID="{17DEE69F-A6C2-4454-B82F-65233991632A}" presName="parTrans" presStyleCnt="0"/>
      <dgm:spPr/>
    </dgm:pt>
    <dgm:pt modelId="{D5D49270-AC6C-41FE-99B6-B776A7B4908F}" type="pres">
      <dgm:prSet presAssocID="{77CEE3FA-1529-4FFA-A0A1-6B96AC9AE2FF}" presName="node" presStyleLbl="alignAccFollowNode1" presStyleIdx="0" presStyleCnt="3" custScaleX="179881" custScaleY="126009" custLinFactNeighborX="-23440">
        <dgm:presLayoutVars>
          <dgm:bulletEnabled val="1"/>
        </dgm:presLayoutVars>
      </dgm:prSet>
      <dgm:spPr/>
    </dgm:pt>
    <dgm:pt modelId="{9DB69A39-6493-4B5C-B37C-8CEDA41C91D6}" type="pres">
      <dgm:prSet presAssocID="{DA8A6133-5AB7-4794-B5B6-585DA9642CB8}" presName="vSp" presStyleCnt="0"/>
      <dgm:spPr/>
    </dgm:pt>
    <dgm:pt modelId="{22D27B8D-051E-4DBA-8C46-9A2051CBFA00}" type="pres">
      <dgm:prSet presAssocID="{56F68905-054D-4E53-8CBF-608FAE366006}" presName="horFlow" presStyleCnt="0"/>
      <dgm:spPr/>
    </dgm:pt>
    <dgm:pt modelId="{ED4330ED-F6C4-49BA-BC10-1A3AB8F1576A}" type="pres">
      <dgm:prSet presAssocID="{56F68905-054D-4E53-8CBF-608FAE366006}" presName="bigChev" presStyleLbl="node1" presStyleIdx="1" presStyleCnt="3" custLinFactNeighborY="-6858"/>
      <dgm:spPr/>
    </dgm:pt>
    <dgm:pt modelId="{0D33C658-1444-4B51-AD0D-C458153A750F}" type="pres">
      <dgm:prSet presAssocID="{0DFE8262-0253-43D7-B1B5-7F116BE62FB7}" presName="parTrans" presStyleCnt="0"/>
      <dgm:spPr/>
    </dgm:pt>
    <dgm:pt modelId="{16419E22-3784-4D68-B49D-DF5CD149393D}" type="pres">
      <dgm:prSet presAssocID="{B17086FB-CA3E-44BA-811B-FED01D6C7C74}" presName="node" presStyleLbl="alignAccFollowNode1" presStyleIdx="1" presStyleCnt="3" custScaleX="180464" custScaleY="117335" custLinFactNeighborX="-22471" custLinFactNeighborY="-6426">
        <dgm:presLayoutVars>
          <dgm:bulletEnabled val="1"/>
        </dgm:presLayoutVars>
      </dgm:prSet>
      <dgm:spPr/>
    </dgm:pt>
    <dgm:pt modelId="{F62F73A1-A0ED-4B26-ACF7-7BCB48FBC132}" type="pres">
      <dgm:prSet presAssocID="{56F68905-054D-4E53-8CBF-608FAE366006}" presName="vSp" presStyleCnt="0"/>
      <dgm:spPr/>
    </dgm:pt>
    <dgm:pt modelId="{19BC4394-DC7D-40B7-9E8C-B458B918E867}" type="pres">
      <dgm:prSet presAssocID="{66BC4B66-D8F7-42A8-B325-E65969481B1B}" presName="horFlow" presStyleCnt="0"/>
      <dgm:spPr/>
    </dgm:pt>
    <dgm:pt modelId="{9CA32E8F-C1FC-4BDF-A2A1-105E7D812932}" type="pres">
      <dgm:prSet presAssocID="{66BC4B66-D8F7-42A8-B325-E65969481B1B}" presName="bigChev" presStyleLbl="node1" presStyleIdx="2" presStyleCnt="3" custLinFactNeighborX="-969" custLinFactNeighborY="-11517"/>
      <dgm:spPr/>
    </dgm:pt>
    <dgm:pt modelId="{24BB02B6-E5E1-4978-B8E7-A2FFECC9B8CA}" type="pres">
      <dgm:prSet presAssocID="{B0099FED-FF23-41C8-BDF6-BBB46A3A9387}" presName="parTrans" presStyleCnt="0"/>
      <dgm:spPr/>
    </dgm:pt>
    <dgm:pt modelId="{882EF313-3415-4A6B-8273-667D0F90E6B5}" type="pres">
      <dgm:prSet presAssocID="{C6EFFB00-C740-4842-AAEF-E14E0F9DF592}" presName="node" presStyleLbl="alignAccFollowNode1" presStyleIdx="2" presStyleCnt="3" custScaleX="178810" custScaleY="119198" custLinFactNeighborX="-16408" custLinFactNeighborY="-12852">
        <dgm:presLayoutVars>
          <dgm:bulletEnabled val="1"/>
        </dgm:presLayoutVars>
      </dgm:prSet>
      <dgm:spPr/>
    </dgm:pt>
  </dgm:ptLst>
  <dgm:cxnLst>
    <dgm:cxn modelId="{E9E7631F-EDB2-4FE0-8C3B-C3ED1344A4EE}" type="presOf" srcId="{56F68905-054D-4E53-8CBF-608FAE366006}" destId="{ED4330ED-F6C4-49BA-BC10-1A3AB8F1576A}" srcOrd="0" destOrd="0" presId="urn:microsoft.com/office/officeart/2005/8/layout/lProcess3"/>
    <dgm:cxn modelId="{1642BC29-C6E3-432E-8326-5601FF5DCADE}" srcId="{DA8A6133-5AB7-4794-B5B6-585DA9642CB8}" destId="{77CEE3FA-1529-4FFA-A0A1-6B96AC9AE2FF}" srcOrd="0" destOrd="0" parTransId="{17DEE69F-A6C2-4454-B82F-65233991632A}" sibTransId="{E45D2480-F93F-4BF0-B2C3-52139DDDF47B}"/>
    <dgm:cxn modelId="{710BD22D-F0B6-44D3-85F2-FDFEA0DF128D}" srcId="{56F68905-054D-4E53-8CBF-608FAE366006}" destId="{B17086FB-CA3E-44BA-811B-FED01D6C7C74}" srcOrd="0" destOrd="0" parTransId="{0DFE8262-0253-43D7-B1B5-7F116BE62FB7}" sibTransId="{0086FB6D-C1DC-43F4-80E5-670723FA2C57}"/>
    <dgm:cxn modelId="{F19DFC65-6D3C-432E-B6B0-B12A236E9506}" srcId="{E5EF3528-4AFA-4D7F-812C-CECD1634C104}" destId="{DA8A6133-5AB7-4794-B5B6-585DA9642CB8}" srcOrd="0" destOrd="0" parTransId="{BE46CE2F-1072-462B-AE25-4A576FA106B3}" sibTransId="{B6C21CF4-3CE1-4747-9715-C50858C92E3D}"/>
    <dgm:cxn modelId="{72A7156A-6C1F-4E2D-B74C-12517DFE8FFD}" srcId="{E5EF3528-4AFA-4D7F-812C-CECD1634C104}" destId="{56F68905-054D-4E53-8CBF-608FAE366006}" srcOrd="1" destOrd="0" parTransId="{EECA2B4D-6E5B-4D25-A190-474D1129EA12}" sibTransId="{BAD27EC5-48B0-4918-A884-AC08C622C35C}"/>
    <dgm:cxn modelId="{B0F37D57-98BB-4F6C-8AE0-7F6F4AEE6548}" type="presOf" srcId="{66BC4B66-D8F7-42A8-B325-E65969481B1B}" destId="{9CA32E8F-C1FC-4BDF-A2A1-105E7D812932}" srcOrd="0" destOrd="0" presId="urn:microsoft.com/office/officeart/2005/8/layout/lProcess3"/>
    <dgm:cxn modelId="{0C24627C-3ACE-4F88-8952-E3E5ECE435B6}" srcId="{E5EF3528-4AFA-4D7F-812C-CECD1634C104}" destId="{66BC4B66-D8F7-42A8-B325-E65969481B1B}" srcOrd="2" destOrd="0" parTransId="{E57A4492-5B9A-4BBB-8BE6-ED40C47F93D7}" sibTransId="{8E525B4D-05F4-4FCF-A306-421F7D67E028}"/>
    <dgm:cxn modelId="{6C83DDAF-4A30-401E-9643-D6B24478F5BA}" type="presOf" srcId="{DA8A6133-5AB7-4794-B5B6-585DA9642CB8}" destId="{0E45FB4C-877B-48DC-9366-1B62A54DB122}" srcOrd="0" destOrd="0" presId="urn:microsoft.com/office/officeart/2005/8/layout/lProcess3"/>
    <dgm:cxn modelId="{A48445C5-D758-45A4-8FDF-932957ACF078}" type="presOf" srcId="{B17086FB-CA3E-44BA-811B-FED01D6C7C74}" destId="{16419E22-3784-4D68-B49D-DF5CD149393D}" srcOrd="0" destOrd="0" presId="urn:microsoft.com/office/officeart/2005/8/layout/lProcess3"/>
    <dgm:cxn modelId="{37435ED3-2FEB-4DA0-9739-C831330B8D86}" type="presOf" srcId="{C6EFFB00-C740-4842-AAEF-E14E0F9DF592}" destId="{882EF313-3415-4A6B-8273-667D0F90E6B5}" srcOrd="0" destOrd="0" presId="urn:microsoft.com/office/officeart/2005/8/layout/lProcess3"/>
    <dgm:cxn modelId="{91BED1D3-A6F8-4423-AEC3-DC1D2F6E0A57}" srcId="{66BC4B66-D8F7-42A8-B325-E65969481B1B}" destId="{C6EFFB00-C740-4842-AAEF-E14E0F9DF592}" srcOrd="0" destOrd="0" parTransId="{B0099FED-FF23-41C8-BDF6-BBB46A3A9387}" sibTransId="{35E19F04-7A02-4BAA-AACF-5D1BF03DFBF0}"/>
    <dgm:cxn modelId="{9BCEE2D3-B5C3-4761-A14F-58EE78CE40DB}" type="presOf" srcId="{77CEE3FA-1529-4FFA-A0A1-6B96AC9AE2FF}" destId="{D5D49270-AC6C-41FE-99B6-B776A7B4908F}" srcOrd="0" destOrd="0" presId="urn:microsoft.com/office/officeart/2005/8/layout/lProcess3"/>
    <dgm:cxn modelId="{663DC8E8-58FA-46F2-B239-0045383609CB}" type="presOf" srcId="{E5EF3528-4AFA-4D7F-812C-CECD1634C104}" destId="{75F11286-DF57-4E09-8AE6-259781F957C5}" srcOrd="0" destOrd="0" presId="urn:microsoft.com/office/officeart/2005/8/layout/lProcess3"/>
    <dgm:cxn modelId="{5379B8EA-7D84-4BCC-BD5D-8673FD344281}" type="presParOf" srcId="{75F11286-DF57-4E09-8AE6-259781F957C5}" destId="{122BA157-EAA7-45F0-8C94-FC64F9374D87}" srcOrd="0" destOrd="0" presId="urn:microsoft.com/office/officeart/2005/8/layout/lProcess3"/>
    <dgm:cxn modelId="{7E1199B5-BC8E-4D6C-9E6A-D26BB44A02D2}" type="presParOf" srcId="{122BA157-EAA7-45F0-8C94-FC64F9374D87}" destId="{0E45FB4C-877B-48DC-9366-1B62A54DB122}" srcOrd="0" destOrd="0" presId="urn:microsoft.com/office/officeart/2005/8/layout/lProcess3"/>
    <dgm:cxn modelId="{C34E8675-67E5-459A-BEFE-AD1BE0E96CA6}" type="presParOf" srcId="{122BA157-EAA7-45F0-8C94-FC64F9374D87}" destId="{ABF64C17-FB66-4BCD-81E2-A064829063D1}" srcOrd="1" destOrd="0" presId="urn:microsoft.com/office/officeart/2005/8/layout/lProcess3"/>
    <dgm:cxn modelId="{5A50FF8D-1FF1-406A-9C02-87665BA6F3D4}" type="presParOf" srcId="{122BA157-EAA7-45F0-8C94-FC64F9374D87}" destId="{D5D49270-AC6C-41FE-99B6-B776A7B4908F}" srcOrd="2" destOrd="0" presId="urn:microsoft.com/office/officeart/2005/8/layout/lProcess3"/>
    <dgm:cxn modelId="{B2380C90-8D09-40BC-AF88-A047F9947BC4}" type="presParOf" srcId="{75F11286-DF57-4E09-8AE6-259781F957C5}" destId="{9DB69A39-6493-4B5C-B37C-8CEDA41C91D6}" srcOrd="1" destOrd="0" presId="urn:microsoft.com/office/officeart/2005/8/layout/lProcess3"/>
    <dgm:cxn modelId="{3965DFEF-8C5D-4A2F-A90C-0370D359EB21}" type="presParOf" srcId="{75F11286-DF57-4E09-8AE6-259781F957C5}" destId="{22D27B8D-051E-4DBA-8C46-9A2051CBFA00}" srcOrd="2" destOrd="0" presId="urn:microsoft.com/office/officeart/2005/8/layout/lProcess3"/>
    <dgm:cxn modelId="{B0B8DF85-CCAB-4B2C-B0AE-03EB6B22719E}" type="presParOf" srcId="{22D27B8D-051E-4DBA-8C46-9A2051CBFA00}" destId="{ED4330ED-F6C4-49BA-BC10-1A3AB8F1576A}" srcOrd="0" destOrd="0" presId="urn:microsoft.com/office/officeart/2005/8/layout/lProcess3"/>
    <dgm:cxn modelId="{1EEF11E4-DC55-45AF-A7B1-E80E728FF9C4}" type="presParOf" srcId="{22D27B8D-051E-4DBA-8C46-9A2051CBFA00}" destId="{0D33C658-1444-4B51-AD0D-C458153A750F}" srcOrd="1" destOrd="0" presId="urn:microsoft.com/office/officeart/2005/8/layout/lProcess3"/>
    <dgm:cxn modelId="{D8E489E2-A091-441C-B034-26EB7BEB1280}" type="presParOf" srcId="{22D27B8D-051E-4DBA-8C46-9A2051CBFA00}" destId="{16419E22-3784-4D68-B49D-DF5CD149393D}" srcOrd="2" destOrd="0" presId="urn:microsoft.com/office/officeart/2005/8/layout/lProcess3"/>
    <dgm:cxn modelId="{8859BAB3-75D2-444A-B529-B4EE931DBBB6}" type="presParOf" srcId="{75F11286-DF57-4E09-8AE6-259781F957C5}" destId="{F62F73A1-A0ED-4B26-ACF7-7BCB48FBC132}" srcOrd="3" destOrd="0" presId="urn:microsoft.com/office/officeart/2005/8/layout/lProcess3"/>
    <dgm:cxn modelId="{A6FD26BD-74A2-4B79-A859-DB693E52035C}" type="presParOf" srcId="{75F11286-DF57-4E09-8AE6-259781F957C5}" destId="{19BC4394-DC7D-40B7-9E8C-B458B918E867}" srcOrd="4" destOrd="0" presId="urn:microsoft.com/office/officeart/2005/8/layout/lProcess3"/>
    <dgm:cxn modelId="{1FFAAC20-8168-4FB6-9CAE-DAB819F15C58}" type="presParOf" srcId="{19BC4394-DC7D-40B7-9E8C-B458B918E867}" destId="{9CA32E8F-C1FC-4BDF-A2A1-105E7D812932}" srcOrd="0" destOrd="0" presId="urn:microsoft.com/office/officeart/2005/8/layout/lProcess3"/>
    <dgm:cxn modelId="{5229276F-747D-4300-AF32-0DA44313A384}" type="presParOf" srcId="{19BC4394-DC7D-40B7-9E8C-B458B918E867}" destId="{24BB02B6-E5E1-4978-B8E7-A2FFECC9B8CA}" srcOrd="1" destOrd="0" presId="urn:microsoft.com/office/officeart/2005/8/layout/lProcess3"/>
    <dgm:cxn modelId="{D14CDC8C-588D-490B-B99A-A1D8CAE71E97}" type="presParOf" srcId="{19BC4394-DC7D-40B7-9E8C-B458B918E867}" destId="{882EF313-3415-4A6B-8273-667D0F90E6B5}"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5FB4C-877B-48DC-9366-1B62A54DB122}">
      <dsp:nvSpPr>
        <dsp:cNvPr id="0" name=""/>
        <dsp:cNvSpPr/>
      </dsp:nvSpPr>
      <dsp:spPr>
        <a:xfrm>
          <a:off x="3896" y="186920"/>
          <a:ext cx="3093170" cy="1237268"/>
        </a:xfrm>
        <a:prstGeom prst="chevron">
          <a:avLst/>
        </a:prstGeom>
        <a:solidFill>
          <a:srgbClr val="0043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Minder lichaamsvocht</a:t>
          </a:r>
        </a:p>
      </dsp:txBody>
      <dsp:txXfrm>
        <a:off x="622530" y="186920"/>
        <a:ext cx="1855902" cy="1237268"/>
      </dsp:txXfrm>
    </dsp:sp>
    <dsp:sp modelId="{D5D49270-AC6C-41FE-99B6-B776A7B4908F}">
      <dsp:nvSpPr>
        <dsp:cNvPr id="0" name=""/>
        <dsp:cNvSpPr/>
      </dsp:nvSpPr>
      <dsp:spPr>
        <a:xfrm>
          <a:off x="2600699" y="158541"/>
          <a:ext cx="4618141" cy="129402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nl-NL" sz="2800" kern="1200" dirty="0"/>
            <a:t>Medicijnen kunnen krachtiger werken</a:t>
          </a:r>
        </a:p>
      </dsp:txBody>
      <dsp:txXfrm>
        <a:off x="3247713" y="158541"/>
        <a:ext cx="3324114" cy="1294027"/>
      </dsp:txXfrm>
    </dsp:sp>
    <dsp:sp modelId="{ED4330ED-F6C4-49BA-BC10-1A3AB8F1576A}">
      <dsp:nvSpPr>
        <dsp:cNvPr id="0" name=""/>
        <dsp:cNvSpPr/>
      </dsp:nvSpPr>
      <dsp:spPr>
        <a:xfrm>
          <a:off x="3896" y="1540934"/>
          <a:ext cx="3093170" cy="12372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Meer lichaamsvet</a:t>
          </a:r>
        </a:p>
      </dsp:txBody>
      <dsp:txXfrm>
        <a:off x="622530" y="1540934"/>
        <a:ext cx="1855902" cy="1237268"/>
      </dsp:txXfrm>
    </dsp:sp>
    <dsp:sp modelId="{16419E22-3784-4D68-B49D-DF5CD149393D}">
      <dsp:nvSpPr>
        <dsp:cNvPr id="0" name=""/>
        <dsp:cNvSpPr/>
      </dsp:nvSpPr>
      <dsp:spPr>
        <a:xfrm>
          <a:off x="2604595" y="1575953"/>
          <a:ext cx="4633108" cy="1204951"/>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nl-NL" sz="2800" kern="1200" dirty="0"/>
            <a:t>Medicijnen kunnen langer werken</a:t>
          </a:r>
        </a:p>
      </dsp:txBody>
      <dsp:txXfrm>
        <a:off x="3207071" y="1575953"/>
        <a:ext cx="3428157" cy="1204951"/>
      </dsp:txXfrm>
    </dsp:sp>
    <dsp:sp modelId="{9CA32E8F-C1FC-4BDF-A2A1-105E7D812932}">
      <dsp:nvSpPr>
        <dsp:cNvPr id="0" name=""/>
        <dsp:cNvSpPr/>
      </dsp:nvSpPr>
      <dsp:spPr>
        <a:xfrm>
          <a:off x="0" y="2893775"/>
          <a:ext cx="3093170" cy="12372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kern="1200" dirty="0"/>
            <a:t>Hersenen worden gevoeliger</a:t>
          </a:r>
        </a:p>
      </dsp:txBody>
      <dsp:txXfrm>
        <a:off x="618634" y="2893775"/>
        <a:ext cx="1855902" cy="1237268"/>
      </dsp:txXfrm>
    </dsp:sp>
    <dsp:sp modelId="{882EF313-3415-4A6B-8273-667D0F90E6B5}">
      <dsp:nvSpPr>
        <dsp:cNvPr id="0" name=""/>
        <dsp:cNvSpPr/>
      </dsp:nvSpPr>
      <dsp:spPr>
        <a:xfrm>
          <a:off x="2628975" y="2910882"/>
          <a:ext cx="4590645" cy="1224083"/>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nl-NL" sz="2800" kern="1200" dirty="0"/>
            <a:t>Meer kans op duizeligheid</a:t>
          </a:r>
        </a:p>
      </dsp:txBody>
      <dsp:txXfrm>
        <a:off x="3241017" y="2910882"/>
        <a:ext cx="3366562" cy="122408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A5341-3A4E-4256-9FFD-B257D7B401B2}" type="datetimeFigureOut">
              <a:rPr lang="nl-NL" smtClean="0"/>
              <a:t>15-9-2021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2D429-6E5A-4A52-8653-DF9FAA1A6D21}" type="slidenum">
              <a:rPr lang="nl-NL" smtClean="0"/>
              <a:t>‹nr.›</a:t>
            </a:fld>
            <a:endParaRPr lang="nl-NL"/>
          </a:p>
        </p:txBody>
      </p:sp>
    </p:spTree>
    <p:extLst>
      <p:ext uri="{BB962C8B-B14F-4D97-AF65-F5344CB8AC3E}">
        <p14:creationId xmlns:p14="http://schemas.microsoft.com/office/powerpoint/2010/main" val="35107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E7333-4336-49CB-BE91-40B62C6F31B1}" type="datetimeFigureOut">
              <a:rPr lang="nl-NL" smtClean="0"/>
              <a:t>15-9-2021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E5467-B457-40CB-B411-D0E581232287}" type="slidenum">
              <a:rPr lang="nl-NL" smtClean="0"/>
              <a:t>‹nr.›</a:t>
            </a:fld>
            <a:endParaRPr lang="nl-NL"/>
          </a:p>
        </p:txBody>
      </p:sp>
    </p:spTree>
    <p:extLst>
      <p:ext uri="{BB962C8B-B14F-4D97-AF65-F5344CB8AC3E}">
        <p14:creationId xmlns:p14="http://schemas.microsoft.com/office/powerpoint/2010/main" val="36730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a:t>
            </a:fld>
            <a:endParaRPr lang="nl-NL" dirty="0"/>
          </a:p>
        </p:txBody>
      </p:sp>
    </p:spTree>
    <p:extLst>
      <p:ext uri="{BB962C8B-B14F-4D97-AF65-F5344CB8AC3E}">
        <p14:creationId xmlns:p14="http://schemas.microsoft.com/office/powerpoint/2010/main" val="384182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ook Apotheek.nl: https://www.apotheek.nl/zorg-van-de-apotheker/gestart-met-uw-medicijnen-wat-nu/medicatiebeoordeling-in-gesprek-over-uw-medicijngebruik</a:t>
            </a:r>
          </a:p>
          <a:p>
            <a:endParaRPr lang="nl-NL" dirty="0"/>
          </a:p>
          <a:p>
            <a:r>
              <a:rPr lang="nl-NL" dirty="0"/>
              <a:t>En zie sheet 30.</a:t>
            </a:r>
          </a:p>
          <a:p>
            <a:endParaRPr lang="nl-NL" dirty="0"/>
          </a:p>
          <a:p>
            <a:r>
              <a:rPr lang="nl-NL" dirty="0"/>
              <a:t>Sommige zorgverzekeraars ondersteunen de medicatiebeoordeling door deze te vergoeden. Andere gaan nog een stap verder: zij houden de kosten van een medicatiebeoordeling niet in van uw wettelijk verplichte eigen risico van 385 euro per jaar. Dan betaalt u dus niets voor deze zorg.</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r>
              <a:rPr lang="nl-NL" dirty="0"/>
              <a:t>Voor</a:t>
            </a:r>
            <a:r>
              <a:rPr lang="nl-NL" baseline="0" dirty="0"/>
              <a:t> meer informatie zie brochure </a:t>
            </a:r>
            <a:r>
              <a:rPr lang="nl-NL" i="1" baseline="0" dirty="0"/>
              <a:t>Zorgverzekering en apotheek</a:t>
            </a:r>
            <a:r>
              <a:rPr lang="nl-NL" baseline="0" dirty="0"/>
              <a:t>. Deze </a:t>
            </a:r>
            <a:r>
              <a:rPr lang="nl-NL" dirty="0"/>
              <a:t>brochure </a:t>
            </a:r>
            <a:r>
              <a:rPr lang="nl-NL" i="1" dirty="0"/>
              <a:t>is te vinden via </a:t>
            </a:r>
            <a:r>
              <a:rPr lang="nl-NL" dirty="0"/>
              <a:t>terug</a:t>
            </a:r>
            <a:r>
              <a:rPr lang="nl-NL" baseline="0" dirty="0"/>
              <a:t> te vinden op Apotheek.nl: https://www.apotheek.nl/zorg-van-de-apotheker/de-prijs-en-vergoeding-van-uw-medicijn/prijs-en-vergoeding-medicijnen (onder het kopje ‘Check uw zorgverzekering’).</a:t>
            </a:r>
          </a:p>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14</a:t>
            </a:fld>
            <a:endParaRPr lang="nl-NL"/>
          </a:p>
        </p:txBody>
      </p:sp>
    </p:spTree>
    <p:extLst>
      <p:ext uri="{BB962C8B-B14F-4D97-AF65-F5344CB8AC3E}">
        <p14:creationId xmlns:p14="http://schemas.microsoft.com/office/powerpoint/2010/main" val="3541486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Medicijnen op de juiste manier gebruiken – dat kan alleen als u de uitleg goed heeft begrepen. Een afbeelding kan daarbij helpen</a:t>
            </a:r>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15</a:t>
            </a:fld>
            <a:endParaRPr lang="nl-NL"/>
          </a:p>
        </p:txBody>
      </p:sp>
    </p:spTree>
    <p:extLst>
      <p:ext uri="{BB962C8B-B14F-4D97-AF65-F5344CB8AC3E}">
        <p14:creationId xmlns:p14="http://schemas.microsoft.com/office/powerpoint/2010/main" val="151955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16</a:t>
            </a:fld>
            <a:endParaRPr lang="nl-NL"/>
          </a:p>
        </p:txBody>
      </p:sp>
    </p:spTree>
    <p:extLst>
      <p:ext uri="{BB962C8B-B14F-4D97-AF65-F5344CB8AC3E}">
        <p14:creationId xmlns:p14="http://schemas.microsoft.com/office/powerpoint/2010/main" val="2099614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Medicijnen op de juiste manier gebruiken – dat kan alleen als u de uitleg goed heeft begrepen. Daarom biedt Apotheek.nl heldere instructievideo's. Ook in het Engels, Turks en Arabisch.</a:t>
            </a:r>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17</a:t>
            </a:fld>
            <a:endParaRPr lang="nl-NL"/>
          </a:p>
        </p:txBody>
      </p:sp>
    </p:spTree>
    <p:extLst>
      <p:ext uri="{BB962C8B-B14F-4D97-AF65-F5344CB8AC3E}">
        <p14:creationId xmlns:p14="http://schemas.microsoft.com/office/powerpoint/2010/main" val="101886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u daarvoor toestemming heeft gegeven, dan geeft uw apotheek door aan het LSP dat er gegevens over u beschikbaar zijn. Andere zorgverleners kunnen dan uw actuele medische gegevens opvragen. Dat mag alleen als het nodig is voor uw behandeling. Zo beschikken zorgverleners snel over de juiste informatie en kunnen ze u de juiste zorg geven. Ook ’s avonds en in het weekend.</a:t>
            </a:r>
            <a:br>
              <a:rPr lang="nl-NL" dirty="0"/>
            </a:br>
            <a:r>
              <a:rPr lang="nl-NL" dirty="0"/>
              <a:t>Allen bij</a:t>
            </a:r>
            <a:r>
              <a:rPr lang="nl-NL" baseline="0" dirty="0"/>
              <a:t> de start van nieuwe medicatie betaalt u wat extra voor de zorg van de apotheek. Heeft u daarna toch nog vragen? Stel ze gerust. We leggen het graag nog eens uit. </a:t>
            </a:r>
          </a:p>
          <a:p>
            <a:r>
              <a:rPr lang="nl-NL" baseline="0" dirty="0"/>
              <a:t>Gaat u naar het ziekenhuis voor een consult met uw specialist of voor een opname? Haal bij uw apotheek een medicatie overzicht op. Dan weet uw arts precies wat u gebruikt.</a:t>
            </a:r>
          </a:p>
          <a:p>
            <a:endParaRPr lang="nl-NL" baseline="0" dirty="0"/>
          </a:p>
          <a:p>
            <a:r>
              <a:rPr lang="nl-NL" baseline="0" dirty="0"/>
              <a:t>Meer tips vindt u in het boekje.</a:t>
            </a:r>
          </a:p>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18</a:t>
            </a:fld>
            <a:endParaRPr lang="nl-NL"/>
          </a:p>
        </p:txBody>
      </p:sp>
    </p:spTree>
    <p:extLst>
      <p:ext uri="{BB962C8B-B14F-4D97-AF65-F5344CB8AC3E}">
        <p14:creationId xmlns:p14="http://schemas.microsoft.com/office/powerpoint/2010/main" val="357151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19</a:t>
            </a:fld>
            <a:endParaRPr lang="nl-NL"/>
          </a:p>
        </p:txBody>
      </p:sp>
    </p:spTree>
    <p:extLst>
      <p:ext uri="{BB962C8B-B14F-4D97-AF65-F5344CB8AC3E}">
        <p14:creationId xmlns:p14="http://schemas.microsoft.com/office/powerpoint/2010/main" val="118854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20</a:t>
            </a:fld>
            <a:endParaRPr lang="nl-NL"/>
          </a:p>
        </p:txBody>
      </p:sp>
    </p:spTree>
    <p:extLst>
      <p:ext uri="{BB962C8B-B14F-4D97-AF65-F5344CB8AC3E}">
        <p14:creationId xmlns:p14="http://schemas.microsoft.com/office/powerpoint/2010/main" val="428213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21</a:t>
            </a:fld>
            <a:endParaRPr lang="nl-NL"/>
          </a:p>
        </p:txBody>
      </p:sp>
    </p:spTree>
    <p:extLst>
      <p:ext uri="{BB962C8B-B14F-4D97-AF65-F5344CB8AC3E}">
        <p14:creationId xmlns:p14="http://schemas.microsoft.com/office/powerpoint/2010/main" val="181165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22</a:t>
            </a:fld>
            <a:endParaRPr lang="nl-NL"/>
          </a:p>
        </p:txBody>
      </p:sp>
    </p:spTree>
    <p:extLst>
      <p:ext uri="{BB962C8B-B14F-4D97-AF65-F5344CB8AC3E}">
        <p14:creationId xmlns:p14="http://schemas.microsoft.com/office/powerpoint/2010/main" val="205361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25</a:t>
            </a:fld>
            <a:endParaRPr lang="nl-NL"/>
          </a:p>
        </p:txBody>
      </p:sp>
    </p:spTree>
    <p:extLst>
      <p:ext uri="{BB962C8B-B14F-4D97-AF65-F5344CB8AC3E}">
        <p14:creationId xmlns:p14="http://schemas.microsoft.com/office/powerpoint/2010/main" val="28919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3</a:t>
            </a:fld>
            <a:endParaRPr lang="nl-NL" dirty="0"/>
          </a:p>
        </p:txBody>
      </p:sp>
    </p:spTree>
    <p:extLst>
      <p:ext uri="{BB962C8B-B14F-4D97-AF65-F5344CB8AC3E}">
        <p14:creationId xmlns:p14="http://schemas.microsoft.com/office/powerpoint/2010/main" val="539542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Controle geneesmiddelen door het College ter Beoordeling</a:t>
            </a:r>
            <a:r>
              <a:rPr lang="nl-NL" baseline="0" dirty="0"/>
              <a:t> Geneesmiddelen en de Inspectie voor de Gezondheidszorg.  </a:t>
            </a:r>
          </a:p>
          <a:p>
            <a:endParaRPr lang="nl-NL" baseline="0" dirty="0"/>
          </a:p>
          <a:p>
            <a:r>
              <a:rPr lang="nl-NL" dirty="0"/>
              <a:t>Niet wisselen bij:</a:t>
            </a:r>
          </a:p>
          <a:p>
            <a:r>
              <a:rPr lang="nl-NL" dirty="0"/>
              <a:t>- Bepaalde aandoeningen (o.a. epilepsie en Parkinson)</a:t>
            </a:r>
          </a:p>
          <a:p>
            <a:r>
              <a:rPr lang="nl-NL" dirty="0"/>
              <a:t>- Smalle therapeutische breedte (o.a. (levothyroxine (</a:t>
            </a:r>
            <a:r>
              <a:rPr lang="nl-NL" dirty="0" err="1"/>
              <a:t>bijv</a:t>
            </a:r>
            <a:r>
              <a:rPr lang="nl-NL" dirty="0"/>
              <a:t> Thyrax), acenocoumarol, ciclosporine (bij orgaantransplantatie)</a:t>
            </a:r>
          </a:p>
          <a:p>
            <a:r>
              <a:rPr lang="nl-NL" dirty="0"/>
              <a:t>- (Over)gevoeligheid voor hulpstof</a:t>
            </a:r>
          </a:p>
          <a:p>
            <a:r>
              <a:rPr lang="nl-NL" dirty="0"/>
              <a:t>- Verpakkingen en hulpmiddelen die bepalend zijn voor effect geneesmiddel (bijvoorbeeld inhalatoren)</a:t>
            </a:r>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26</a:t>
            </a:fld>
            <a:endParaRPr lang="nl-NL"/>
          </a:p>
        </p:txBody>
      </p:sp>
    </p:spTree>
    <p:extLst>
      <p:ext uri="{BB962C8B-B14F-4D97-AF65-F5344CB8AC3E}">
        <p14:creationId xmlns:p14="http://schemas.microsoft.com/office/powerpoint/2010/main" val="1686618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Merkloze medicijnen mogen niet de naam hebben van het oorspronkelijke</a:t>
            </a:r>
            <a:r>
              <a:rPr lang="nl-NL" baseline="0" dirty="0"/>
              <a:t> merkmedicijn. Vaak verwerkt de fabrikant van een merkloos medicijn de naam van de werkzame stof in de productnaam. </a:t>
            </a:r>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27</a:t>
            </a:fld>
            <a:endParaRPr lang="nl-NL"/>
          </a:p>
        </p:txBody>
      </p:sp>
    </p:spTree>
    <p:extLst>
      <p:ext uri="{BB962C8B-B14F-4D97-AF65-F5344CB8AC3E}">
        <p14:creationId xmlns:p14="http://schemas.microsoft.com/office/powerpoint/2010/main" val="856285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28</a:t>
            </a:fld>
            <a:endParaRPr lang="nl-NL"/>
          </a:p>
        </p:txBody>
      </p:sp>
    </p:spTree>
    <p:extLst>
      <p:ext uri="{BB962C8B-B14F-4D97-AF65-F5344CB8AC3E}">
        <p14:creationId xmlns:p14="http://schemas.microsoft.com/office/powerpoint/2010/main" val="104134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29</a:t>
            </a:fld>
            <a:endParaRPr lang="nl-NL"/>
          </a:p>
        </p:txBody>
      </p:sp>
    </p:spTree>
    <p:extLst>
      <p:ext uri="{BB962C8B-B14F-4D97-AF65-F5344CB8AC3E}">
        <p14:creationId xmlns:p14="http://schemas.microsoft.com/office/powerpoint/2010/main" val="1190727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brochure </a:t>
            </a:r>
            <a:r>
              <a:rPr lang="nl-NL" i="1" dirty="0"/>
              <a:t>Zorgverzekering en apotheek </a:t>
            </a:r>
            <a:r>
              <a:rPr lang="nl-NL" dirty="0"/>
              <a:t>is ook terug</a:t>
            </a:r>
            <a:r>
              <a:rPr lang="nl-NL" baseline="0" dirty="0"/>
              <a:t> te vinden op Apotheek.nl: https://www.apotheek.nl/zorg-van-de-apotheker/de-prijs-en-vergoeding-van-uw-medicijn/prijs-en-vergoeding-medicijnen (onder het kopje ‘Check uw zorgverzekering’).</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30</a:t>
            </a:fld>
            <a:endParaRPr lang="nl-NL"/>
          </a:p>
        </p:txBody>
      </p:sp>
    </p:spTree>
    <p:extLst>
      <p:ext uri="{BB962C8B-B14F-4D97-AF65-F5344CB8AC3E}">
        <p14:creationId xmlns:p14="http://schemas.microsoft.com/office/powerpoint/2010/main" val="2891795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overheid heeft in regels vastgelegd welke zorgtaken apothekers verrichten.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a:t>
            </a:r>
            <a:r>
              <a:rPr lang="nl-NL" sz="1200" b="0" i="0" kern="1200" dirty="0" err="1">
                <a:solidFill>
                  <a:schemeClr val="tx1"/>
                </a:solidFill>
                <a:effectLst/>
                <a:latin typeface="+mn-lt"/>
                <a:ea typeface="+mn-ea"/>
                <a:cs typeface="+mn-cs"/>
              </a:rPr>
              <a:t>pothekers</a:t>
            </a:r>
            <a:r>
              <a:rPr lang="nl-NL" sz="1200" b="0" i="0" kern="1200" dirty="0">
                <a:solidFill>
                  <a:schemeClr val="tx1"/>
                </a:solidFill>
                <a:effectLst/>
                <a:latin typeface="+mn-lt"/>
                <a:ea typeface="+mn-ea"/>
                <a:cs typeface="+mn-cs"/>
              </a:rPr>
              <a:t> zijn wettelijk verplicht om bij een receptgeneesmiddel de bijbehorende farmaceutische zorg te verlenen.</a:t>
            </a:r>
          </a:p>
          <a:p>
            <a:endParaRPr lang="nl-NL" sz="1200" b="0" i="0" kern="1200" baseline="0" dirty="0">
              <a:solidFill>
                <a:schemeClr val="tx1"/>
              </a:solidFill>
              <a:effectLst/>
              <a:latin typeface="+mn-lt"/>
              <a:ea typeface="+mn-ea"/>
              <a:cs typeface="+mn-cs"/>
            </a:endParaRPr>
          </a:p>
          <a:p>
            <a:r>
              <a:rPr lang="nl-NL" sz="1200" b="0" i="0" kern="1200" baseline="0" dirty="0">
                <a:solidFill>
                  <a:schemeClr val="tx1"/>
                </a:solidFill>
                <a:effectLst/>
                <a:latin typeface="+mn-lt"/>
                <a:ea typeface="+mn-ea"/>
                <a:cs typeface="+mn-cs"/>
              </a:rPr>
              <a:t>Zorgverzekeraars maken met apothekers afspraken over de hoogte van de tarieven voor de verschillende zorgtaken. De prijzen kunnen dan ook </a:t>
            </a:r>
            <a:r>
              <a:rPr lang="nl-NL" sz="1200" b="0" i="0" kern="1200" dirty="0">
                <a:solidFill>
                  <a:schemeClr val="tx1"/>
                </a:solidFill>
                <a:effectLst/>
                <a:latin typeface="+mn-lt"/>
                <a:ea typeface="+mn-ea"/>
                <a:cs typeface="+mn-cs"/>
              </a:rPr>
              <a:t>per zorgverzekeraar en per apotheek verschillen.</a:t>
            </a:r>
            <a:endParaRPr lang="nl-NL" dirty="0"/>
          </a:p>
          <a:p>
            <a:endParaRPr lang="nl-NL" dirty="0"/>
          </a:p>
          <a:p>
            <a:r>
              <a:rPr lang="nl-NL" dirty="0"/>
              <a:t>Op de factuur die je van je zorgverzekering staat wordt de apotheekzorg ook wel aangeduid als ‘uitgiftetarief’; ‘aflevertarief’ of ‘ terhandstellingskosten’.</a:t>
            </a:r>
          </a:p>
          <a:p>
            <a:endParaRPr lang="nl-NL" dirty="0"/>
          </a:p>
          <a:p>
            <a:r>
              <a:rPr lang="nl-NL" dirty="0"/>
              <a:t>Het is meestal een bedrag van ongeveer 7 euro per medicijn. </a:t>
            </a:r>
          </a:p>
          <a:p>
            <a:endParaRPr lang="nl-NL" dirty="0"/>
          </a:p>
          <a:p>
            <a:r>
              <a:rPr lang="nl-NL" dirty="0"/>
              <a:t>In dat bedrag van 7 euro zit alles verwerkt van wat er in de apotheek gebeurt. De controle of het medicijn bij u past en of de dosering klopt. En of u het medicijn veilig kunt gebruiken met uw andere medicijnen en andere ziektes. Soms is het nodig dat uw apotheker belt met uw huisarts of specialist. Bijvoorbeeld voor een ander medicijn of een andere dosering.</a:t>
            </a:r>
          </a:p>
          <a:p>
            <a:endParaRPr lang="nl-NL" dirty="0"/>
          </a:p>
          <a:p>
            <a:r>
              <a:rPr lang="nl-NL" dirty="0"/>
              <a:t>Van de vergoeding van 7 euro per medicijn moet de apotheek nog veel meer betalen of regelen: het pand, goede bewaarcondities voor medicijnen, goed opgeleid apotheekpersoneel, medicijnvoorraad, het thuisbezorgen van medicijnen. Maar ook de etiketten, computers, cursussen, enzovoort. </a:t>
            </a:r>
          </a:p>
          <a:p>
            <a:endParaRPr lang="en-US" dirty="0"/>
          </a:p>
          <a:p>
            <a:r>
              <a:rPr lang="en-US" dirty="0" err="1"/>
              <a:t>Er</a:t>
            </a:r>
            <a:r>
              <a:rPr lang="en-US" dirty="0"/>
              <a:t> </a:t>
            </a:r>
            <a:r>
              <a:rPr lang="en-US" dirty="0" err="1"/>
              <a:t>zijn</a:t>
            </a:r>
            <a:r>
              <a:rPr lang="en-US" dirty="0"/>
              <a:t> </a:t>
            </a:r>
            <a:r>
              <a:rPr lang="en-US" dirty="0" err="1"/>
              <a:t>aparte</a:t>
            </a:r>
            <a:r>
              <a:rPr lang="en-US" dirty="0"/>
              <a:t> </a:t>
            </a:r>
            <a:r>
              <a:rPr lang="en-US" dirty="0" err="1"/>
              <a:t>tarieven</a:t>
            </a:r>
            <a:r>
              <a:rPr lang="en-US" dirty="0"/>
              <a:t> voor </a:t>
            </a:r>
            <a:r>
              <a:rPr lang="en-US" dirty="0" err="1"/>
              <a:t>als</a:t>
            </a:r>
            <a:r>
              <a:rPr lang="en-US" dirty="0"/>
              <a:t> de patient start met </a:t>
            </a:r>
            <a:r>
              <a:rPr lang="en-US" dirty="0" err="1"/>
              <a:t>nieuwe</a:t>
            </a:r>
            <a:r>
              <a:rPr lang="en-US" dirty="0"/>
              <a:t> </a:t>
            </a:r>
            <a:r>
              <a:rPr lang="en-US" dirty="0" err="1"/>
              <a:t>medicatie</a:t>
            </a:r>
            <a:r>
              <a:rPr lang="en-US" dirty="0"/>
              <a:t>, </a:t>
            </a:r>
            <a:r>
              <a:rPr lang="en-US" dirty="0" err="1"/>
              <a:t>als</a:t>
            </a:r>
            <a:r>
              <a:rPr lang="en-US" dirty="0"/>
              <a:t> het </a:t>
            </a:r>
            <a:r>
              <a:rPr lang="en-US" dirty="0" err="1"/>
              <a:t>medicijn</a:t>
            </a:r>
            <a:r>
              <a:rPr lang="en-US" dirty="0"/>
              <a:t> </a:t>
            </a:r>
            <a:r>
              <a:rPr lang="en-US" dirty="0" err="1"/>
              <a:t>speciaal</a:t>
            </a:r>
            <a:r>
              <a:rPr lang="en-US" dirty="0"/>
              <a:t> voor de patient </a:t>
            </a:r>
            <a:r>
              <a:rPr lang="en-US" dirty="0" err="1"/>
              <a:t>gemaakt</a:t>
            </a:r>
            <a:r>
              <a:rPr lang="en-US" dirty="0"/>
              <a:t> </a:t>
            </a:r>
            <a:r>
              <a:rPr lang="en-US" dirty="0" err="1"/>
              <a:t>moet</a:t>
            </a:r>
            <a:r>
              <a:rPr lang="en-US" dirty="0"/>
              <a:t> </a:t>
            </a:r>
            <a:r>
              <a:rPr lang="en-US" dirty="0" err="1"/>
              <a:t>worden</a:t>
            </a:r>
            <a:r>
              <a:rPr lang="en-US" dirty="0"/>
              <a:t>, en voor </a:t>
            </a:r>
            <a:r>
              <a:rPr lang="en-US" dirty="0" err="1"/>
              <a:t>spoedmedicatie</a:t>
            </a:r>
            <a:r>
              <a:rPr lang="en-US" dirty="0"/>
              <a:t> (</a:t>
            </a:r>
            <a:r>
              <a:rPr lang="en-US" dirty="0" err="1"/>
              <a:t>buiten</a:t>
            </a:r>
            <a:r>
              <a:rPr lang="en-US" dirty="0"/>
              <a:t> </a:t>
            </a:r>
            <a:r>
              <a:rPr lang="en-US" dirty="0" err="1"/>
              <a:t>kantooruren</a:t>
            </a:r>
            <a:r>
              <a:rPr lang="en-US" dirty="0"/>
              <a:t>, via de dienstapotheek)</a:t>
            </a:r>
            <a:endParaRPr lang="nl-NL" dirty="0"/>
          </a:p>
          <a:p>
            <a:endParaRPr lang="nl-NL" dirty="0"/>
          </a:p>
          <a:p>
            <a:r>
              <a:rPr lang="nl-NL" dirty="0"/>
              <a:t>Meer weten over wat er zoal gebeurt achter de schermen van de apotheek? Lees dan Apotheek.nl: https://www.apotheek.nl/zorg-van-de-apotheker/medicijngebruik-is-maatwerk</a:t>
            </a:r>
          </a:p>
          <a:p>
            <a:endParaRPr lang="nl-NL" dirty="0"/>
          </a:p>
        </p:txBody>
      </p:sp>
      <p:sp>
        <p:nvSpPr>
          <p:cNvPr id="4" name="Tijdelijke aanduiding voor dianummer 3"/>
          <p:cNvSpPr>
            <a:spLocks noGrp="1"/>
          </p:cNvSpPr>
          <p:nvPr>
            <p:ph type="sldNum" sz="quarter" idx="5"/>
          </p:nvPr>
        </p:nvSpPr>
        <p:spPr/>
        <p:txBody>
          <a:bodyPr/>
          <a:lstStyle/>
          <a:p>
            <a:fld id="{9E8E5467-B457-40CB-B411-D0E581232287}" type="slidenum">
              <a:rPr lang="nl-NL" smtClean="0"/>
              <a:t>31</a:t>
            </a:fld>
            <a:endParaRPr lang="nl-NL"/>
          </a:p>
        </p:txBody>
      </p:sp>
    </p:spTree>
    <p:extLst>
      <p:ext uri="{BB962C8B-B14F-4D97-AF65-F5344CB8AC3E}">
        <p14:creationId xmlns:p14="http://schemas.microsoft.com/office/powerpoint/2010/main" val="404642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4</a:t>
            </a:fld>
            <a:endParaRPr lang="nl-NL"/>
          </a:p>
        </p:txBody>
      </p:sp>
    </p:spTree>
    <p:extLst>
      <p:ext uri="{BB962C8B-B14F-4D97-AF65-F5344CB8AC3E}">
        <p14:creationId xmlns:p14="http://schemas.microsoft.com/office/powerpoint/2010/main" val="102829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Zonder recept verkrijgbaar.</a:t>
            </a:r>
            <a:r>
              <a:rPr lang="nl-NL" baseline="0" dirty="0"/>
              <a:t> Wisselwerking met bloedverdunners. </a:t>
            </a:r>
            <a:endParaRPr lang="nl-NL" dirty="0"/>
          </a:p>
          <a:p>
            <a:r>
              <a:rPr lang="nl-NL" dirty="0"/>
              <a:t>Geeft kans op maag- en darmzweren en bloedingen</a:t>
            </a:r>
          </a:p>
          <a:p>
            <a:r>
              <a:rPr lang="nl-NL" dirty="0"/>
              <a:t>Altijd maagbeschermer erbij gebruiken! </a:t>
            </a:r>
          </a:p>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7</a:t>
            </a:fld>
            <a:endParaRPr lang="nl-NL"/>
          </a:p>
        </p:txBody>
      </p:sp>
    </p:spTree>
    <p:extLst>
      <p:ext uri="{BB962C8B-B14F-4D97-AF65-F5344CB8AC3E}">
        <p14:creationId xmlns:p14="http://schemas.microsoft.com/office/powerpoint/2010/main" val="26760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8</a:t>
            </a:fld>
            <a:endParaRPr lang="nl-NL"/>
          </a:p>
        </p:txBody>
      </p:sp>
    </p:spTree>
    <p:extLst>
      <p:ext uri="{BB962C8B-B14F-4D97-AF65-F5344CB8AC3E}">
        <p14:creationId xmlns:p14="http://schemas.microsoft.com/office/powerpoint/2010/main" val="331978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9</a:t>
            </a:fld>
            <a:endParaRPr lang="nl-NL"/>
          </a:p>
        </p:txBody>
      </p:sp>
    </p:spTree>
    <p:extLst>
      <p:ext uri="{BB962C8B-B14F-4D97-AF65-F5344CB8AC3E}">
        <p14:creationId xmlns:p14="http://schemas.microsoft.com/office/powerpoint/2010/main" val="176662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10</a:t>
            </a:fld>
            <a:endParaRPr lang="nl-NL"/>
          </a:p>
        </p:txBody>
      </p:sp>
    </p:spTree>
    <p:extLst>
      <p:ext uri="{BB962C8B-B14F-4D97-AF65-F5344CB8AC3E}">
        <p14:creationId xmlns:p14="http://schemas.microsoft.com/office/powerpoint/2010/main" val="427527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Goede begeleiding is belangrijk voor veilig medicijngebruik.</a:t>
            </a:r>
          </a:p>
          <a:p>
            <a:r>
              <a:rPr lang="nl-NL" baseline="0" dirty="0"/>
              <a:t>- Niet iedereen snapt de instructies op het etiket. Bijvoorbeeld 2 x daags 1 tablet.</a:t>
            </a:r>
          </a:p>
          <a:p>
            <a:r>
              <a:rPr lang="nl-NL" baseline="0" dirty="0"/>
              <a:t>- Sommige </a:t>
            </a:r>
            <a:r>
              <a:rPr lang="nl-NL" baseline="0" dirty="0" err="1"/>
              <a:t>patienten</a:t>
            </a:r>
            <a:r>
              <a:rPr lang="nl-NL" baseline="0" dirty="0"/>
              <a:t> malen hun medicijnen fijn terwijl dat niet de bedoeling is. Kijk altijd goed op het etiket, of bel de apotheek om het zeker te weten. </a:t>
            </a:r>
          </a:p>
          <a:p>
            <a:r>
              <a:rPr lang="nl-NL" baseline="0" dirty="0"/>
              <a:t>- Inhaleren? Wat betekent dat? Hoe doe je dat? Het komt voor dat </a:t>
            </a:r>
            <a:r>
              <a:rPr lang="nl-NL" baseline="0" dirty="0" err="1"/>
              <a:t>patienten</a:t>
            </a:r>
            <a:r>
              <a:rPr lang="nl-NL" baseline="0" dirty="0"/>
              <a:t> hun inhalatiespray in de lucht om hen heen spuiten. Als een luchtverfrisser.</a:t>
            </a:r>
          </a:p>
          <a:p>
            <a:r>
              <a:rPr lang="nl-NL" baseline="0" dirty="0"/>
              <a:t>- Patiënten die veel medicijnen naast elkaar gebruiken raken snel het overzicht kwijt. Het ene middel 3x daags, het 2</a:t>
            </a:r>
            <a:r>
              <a:rPr lang="nl-NL" baseline="30000" dirty="0"/>
              <a:t>e</a:t>
            </a:r>
            <a:r>
              <a:rPr lang="nl-NL" baseline="0" dirty="0"/>
              <a:t> bij de maaltijd, het 3</a:t>
            </a:r>
            <a:r>
              <a:rPr lang="nl-NL" baseline="30000" dirty="0"/>
              <a:t>e</a:t>
            </a:r>
            <a:r>
              <a:rPr lang="nl-NL" baseline="0" dirty="0"/>
              <a:t> op een lege maag….. De apotheek kan helpen om het overzicht te bewaren.</a:t>
            </a:r>
            <a:br>
              <a:rPr lang="nl-NL" baseline="0" dirty="0"/>
            </a:br>
            <a:r>
              <a:rPr lang="nl-NL" baseline="0" dirty="0"/>
              <a:t>- Ga je naar het ziekenhuis? Vraag apotheek om actueel medicatieoverzicht. </a:t>
            </a:r>
          </a:p>
          <a:p>
            <a:r>
              <a:rPr lang="nl-NL" baseline="0" dirty="0"/>
              <a:t>- Net uit het ziekenhuis? En is daar wat veranderd in je medicatie? Geef dat door aan je apotheek. </a:t>
            </a:r>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11</a:t>
            </a:fld>
            <a:endParaRPr lang="nl-NL" dirty="0"/>
          </a:p>
        </p:txBody>
      </p:sp>
    </p:spTree>
    <p:extLst>
      <p:ext uri="{BB962C8B-B14F-4D97-AF65-F5344CB8AC3E}">
        <p14:creationId xmlns:p14="http://schemas.microsoft.com/office/powerpoint/2010/main" val="82786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Zie</a:t>
            </a:r>
            <a:r>
              <a:rPr lang="en-US" dirty="0"/>
              <a:t> </a:t>
            </a:r>
            <a:r>
              <a:rPr lang="en-US" dirty="0" err="1"/>
              <a:t>ook</a:t>
            </a:r>
            <a:r>
              <a:rPr lang="en-US" dirty="0"/>
              <a:t> Apotheek.nl: https://www.apotheek.nl/zorg-van-de-apotheker</a:t>
            </a:r>
          </a:p>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13</a:t>
            </a:fld>
            <a:endParaRPr lang="nl-NL"/>
          </a:p>
        </p:txBody>
      </p:sp>
    </p:spTree>
    <p:extLst>
      <p:ext uri="{BB962C8B-B14F-4D97-AF65-F5344CB8AC3E}">
        <p14:creationId xmlns:p14="http://schemas.microsoft.com/office/powerpoint/2010/main" val="1320805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27683" y="4012706"/>
            <a:ext cx="4763955" cy="1850079"/>
          </a:xfrm>
          <a:prstGeom prst="rect">
            <a:avLst/>
          </a:prstGeom>
        </p:spPr>
      </p:pic>
      <p:sp>
        <p:nvSpPr>
          <p:cNvPr id="4" name="Rechthoek 3"/>
          <p:cNvSpPr/>
          <p:nvPr userDrawn="1"/>
        </p:nvSpPr>
        <p:spPr>
          <a:xfrm>
            <a:off x="9100038" y="5961186"/>
            <a:ext cx="3091972" cy="896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90800" y="0"/>
            <a:ext cx="9964616" cy="1815882"/>
          </a:xfrm>
          <a:prstGeom prst="rect">
            <a:avLst/>
          </a:prstGeom>
        </p:spPr>
        <p:txBody>
          <a:bodyPr wrap="square" lIns="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3800" b="1" cap="all" baseline="0" dirty="0">
                <a:solidFill>
                  <a:schemeClr val="tx2"/>
                </a:solidFill>
              </a:rPr>
              <a:t>Wijs met medicijnen</a:t>
            </a:r>
            <a:br>
              <a:rPr lang="nl-NL" sz="3800" b="1" cap="all" baseline="0" dirty="0">
                <a:solidFill>
                  <a:schemeClr val="tx2"/>
                </a:solidFill>
              </a:rPr>
            </a:br>
            <a:r>
              <a:rPr lang="nl-NL" sz="3600" b="0" cap="all" baseline="0" dirty="0">
                <a:solidFill>
                  <a:schemeClr val="tx2"/>
                </a:solidFill>
              </a:rPr>
              <a:t>Tips voor oudere geneesmiddelengebruikers</a:t>
            </a:r>
          </a:p>
          <a:p>
            <a:endParaRPr lang="nl-NL" sz="3800" b="1" cap="all" baseline="0" dirty="0">
              <a:solidFill>
                <a:schemeClr val="tx2"/>
              </a:solidFill>
            </a:endParaRPr>
          </a:p>
        </p:txBody>
      </p:sp>
      <p:sp>
        <p:nvSpPr>
          <p:cNvPr id="14" name="Titel 13"/>
          <p:cNvSpPr>
            <a:spLocks noGrp="1"/>
          </p:cNvSpPr>
          <p:nvPr>
            <p:ph type="title" hasCustomPrompt="1"/>
          </p:nvPr>
        </p:nvSpPr>
        <p:spPr>
          <a:xfrm>
            <a:off x="6970826" y="5924617"/>
            <a:ext cx="5024323" cy="307777"/>
          </a:xfrm>
        </p:spPr>
        <p:txBody>
          <a:bodyPr/>
          <a:lstStyle>
            <a:lvl1pPr algn="r">
              <a:defRPr lang="nl-NL" sz="2000" b="1" kern="1200" cap="all" spc="200" baseline="0" dirty="0">
                <a:solidFill>
                  <a:schemeClr val="accent1"/>
                </a:solidFill>
                <a:latin typeface="+mn-lt"/>
                <a:ea typeface="+mn-ea"/>
                <a:cs typeface="Calibri"/>
              </a:defRPr>
            </a:lvl1pPr>
          </a:lstStyle>
          <a:p>
            <a:r>
              <a:rPr lang="nl-NL" dirty="0"/>
              <a:t>Plaats, datum, naam apotheker</a:t>
            </a:r>
          </a:p>
        </p:txBody>
      </p:sp>
      <p:pic>
        <p:nvPicPr>
          <p:cNvPr id="3" name="Afbeelding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3099" y="1670518"/>
            <a:ext cx="3472175" cy="4745054"/>
          </a:xfrm>
          <a:prstGeom prst="rect">
            <a:avLst/>
          </a:prstGeom>
        </p:spPr>
      </p:pic>
    </p:spTree>
    <p:extLst>
      <p:ext uri="{BB962C8B-B14F-4D97-AF65-F5344CB8AC3E}">
        <p14:creationId xmlns:p14="http://schemas.microsoft.com/office/powerpoint/2010/main" val="194780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kst_Tekst/Object">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0800" y="1"/>
            <a:ext cx="11582400" cy="584775"/>
          </a:xfrm>
        </p:spPr>
        <p:txBody>
          <a:bodyPr anchor="t" anchorCtr="0"/>
          <a:lstStyle>
            <a:lvl1pPr algn="l">
              <a:defRPr sz="3800" b="1" baseline="0"/>
            </a:lvl1pPr>
          </a:lstStyle>
          <a:p>
            <a:r>
              <a:rPr lang="nl-NL" dirty="0"/>
              <a:t>Titel bewerken</a:t>
            </a:r>
          </a:p>
        </p:txBody>
      </p:sp>
      <p:sp>
        <p:nvSpPr>
          <p:cNvPr id="4" name="Tijdelijke aanduiding voor tekst 3"/>
          <p:cNvSpPr>
            <a:spLocks noGrp="1"/>
          </p:cNvSpPr>
          <p:nvPr>
            <p:ph type="body" sz="half" idx="2"/>
          </p:nvPr>
        </p:nvSpPr>
        <p:spPr>
          <a:xfrm>
            <a:off x="612000" y="1800000"/>
            <a:ext cx="3960000" cy="4320000"/>
          </a:xfrm>
        </p:spPr>
        <p:txBody>
          <a:bodyPr>
            <a:normAutofit/>
          </a:bodyPr>
          <a:lstStyle>
            <a:lvl1pPr marL="0" indent="0">
              <a:buNone/>
              <a:defRPr sz="25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3" name="Tijdelijke aanduiding voor inhoud 2"/>
          <p:cNvSpPr>
            <a:spLocks noGrp="1"/>
          </p:cNvSpPr>
          <p:nvPr>
            <p:ph idx="1"/>
          </p:nvPr>
        </p:nvSpPr>
        <p:spPr>
          <a:xfrm>
            <a:off x="4813608" y="1800000"/>
            <a:ext cx="7020000" cy="4320000"/>
          </a:xfrm>
        </p:spPr>
        <p:txBody>
          <a:bodyPr/>
          <a:lstStyle>
            <a:lvl1pPr>
              <a:defRPr sz="25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824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1"/>
          </p:nvPr>
        </p:nvSpPr>
        <p:spPr>
          <a:xfrm>
            <a:off x="758979" y="1880010"/>
            <a:ext cx="2020887" cy="2073275"/>
          </a:xfrm>
        </p:spPr>
        <p:txBody>
          <a:bodyPr/>
          <a:lstStyle>
            <a:lvl1pPr>
              <a:defRPr sz="1100"/>
            </a:lvl1pPr>
          </a:lstStyle>
          <a:p>
            <a:r>
              <a:rPr lang="nl-NL"/>
              <a:t>Klik op het pictogram als u een afbeelding wilt toevoegen</a:t>
            </a:r>
          </a:p>
        </p:txBody>
      </p:sp>
      <p:sp>
        <p:nvSpPr>
          <p:cNvPr id="7" name="Tijdelijke aanduiding voor afbeelding 6"/>
          <p:cNvSpPr>
            <a:spLocks noGrp="1"/>
          </p:cNvSpPr>
          <p:nvPr>
            <p:ph type="pic" sz="quarter" idx="12"/>
          </p:nvPr>
        </p:nvSpPr>
        <p:spPr>
          <a:xfrm>
            <a:off x="3805238" y="1039812"/>
            <a:ext cx="2447925" cy="2544763"/>
          </a:xfrm>
        </p:spPr>
        <p:txBody>
          <a:bodyPr/>
          <a:lstStyle>
            <a:lvl1pPr>
              <a:defRPr sz="1100"/>
            </a:lvl1pPr>
          </a:lstStyle>
          <a:p>
            <a:r>
              <a:rPr lang="nl-NL"/>
              <a:t>Klik op het pictogram als u een afbeelding wilt toevoegen</a:t>
            </a:r>
            <a:endParaRPr lang="nl-NL" dirty="0"/>
          </a:p>
        </p:txBody>
      </p:sp>
      <p:sp>
        <p:nvSpPr>
          <p:cNvPr id="8" name="Tijdelijke aanduiding voor afbeelding 6"/>
          <p:cNvSpPr>
            <a:spLocks noGrp="1"/>
          </p:cNvSpPr>
          <p:nvPr>
            <p:ph type="pic" sz="quarter" idx="13"/>
          </p:nvPr>
        </p:nvSpPr>
        <p:spPr>
          <a:xfrm>
            <a:off x="7755348" y="907026"/>
            <a:ext cx="2951981" cy="2839259"/>
          </a:xfrm>
        </p:spPr>
        <p:txBody>
          <a:bodyPr/>
          <a:lstStyle>
            <a:lvl1pPr>
              <a:defRPr sz="1100"/>
            </a:lvl1pPr>
          </a:lstStyle>
          <a:p>
            <a:r>
              <a:rPr lang="nl-NL"/>
              <a:t>Klik op het pictogram als u een afbeelding wilt toevoegen</a:t>
            </a:r>
          </a:p>
        </p:txBody>
      </p:sp>
      <p:sp>
        <p:nvSpPr>
          <p:cNvPr id="9" name="Tijdelijke aanduiding voor afbeelding 6"/>
          <p:cNvSpPr>
            <a:spLocks noGrp="1"/>
          </p:cNvSpPr>
          <p:nvPr>
            <p:ph type="pic" sz="quarter" idx="14"/>
          </p:nvPr>
        </p:nvSpPr>
        <p:spPr>
          <a:xfrm>
            <a:off x="2385169" y="3163529"/>
            <a:ext cx="2785140" cy="2829749"/>
          </a:xfrm>
        </p:spPr>
        <p:txBody>
          <a:bodyPr/>
          <a:lstStyle>
            <a:lvl1pPr>
              <a:defRPr sz="1100"/>
            </a:lvl1pPr>
          </a:lstStyle>
          <a:p>
            <a:r>
              <a:rPr lang="nl-NL"/>
              <a:t>Klik op het pictogram als u een afbeelding wilt toevoegen</a:t>
            </a:r>
          </a:p>
        </p:txBody>
      </p:sp>
      <p:sp>
        <p:nvSpPr>
          <p:cNvPr id="10" name="Tijdelijke aanduiding voor afbeelding 6"/>
          <p:cNvSpPr>
            <a:spLocks noGrp="1"/>
          </p:cNvSpPr>
          <p:nvPr>
            <p:ph type="pic" sz="quarter" idx="15"/>
          </p:nvPr>
        </p:nvSpPr>
        <p:spPr>
          <a:xfrm>
            <a:off x="6872595" y="3423008"/>
            <a:ext cx="2785140" cy="2829749"/>
          </a:xfrm>
        </p:spPr>
        <p:txBody>
          <a:bodyPr/>
          <a:lstStyle>
            <a:lvl1pPr>
              <a:defRPr sz="1100"/>
            </a:lvl1pPr>
          </a:lstStyle>
          <a:p>
            <a:r>
              <a:rPr lang="nl-NL"/>
              <a:t>Klik op het pictogram als u een afbeelding wilt toevoegen</a:t>
            </a:r>
          </a:p>
        </p:txBody>
      </p:sp>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p>
            <a:r>
              <a:rPr lang="nl-NL" dirty="0"/>
              <a:t>Titel bewerken</a:t>
            </a:r>
          </a:p>
        </p:txBody>
      </p:sp>
    </p:spTree>
    <p:extLst>
      <p:ext uri="{BB962C8B-B14F-4D97-AF65-F5344CB8AC3E}">
        <p14:creationId xmlns:p14="http://schemas.microsoft.com/office/powerpoint/2010/main" val="221568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orblad">
    <p:spTree>
      <p:nvGrpSpPr>
        <p:cNvPr id="1" name=""/>
        <p:cNvGrpSpPr/>
        <p:nvPr/>
      </p:nvGrpSpPr>
      <p:grpSpPr>
        <a:xfrm>
          <a:off x="0" y="0"/>
          <a:ext cx="0" cy="0"/>
          <a:chOff x="0" y="0"/>
          <a:chExt cx="0" cy="0"/>
        </a:xfrm>
      </p:grpSpPr>
      <p:sp>
        <p:nvSpPr>
          <p:cNvPr id="4" name="Rechthoek 3"/>
          <p:cNvSpPr/>
          <p:nvPr userDrawn="1"/>
        </p:nvSpPr>
        <p:spPr>
          <a:xfrm>
            <a:off x="9815336" y="6273486"/>
            <a:ext cx="2376673" cy="5845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90800" y="0"/>
            <a:ext cx="9964616" cy="1169551"/>
          </a:xfrm>
          <a:prstGeom prst="rect">
            <a:avLst/>
          </a:prstGeom>
        </p:spPr>
        <p:txBody>
          <a:bodyPr wrap="square" lIns="0">
            <a:spAutoFit/>
          </a:bodyPr>
          <a:lstStyle/>
          <a:p>
            <a:r>
              <a:rPr lang="nl-NL" sz="3800" b="1" cap="all" baseline="0" dirty="0">
                <a:solidFill>
                  <a:schemeClr val="tx2"/>
                </a:solidFill>
              </a:rPr>
              <a:t>Wijs met medicijnen</a:t>
            </a:r>
          </a:p>
          <a:p>
            <a:r>
              <a:rPr lang="nl-NL" sz="3200" b="0" cap="all" baseline="0" dirty="0">
                <a:solidFill>
                  <a:schemeClr val="tx2"/>
                </a:solidFill>
              </a:rPr>
              <a:t>Tips voor oudere geneesmiddelengebruikers</a:t>
            </a:r>
          </a:p>
        </p:txBody>
      </p:sp>
      <p:sp>
        <p:nvSpPr>
          <p:cNvPr id="14" name="Titel 13"/>
          <p:cNvSpPr>
            <a:spLocks noGrp="1"/>
          </p:cNvSpPr>
          <p:nvPr>
            <p:ph type="title" hasCustomPrompt="1"/>
          </p:nvPr>
        </p:nvSpPr>
        <p:spPr>
          <a:xfrm>
            <a:off x="7248128" y="3607384"/>
            <a:ext cx="4463872" cy="307777"/>
          </a:xfrm>
        </p:spPr>
        <p:txBody>
          <a:bodyPr/>
          <a:lstStyle>
            <a:lvl1pPr>
              <a:defRPr lang="nl-NL" sz="2000" b="1" kern="1200" cap="all" spc="200" baseline="0" dirty="0">
                <a:solidFill>
                  <a:schemeClr val="accent1"/>
                </a:solidFill>
                <a:latin typeface="+mn-lt"/>
                <a:ea typeface="+mn-ea"/>
                <a:cs typeface="Calibri"/>
              </a:defRPr>
            </a:lvl1pPr>
          </a:lstStyle>
          <a:p>
            <a:r>
              <a:rPr lang="nl-NL" dirty="0"/>
              <a:t>Plaats datum naam apotheker</a:t>
            </a:r>
          </a:p>
        </p:txBody>
      </p:sp>
      <p:pic>
        <p:nvPicPr>
          <p:cNvPr id="3" name="Afbeelding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7877" y="1856664"/>
            <a:ext cx="3195707" cy="4610824"/>
          </a:xfrm>
          <a:prstGeom prst="rect">
            <a:avLst/>
          </a:prstGeom>
        </p:spPr>
      </p:pic>
    </p:spTree>
    <p:extLst>
      <p:ext uri="{BB962C8B-B14F-4D97-AF65-F5344CB8AC3E}">
        <p14:creationId xmlns:p14="http://schemas.microsoft.com/office/powerpoint/2010/main" val="4035425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90800" y="4"/>
            <a:ext cx="11520000" cy="584775"/>
          </a:xfrm>
        </p:spPr>
        <p:txBody>
          <a:bodyPr/>
          <a:lstStyle>
            <a:lvl1pPr>
              <a:defRPr sz="3800" baseline="0">
                <a:solidFill>
                  <a:srgbClr val="00436F"/>
                </a:solidFill>
              </a:defRPr>
            </a:lvl1pPr>
          </a:lstStyle>
          <a:p>
            <a:r>
              <a:rPr lang="nl-NL" dirty="0"/>
              <a:t>Titel bewerken</a:t>
            </a:r>
          </a:p>
        </p:txBody>
      </p:sp>
      <p:sp>
        <p:nvSpPr>
          <p:cNvPr id="3" name="Subtitel 2"/>
          <p:cNvSpPr>
            <a:spLocks noGrp="1"/>
          </p:cNvSpPr>
          <p:nvPr>
            <p:ph type="subTitle" idx="1"/>
          </p:nvPr>
        </p:nvSpPr>
        <p:spPr>
          <a:xfrm>
            <a:off x="612000" y="1799999"/>
            <a:ext cx="11149904" cy="900000"/>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112316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el_Tekst/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5" name="Subtitel 2"/>
          <p:cNvSpPr>
            <a:spLocks noGrp="1"/>
          </p:cNvSpPr>
          <p:nvPr>
            <p:ph type="subTitle" idx="13"/>
          </p:nvPr>
        </p:nvSpPr>
        <p:spPr>
          <a:xfrm>
            <a:off x="612000" y="1799999"/>
            <a:ext cx="11149904" cy="435201"/>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 om de ondertitelstijl van het model te bewerken</a:t>
            </a:r>
            <a:endParaRPr lang="nl-NL" dirty="0"/>
          </a:p>
        </p:txBody>
      </p:sp>
      <p:sp>
        <p:nvSpPr>
          <p:cNvPr id="3" name="Tijdelijke aanduiding voor inhoud 2"/>
          <p:cNvSpPr>
            <a:spLocks noGrp="1"/>
          </p:cNvSpPr>
          <p:nvPr>
            <p:ph idx="1"/>
          </p:nvPr>
        </p:nvSpPr>
        <p:spPr>
          <a:xfrm>
            <a:off x="612000" y="2432049"/>
            <a:ext cx="11160000" cy="3687949"/>
          </a:xfrm>
        </p:spPr>
        <p:txBody>
          <a:bodyPr wrap="square"/>
          <a:lstStyle>
            <a:lvl5pPr>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5311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ee_Kolommen">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5" name="Tijdelijke aanduiding voor tekst 4"/>
          <p:cNvSpPr>
            <a:spLocks noGrp="1"/>
          </p:cNvSpPr>
          <p:nvPr>
            <p:ph type="body" sz="quarter" idx="11"/>
          </p:nvPr>
        </p:nvSpPr>
        <p:spPr>
          <a:xfrm>
            <a:off x="612000" y="1800000"/>
            <a:ext cx="11160000" cy="4320000"/>
          </a:xfrm>
        </p:spPr>
        <p:txBody>
          <a:bodyPr numCol="2" spcCol="180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94462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3" name="Tijdelijke aanduiding voor inhoud 2"/>
          <p:cNvSpPr>
            <a:spLocks noGrp="1"/>
          </p:cNvSpPr>
          <p:nvPr>
            <p:ph idx="1"/>
          </p:nvPr>
        </p:nvSpPr>
        <p:spPr>
          <a:xfrm>
            <a:off x="612000" y="1799999"/>
            <a:ext cx="11160000" cy="4320000"/>
          </a:xfrm>
        </p:spPr>
        <p:txBody>
          <a:bodyPr wrap="square"/>
          <a:lstStyle>
            <a:lvl5pPr>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232991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ee_Teksten/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827"/>
            <a:ext cx="11474824" cy="584775"/>
          </a:xfrm>
        </p:spPr>
        <p:txBody>
          <a:bodyPr/>
          <a:lstStyle>
            <a:lvl1pPr>
              <a:defRPr baseline="0"/>
            </a:lvl1pPr>
          </a:lstStyle>
          <a:p>
            <a:r>
              <a:rPr lang="nl-NL" dirty="0"/>
              <a:t>Titel bewerken</a:t>
            </a:r>
          </a:p>
        </p:txBody>
      </p:sp>
      <p:sp>
        <p:nvSpPr>
          <p:cNvPr id="3" name="Tijdelijke aanduiding voor inhoud 2"/>
          <p:cNvSpPr>
            <a:spLocks noGrp="1"/>
          </p:cNvSpPr>
          <p:nvPr>
            <p:ph sz="half" idx="1"/>
          </p:nvPr>
        </p:nvSpPr>
        <p:spPr>
          <a:xfrm>
            <a:off x="612000" y="1800000"/>
            <a:ext cx="5400000" cy="4320000"/>
          </a:xfrm>
        </p:spPr>
        <p:txBody>
          <a:bodyPr/>
          <a:lstStyle>
            <a:lvl1pPr>
              <a:buClr>
                <a:srgbClr val="EB690B"/>
              </a:buCl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66824" y="1800000"/>
            <a:ext cx="5400000" cy="4320000"/>
          </a:xfrm>
        </p:spPr>
        <p:txBody>
          <a:bodyPr/>
          <a:lstStyle>
            <a:lvl1pP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982278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2000" y="0"/>
            <a:ext cx="11586229" cy="584775"/>
          </a:xfrm>
        </p:spPr>
        <p:txBody>
          <a:bodyPr/>
          <a:lstStyle>
            <a:lvl1pPr>
              <a:defRPr baseline="0"/>
            </a:lvl1pPr>
          </a:lstStyle>
          <a:p>
            <a:r>
              <a:rPr lang="nl-NL" dirty="0"/>
              <a:t>Titel bewerken</a:t>
            </a:r>
          </a:p>
        </p:txBody>
      </p:sp>
      <p:sp>
        <p:nvSpPr>
          <p:cNvPr id="7" name="Tijdelijke aanduiding voor afbeelding 2"/>
          <p:cNvSpPr>
            <a:spLocks noGrp="1"/>
          </p:cNvSpPr>
          <p:nvPr>
            <p:ph type="pic" idx="1"/>
          </p:nvPr>
        </p:nvSpPr>
        <p:spPr>
          <a:xfrm>
            <a:off x="612000" y="1800000"/>
            <a:ext cx="11160000" cy="4320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381942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0800" y="0"/>
            <a:ext cx="11582400" cy="584775"/>
          </a:xfrm>
        </p:spPr>
        <p:txBody>
          <a:bodyPr/>
          <a:lstStyle>
            <a:lvl1pPr>
              <a:defRPr baseline="0"/>
            </a:lvl1pPr>
          </a:lstStyle>
          <a:p>
            <a:r>
              <a:rPr lang="nl-NL" dirty="0"/>
              <a:t>Titel bewerken</a:t>
            </a:r>
          </a:p>
        </p:txBody>
      </p:sp>
      <p:sp>
        <p:nvSpPr>
          <p:cNvPr id="3" name="Tijdelijke aanduiding voor tekst 2"/>
          <p:cNvSpPr>
            <a:spLocks noGrp="1"/>
          </p:cNvSpPr>
          <p:nvPr>
            <p:ph type="body" idx="1"/>
          </p:nvPr>
        </p:nvSpPr>
        <p:spPr>
          <a:xfrm>
            <a:off x="612000"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12000"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433608"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433608"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8"/>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307689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90800" y="4"/>
            <a:ext cx="11520000" cy="584775"/>
          </a:xfrm>
        </p:spPr>
        <p:txBody>
          <a:bodyPr/>
          <a:lstStyle>
            <a:lvl1pPr>
              <a:defRPr sz="3800" baseline="0">
                <a:solidFill>
                  <a:srgbClr val="00436F"/>
                </a:solidFill>
              </a:defRPr>
            </a:lvl1pPr>
          </a:lstStyle>
          <a:p>
            <a:r>
              <a:rPr lang="nl-NL" dirty="0"/>
              <a:t>Titel bewerken</a:t>
            </a:r>
          </a:p>
        </p:txBody>
      </p:sp>
      <p:sp>
        <p:nvSpPr>
          <p:cNvPr id="3" name="Subtitel 2"/>
          <p:cNvSpPr>
            <a:spLocks noGrp="1"/>
          </p:cNvSpPr>
          <p:nvPr>
            <p:ph type="subTitle" idx="1"/>
          </p:nvPr>
        </p:nvSpPr>
        <p:spPr>
          <a:xfrm>
            <a:off x="612000" y="1799999"/>
            <a:ext cx="11149904" cy="900000"/>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 om de ondertitelstijl van het model te bewerken</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4163653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_Teks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7" name="Tijdelijke aanduiding voor afbeelding 6"/>
          <p:cNvSpPr>
            <a:spLocks noGrp="1"/>
          </p:cNvSpPr>
          <p:nvPr>
            <p:ph type="pic" sz="quarter" idx="12"/>
          </p:nvPr>
        </p:nvSpPr>
        <p:spPr>
          <a:xfrm>
            <a:off x="611999" y="1800000"/>
            <a:ext cx="4680000" cy="4320000"/>
          </a:xfrm>
        </p:spPr>
        <p:txBody>
          <a:bodyPr/>
          <a:lstStyle/>
          <a:p>
            <a:r>
              <a:rPr lang="nl-NL"/>
              <a:t>Klik op het pictogram als u een afbeelding wilt toevoegen</a:t>
            </a:r>
          </a:p>
        </p:txBody>
      </p:sp>
      <p:sp>
        <p:nvSpPr>
          <p:cNvPr id="5" name="Tijdelijke aanduiding voor tekst 4"/>
          <p:cNvSpPr>
            <a:spLocks noGrp="1"/>
          </p:cNvSpPr>
          <p:nvPr>
            <p:ph type="body" sz="quarter" idx="11"/>
          </p:nvPr>
        </p:nvSpPr>
        <p:spPr>
          <a:xfrm>
            <a:off x="5760000" y="1800000"/>
            <a:ext cx="6014400" cy="432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14711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kst_Tekst/Object">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0800" y="1"/>
            <a:ext cx="11582400" cy="584775"/>
          </a:xfrm>
        </p:spPr>
        <p:txBody>
          <a:bodyPr anchor="t" anchorCtr="0"/>
          <a:lstStyle>
            <a:lvl1pPr algn="l">
              <a:defRPr sz="3800" b="1" baseline="0"/>
            </a:lvl1pPr>
          </a:lstStyle>
          <a:p>
            <a:r>
              <a:rPr lang="nl-NL" dirty="0"/>
              <a:t>Titel bewerken</a:t>
            </a:r>
          </a:p>
        </p:txBody>
      </p:sp>
      <p:sp>
        <p:nvSpPr>
          <p:cNvPr id="4" name="Tijdelijke aanduiding voor tekst 3"/>
          <p:cNvSpPr>
            <a:spLocks noGrp="1"/>
          </p:cNvSpPr>
          <p:nvPr>
            <p:ph type="body" sz="half" idx="2"/>
          </p:nvPr>
        </p:nvSpPr>
        <p:spPr>
          <a:xfrm>
            <a:off x="612000" y="1800000"/>
            <a:ext cx="3960000" cy="4320000"/>
          </a:xfrm>
        </p:spPr>
        <p:txBody>
          <a:bodyPr>
            <a:normAutofit/>
          </a:bodyPr>
          <a:lstStyle>
            <a:lvl1pPr marL="0" indent="0">
              <a:buNone/>
              <a:defRPr sz="25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
        <p:nvSpPr>
          <p:cNvPr id="3" name="Tijdelijke aanduiding voor inhoud 2"/>
          <p:cNvSpPr>
            <a:spLocks noGrp="1"/>
          </p:cNvSpPr>
          <p:nvPr>
            <p:ph idx="1"/>
          </p:nvPr>
        </p:nvSpPr>
        <p:spPr>
          <a:xfrm>
            <a:off x="4813608" y="1800000"/>
            <a:ext cx="7020000" cy="4320000"/>
          </a:xfrm>
        </p:spPr>
        <p:txBody>
          <a:bodyPr/>
          <a:lstStyle>
            <a:lvl1pPr>
              <a:defRPr sz="25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21353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ulti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1"/>
          </p:nvPr>
        </p:nvSpPr>
        <p:spPr>
          <a:xfrm>
            <a:off x="758979" y="1880010"/>
            <a:ext cx="2020887" cy="2073275"/>
          </a:xfrm>
        </p:spPr>
        <p:txBody>
          <a:bodyPr/>
          <a:lstStyle>
            <a:lvl1pPr>
              <a:defRPr sz="1100"/>
            </a:lvl1pPr>
          </a:lstStyle>
          <a:p>
            <a:r>
              <a:rPr lang="nl-NL"/>
              <a:t>Klik op het pictogram als u een afbeelding wilt toevoegen</a:t>
            </a:r>
          </a:p>
        </p:txBody>
      </p:sp>
      <p:sp>
        <p:nvSpPr>
          <p:cNvPr id="7" name="Tijdelijke aanduiding voor afbeelding 6"/>
          <p:cNvSpPr>
            <a:spLocks noGrp="1"/>
          </p:cNvSpPr>
          <p:nvPr>
            <p:ph type="pic" sz="quarter" idx="12"/>
          </p:nvPr>
        </p:nvSpPr>
        <p:spPr>
          <a:xfrm>
            <a:off x="3805238" y="1039812"/>
            <a:ext cx="2447925" cy="2544763"/>
          </a:xfrm>
        </p:spPr>
        <p:txBody>
          <a:bodyPr/>
          <a:lstStyle>
            <a:lvl1pPr>
              <a:defRPr sz="1100"/>
            </a:lvl1pPr>
          </a:lstStyle>
          <a:p>
            <a:r>
              <a:rPr lang="nl-NL"/>
              <a:t>Klik op het pictogram als u een afbeelding wilt toevoegen</a:t>
            </a:r>
            <a:endParaRPr lang="nl-NL" dirty="0"/>
          </a:p>
        </p:txBody>
      </p:sp>
      <p:sp>
        <p:nvSpPr>
          <p:cNvPr id="8" name="Tijdelijke aanduiding voor afbeelding 6"/>
          <p:cNvSpPr>
            <a:spLocks noGrp="1"/>
          </p:cNvSpPr>
          <p:nvPr>
            <p:ph type="pic" sz="quarter" idx="13"/>
          </p:nvPr>
        </p:nvSpPr>
        <p:spPr>
          <a:xfrm>
            <a:off x="7755348" y="907026"/>
            <a:ext cx="2951981" cy="2839259"/>
          </a:xfrm>
        </p:spPr>
        <p:txBody>
          <a:bodyPr/>
          <a:lstStyle>
            <a:lvl1pPr>
              <a:defRPr sz="1100"/>
            </a:lvl1pPr>
          </a:lstStyle>
          <a:p>
            <a:r>
              <a:rPr lang="nl-NL"/>
              <a:t>Klik op het pictogram als u een afbeelding wilt toevoegen</a:t>
            </a:r>
          </a:p>
        </p:txBody>
      </p:sp>
      <p:sp>
        <p:nvSpPr>
          <p:cNvPr id="9" name="Tijdelijke aanduiding voor afbeelding 6"/>
          <p:cNvSpPr>
            <a:spLocks noGrp="1"/>
          </p:cNvSpPr>
          <p:nvPr>
            <p:ph type="pic" sz="quarter" idx="14"/>
          </p:nvPr>
        </p:nvSpPr>
        <p:spPr>
          <a:xfrm>
            <a:off x="2385169" y="3163529"/>
            <a:ext cx="2785140" cy="2829749"/>
          </a:xfrm>
        </p:spPr>
        <p:txBody>
          <a:bodyPr/>
          <a:lstStyle>
            <a:lvl1pPr>
              <a:defRPr sz="1100"/>
            </a:lvl1pPr>
          </a:lstStyle>
          <a:p>
            <a:r>
              <a:rPr lang="nl-NL"/>
              <a:t>Klik op het pictogram als u een afbeelding wilt toevoegen</a:t>
            </a:r>
          </a:p>
        </p:txBody>
      </p:sp>
      <p:sp>
        <p:nvSpPr>
          <p:cNvPr id="10" name="Tijdelijke aanduiding voor afbeelding 6"/>
          <p:cNvSpPr>
            <a:spLocks noGrp="1"/>
          </p:cNvSpPr>
          <p:nvPr>
            <p:ph type="pic" sz="quarter" idx="15"/>
          </p:nvPr>
        </p:nvSpPr>
        <p:spPr>
          <a:xfrm>
            <a:off x="6872595" y="3423008"/>
            <a:ext cx="2785140" cy="2829749"/>
          </a:xfrm>
        </p:spPr>
        <p:txBody>
          <a:bodyPr/>
          <a:lstStyle>
            <a:lvl1pPr>
              <a:defRPr sz="1100"/>
            </a:lvl1pPr>
          </a:lstStyle>
          <a:p>
            <a:r>
              <a:rPr lang="nl-NL"/>
              <a:t>Klik op het pictogram als u een afbeelding wilt toevoegen</a:t>
            </a:r>
          </a:p>
        </p:txBody>
      </p:sp>
      <p:sp>
        <p:nvSpPr>
          <p:cNvPr id="3" name="Tijdelijke aanduiding voor dianummer 2"/>
          <p:cNvSpPr>
            <a:spLocks noGrp="1"/>
          </p:cNvSpPr>
          <p:nvPr>
            <p:ph type="sldNum" sz="quarter" idx="10"/>
          </p:nvPr>
        </p:nvSpPr>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p>
            <a:r>
              <a:rPr lang="nl-NL" dirty="0"/>
              <a:t>Titel bewerken</a:t>
            </a:r>
          </a:p>
        </p:txBody>
      </p:sp>
    </p:spTree>
    <p:extLst>
      <p:ext uri="{BB962C8B-B14F-4D97-AF65-F5344CB8AC3E}">
        <p14:creationId xmlns:p14="http://schemas.microsoft.com/office/powerpoint/2010/main" val="285105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el_Tekst/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5" name="Subtitel 2"/>
          <p:cNvSpPr>
            <a:spLocks noGrp="1"/>
          </p:cNvSpPr>
          <p:nvPr>
            <p:ph type="subTitle" idx="13"/>
          </p:nvPr>
        </p:nvSpPr>
        <p:spPr>
          <a:xfrm>
            <a:off x="612000" y="1799999"/>
            <a:ext cx="11149904" cy="435201"/>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Klik om de ondertitelstijl van het model te bewerken</a:t>
            </a:r>
            <a:endParaRPr lang="nl-NL" dirty="0"/>
          </a:p>
        </p:txBody>
      </p:sp>
      <p:sp>
        <p:nvSpPr>
          <p:cNvPr id="3" name="Tijdelijke aanduiding voor inhoud 2"/>
          <p:cNvSpPr>
            <a:spLocks noGrp="1"/>
          </p:cNvSpPr>
          <p:nvPr>
            <p:ph idx="1"/>
          </p:nvPr>
        </p:nvSpPr>
        <p:spPr>
          <a:xfrm>
            <a:off x="612000" y="2432049"/>
            <a:ext cx="11160000" cy="3687949"/>
          </a:xfrm>
        </p:spPr>
        <p:txBody>
          <a:bodyPr wrap="square"/>
          <a:lstStyle>
            <a:lvl5pPr>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7473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_Kolommen">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5" name="Tijdelijke aanduiding voor tekst 4"/>
          <p:cNvSpPr>
            <a:spLocks noGrp="1"/>
          </p:cNvSpPr>
          <p:nvPr>
            <p:ph type="body" sz="quarter" idx="11"/>
          </p:nvPr>
        </p:nvSpPr>
        <p:spPr>
          <a:xfrm>
            <a:off x="612000" y="1800000"/>
            <a:ext cx="11160000" cy="4320000"/>
          </a:xfrm>
        </p:spPr>
        <p:txBody>
          <a:bodyPr numCol="2" spcCol="180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7874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3" name="Tijdelijke aanduiding voor inhoud 2"/>
          <p:cNvSpPr>
            <a:spLocks noGrp="1"/>
          </p:cNvSpPr>
          <p:nvPr>
            <p:ph idx="1"/>
          </p:nvPr>
        </p:nvSpPr>
        <p:spPr>
          <a:xfrm>
            <a:off x="612000" y="1799999"/>
            <a:ext cx="11160000" cy="4320000"/>
          </a:xfrm>
        </p:spPr>
        <p:txBody>
          <a:bodyPr wrap="square"/>
          <a:lstStyle>
            <a:lvl5pPr>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322847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_Teksten/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827"/>
            <a:ext cx="11474824" cy="584775"/>
          </a:xfrm>
        </p:spPr>
        <p:txBody>
          <a:bodyPr/>
          <a:lstStyle>
            <a:lvl1pPr>
              <a:defRPr baseline="0"/>
            </a:lvl1pPr>
          </a:lstStyle>
          <a:p>
            <a:r>
              <a:rPr lang="nl-NL" dirty="0"/>
              <a:t>Titel bewerken</a:t>
            </a:r>
          </a:p>
        </p:txBody>
      </p:sp>
      <p:sp>
        <p:nvSpPr>
          <p:cNvPr id="3" name="Tijdelijke aanduiding voor inhoud 2"/>
          <p:cNvSpPr>
            <a:spLocks noGrp="1"/>
          </p:cNvSpPr>
          <p:nvPr>
            <p:ph sz="half" idx="1"/>
          </p:nvPr>
        </p:nvSpPr>
        <p:spPr>
          <a:xfrm>
            <a:off x="612000" y="1800000"/>
            <a:ext cx="5400000" cy="4320000"/>
          </a:xfrm>
        </p:spPr>
        <p:txBody>
          <a:bodyPr/>
          <a:lstStyle>
            <a:lvl1pPr>
              <a:buClr>
                <a:srgbClr val="EB690B"/>
              </a:buCl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66824" y="1800000"/>
            <a:ext cx="5400000" cy="4320000"/>
          </a:xfrm>
        </p:spPr>
        <p:txBody>
          <a:bodyPr/>
          <a:lstStyle>
            <a:lvl1pP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309727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2000" y="0"/>
            <a:ext cx="11586229" cy="584775"/>
          </a:xfrm>
        </p:spPr>
        <p:txBody>
          <a:bodyPr/>
          <a:lstStyle>
            <a:lvl1pPr>
              <a:defRPr baseline="0"/>
            </a:lvl1pPr>
          </a:lstStyle>
          <a:p>
            <a:r>
              <a:rPr lang="nl-NL" dirty="0"/>
              <a:t>Titel bewerken</a:t>
            </a:r>
          </a:p>
        </p:txBody>
      </p:sp>
      <p:sp>
        <p:nvSpPr>
          <p:cNvPr id="7" name="Tijdelijke aanduiding voor afbeelding 2"/>
          <p:cNvSpPr>
            <a:spLocks noGrp="1"/>
          </p:cNvSpPr>
          <p:nvPr>
            <p:ph type="pic" idx="1"/>
          </p:nvPr>
        </p:nvSpPr>
        <p:spPr>
          <a:xfrm>
            <a:off x="612000" y="1800000"/>
            <a:ext cx="11160000" cy="4320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264966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0800" y="0"/>
            <a:ext cx="11582400" cy="584775"/>
          </a:xfrm>
        </p:spPr>
        <p:txBody>
          <a:bodyPr/>
          <a:lstStyle>
            <a:lvl1pPr>
              <a:defRPr baseline="0"/>
            </a:lvl1pPr>
          </a:lstStyle>
          <a:p>
            <a:r>
              <a:rPr lang="nl-NL" dirty="0"/>
              <a:t>Titel bewerken</a:t>
            </a:r>
          </a:p>
        </p:txBody>
      </p:sp>
      <p:sp>
        <p:nvSpPr>
          <p:cNvPr id="3" name="Tijdelijke aanduiding voor tekst 2"/>
          <p:cNvSpPr>
            <a:spLocks noGrp="1"/>
          </p:cNvSpPr>
          <p:nvPr>
            <p:ph type="body" idx="1"/>
          </p:nvPr>
        </p:nvSpPr>
        <p:spPr>
          <a:xfrm>
            <a:off x="612000"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12000"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433608"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433608"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8"/>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90638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_Teks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7" name="Tijdelijke aanduiding voor afbeelding 6"/>
          <p:cNvSpPr>
            <a:spLocks noGrp="1"/>
          </p:cNvSpPr>
          <p:nvPr>
            <p:ph type="pic" sz="quarter" idx="12"/>
          </p:nvPr>
        </p:nvSpPr>
        <p:spPr>
          <a:xfrm>
            <a:off x="611999" y="1800000"/>
            <a:ext cx="4680000" cy="4320000"/>
          </a:xfrm>
        </p:spPr>
        <p:txBody>
          <a:bodyPr/>
          <a:lstStyle/>
          <a:p>
            <a:r>
              <a:rPr lang="nl-NL"/>
              <a:t>Klik op het pictogram als u een afbeelding wilt toevoegen</a:t>
            </a:r>
          </a:p>
        </p:txBody>
      </p:sp>
      <p:sp>
        <p:nvSpPr>
          <p:cNvPr id="5" name="Tijdelijke aanduiding voor tekst 4"/>
          <p:cNvSpPr>
            <a:spLocks noGrp="1"/>
          </p:cNvSpPr>
          <p:nvPr>
            <p:ph type="body" sz="quarter" idx="11"/>
          </p:nvPr>
        </p:nvSpPr>
        <p:spPr>
          <a:xfrm>
            <a:off x="5760000" y="1800000"/>
            <a:ext cx="6014400" cy="4320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2700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92000" y="4"/>
            <a:ext cx="11582400" cy="584775"/>
          </a:xfrm>
          <a:prstGeom prst="rect">
            <a:avLst/>
          </a:prstGeom>
        </p:spPr>
        <p:txBody>
          <a:bodyPr vert="horz" wrap="square" lIns="0" tIns="0" rIns="0" bIns="0" rtlCol="0" anchor="t" anchorCtr="0">
            <a:spAutoFit/>
          </a:bodyPr>
          <a:lstStyle/>
          <a:p>
            <a:r>
              <a:rPr lang="nl-NL" dirty="0"/>
              <a:t>Titel bewerken</a:t>
            </a:r>
          </a:p>
        </p:txBody>
      </p:sp>
      <p:sp>
        <p:nvSpPr>
          <p:cNvPr id="3" name="Tijdelijke aanduiding voor tekst 2"/>
          <p:cNvSpPr>
            <a:spLocks noGrp="1"/>
          </p:cNvSpPr>
          <p:nvPr>
            <p:ph type="body" idx="1"/>
          </p:nvPr>
        </p:nvSpPr>
        <p:spPr>
          <a:xfrm>
            <a:off x="612000" y="1800000"/>
            <a:ext cx="11160000" cy="4320000"/>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273332" y="6102096"/>
            <a:ext cx="1918668" cy="755904"/>
          </a:xfrm>
          <a:prstGeom prst="rect">
            <a:avLst/>
          </a:prstGeom>
        </p:spPr>
      </p:pic>
    </p:spTree>
    <p:extLst>
      <p:ext uri="{BB962C8B-B14F-4D97-AF65-F5344CB8AC3E}">
        <p14:creationId xmlns:p14="http://schemas.microsoft.com/office/powerpoint/2010/main" val="16135477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0" r:id="rId3"/>
    <p:sldLayoutId id="2147483657" r:id="rId4"/>
    <p:sldLayoutId id="2147483650" r:id="rId5"/>
    <p:sldLayoutId id="2147483652" r:id="rId6"/>
    <p:sldLayoutId id="2147483654" r:id="rId7"/>
    <p:sldLayoutId id="2147483653" r:id="rId8"/>
    <p:sldLayoutId id="2147483658" r:id="rId9"/>
    <p:sldLayoutId id="2147483656" r:id="rId10"/>
    <p:sldLayoutId id="2147483659" r:id="rId11"/>
  </p:sldLayoutIdLst>
  <p:txStyles>
    <p:titleStyle>
      <a:lvl1pPr algn="l" defTabSz="457189" rtl="0" eaLnBrk="1" latinLnBrk="0" hangingPunct="1">
        <a:spcBef>
          <a:spcPct val="0"/>
        </a:spcBef>
        <a:buNone/>
        <a:defRPr sz="3800" b="1" kern="1200" cap="all" baseline="0">
          <a:solidFill>
            <a:srgbClr val="00436F"/>
          </a:solidFill>
          <a:latin typeface="+mj-lt"/>
          <a:ea typeface="+mj-ea"/>
          <a:cs typeface="+mj-cs"/>
        </a:defRPr>
      </a:lvl1pPr>
    </p:titleStyle>
    <p:body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92000" y="4"/>
            <a:ext cx="11582400" cy="584775"/>
          </a:xfrm>
          <a:prstGeom prst="rect">
            <a:avLst/>
          </a:prstGeom>
        </p:spPr>
        <p:txBody>
          <a:bodyPr vert="horz" wrap="square" lIns="0" tIns="0" rIns="0" bIns="0" rtlCol="0" anchor="t" anchorCtr="0">
            <a:spAutoFit/>
          </a:bodyPr>
          <a:lstStyle/>
          <a:p>
            <a:r>
              <a:rPr lang="nl-NL" dirty="0"/>
              <a:t>Titel bewerken</a:t>
            </a:r>
          </a:p>
        </p:txBody>
      </p:sp>
      <p:sp>
        <p:nvSpPr>
          <p:cNvPr id="3" name="Tijdelijke aanduiding voor tekst 2"/>
          <p:cNvSpPr>
            <a:spLocks noGrp="1"/>
          </p:cNvSpPr>
          <p:nvPr>
            <p:ph type="body" idx="1"/>
          </p:nvPr>
        </p:nvSpPr>
        <p:spPr>
          <a:xfrm>
            <a:off x="612000" y="1800000"/>
            <a:ext cx="11160000" cy="4320000"/>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dianummer 5"/>
          <p:cNvSpPr>
            <a:spLocks noGrp="1"/>
          </p:cNvSpPr>
          <p:nvPr>
            <p:ph type="sldNum" sz="quarter" idx="4"/>
          </p:nvPr>
        </p:nvSpPr>
        <p:spPr>
          <a:xfrm>
            <a:off x="609600" y="6356355"/>
            <a:ext cx="2844800" cy="365125"/>
          </a:xfrm>
          <a:prstGeom prst="rect">
            <a:avLst/>
          </a:prstGeom>
        </p:spPr>
        <p:txBody>
          <a:bodyPr/>
          <a:lstStyle/>
          <a:p>
            <a:fld id="{AC69ED11-C69E-964B-944D-41F160558BEF}" type="slidenum">
              <a:rPr lang="nl-NL" smtClean="0"/>
              <a:t>‹nr.›</a:t>
            </a:fld>
            <a:endParaRPr lang="nl-NL"/>
          </a:p>
        </p:txBody>
      </p:sp>
      <p:pic>
        <p:nvPicPr>
          <p:cNvPr id="9" name="Afbeelding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500572" y="6330274"/>
            <a:ext cx="1691428" cy="527726"/>
          </a:xfrm>
          <a:prstGeom prst="rect">
            <a:avLst/>
          </a:prstGeom>
        </p:spPr>
      </p:pic>
    </p:spTree>
    <p:extLst>
      <p:ext uri="{BB962C8B-B14F-4D97-AF65-F5344CB8AC3E}">
        <p14:creationId xmlns:p14="http://schemas.microsoft.com/office/powerpoint/2010/main" val="23149897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189" rtl="0" eaLnBrk="1" latinLnBrk="0" hangingPunct="1">
        <a:spcBef>
          <a:spcPct val="0"/>
        </a:spcBef>
        <a:buNone/>
        <a:defRPr sz="3800" b="1" kern="1200" cap="all" baseline="0">
          <a:solidFill>
            <a:srgbClr val="00436F"/>
          </a:solidFill>
          <a:latin typeface="+mj-lt"/>
          <a:ea typeface="+mj-ea"/>
          <a:cs typeface="+mj-cs"/>
        </a:defRPr>
      </a:lvl1pPr>
    </p:titleStyle>
    <p:body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0.jpg"/><Relationship Id="rId5" Type="http://schemas.openxmlformats.org/officeDocument/2006/relationships/image" Target="../media/image19.wmf"/><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knmp.nl/downloads/brochure-zorgverzekering-en-apotheek-voor-patienten-2020.pdf"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rijksoverheid.nl/onderwerpen/geneesmiddelen/vraag-en-antwoord/wat-betaal-ik-voor-medicijnen-op-recept"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www.apotheek.nl/zorg-van-de-apotheker/de-prijs-en-vergoeding-van-uw-medicijn/prijs-en-vergoeding-medicijn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dirty="0"/>
          </a:p>
        </p:txBody>
      </p:sp>
    </p:spTree>
    <p:extLst>
      <p:ext uri="{BB962C8B-B14F-4D97-AF65-F5344CB8AC3E}">
        <p14:creationId xmlns:p14="http://schemas.microsoft.com/office/powerpoint/2010/main" val="395203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800" y="0"/>
            <a:ext cx="11582400" cy="1015663"/>
          </a:xfrm>
        </p:spPr>
        <p:txBody>
          <a:bodyPr/>
          <a:lstStyle/>
          <a:p>
            <a:r>
              <a:rPr lang="nl-NL" dirty="0"/>
              <a:t>Medicijngebruik is maatwerk</a:t>
            </a:r>
            <a:br>
              <a:rPr lang="nl-NL" dirty="0"/>
            </a:br>
            <a:r>
              <a:rPr lang="nl-NL" sz="2800" b="0" dirty="0">
                <a:solidFill>
                  <a:srgbClr val="00B0F0"/>
                </a:solidFill>
              </a:rPr>
              <a:t>Nieuwe ontwikkeling: medicijnen en de genen</a:t>
            </a:r>
          </a:p>
        </p:txBody>
      </p:sp>
      <p:sp>
        <p:nvSpPr>
          <p:cNvPr id="9" name="Tijdelijke aanduiding voor tekst 8"/>
          <p:cNvSpPr>
            <a:spLocks noGrp="1"/>
          </p:cNvSpPr>
          <p:nvPr>
            <p:ph type="body" sz="quarter" idx="3"/>
          </p:nvPr>
        </p:nvSpPr>
        <p:spPr/>
        <p:txBody>
          <a:bodyPr>
            <a:normAutofit/>
          </a:bodyPr>
          <a:lstStyle/>
          <a:p>
            <a:r>
              <a:rPr lang="nl-NL" b="0" dirty="0"/>
              <a:t>FARMACOGENETICA</a:t>
            </a:r>
          </a:p>
        </p:txBody>
      </p:sp>
      <p:sp>
        <p:nvSpPr>
          <p:cNvPr id="10" name="Tijdelijke aanduiding voor inhoud 9"/>
          <p:cNvSpPr>
            <a:spLocks noGrp="1"/>
          </p:cNvSpPr>
          <p:nvPr>
            <p:ph sz="quarter" idx="4"/>
          </p:nvPr>
        </p:nvSpPr>
        <p:spPr/>
        <p:txBody>
          <a:bodyPr/>
          <a:lstStyle/>
          <a:p>
            <a:r>
              <a:rPr lang="nl-NL" dirty="0"/>
              <a:t>Genen hebben invloed op hoe goed sommige medicijnen werken</a:t>
            </a:r>
          </a:p>
          <a:p>
            <a:r>
              <a:rPr lang="nl-NL" dirty="0"/>
              <a:t>De apotheker kan informatie over uw genen gebruiken om bijvoorbeeld bijwerkingen te verminderen  </a:t>
            </a:r>
          </a:p>
          <a:p>
            <a:endParaRPr lang="nl-NL" dirty="0"/>
          </a:p>
        </p:txBody>
      </p:sp>
      <p:pic>
        <p:nvPicPr>
          <p:cNvPr id="6" name="Afbeelding 5"/>
          <p:cNvPicPr>
            <a:picLocks noChangeAspect="1"/>
          </p:cNvPicPr>
          <p:nvPr/>
        </p:nvPicPr>
        <p:blipFill rotWithShape="1">
          <a:blip r:embed="rId3"/>
          <a:srcRect l="57946" t="36706" r="18165" b="30194"/>
          <a:stretch/>
        </p:blipFill>
        <p:spPr>
          <a:xfrm>
            <a:off x="840508" y="2013527"/>
            <a:ext cx="4368801" cy="3278909"/>
          </a:xfrm>
          <a:prstGeom prst="rect">
            <a:avLst/>
          </a:prstGeom>
        </p:spPr>
      </p:pic>
    </p:spTree>
    <p:extLst>
      <p:ext uri="{BB962C8B-B14F-4D97-AF65-F5344CB8AC3E}">
        <p14:creationId xmlns:p14="http://schemas.microsoft.com/office/powerpoint/2010/main" val="267364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4"/>
            <a:ext cx="12000000" cy="2185214"/>
          </a:xfrm>
        </p:spPr>
        <p:txBody>
          <a:bodyPr/>
          <a:lstStyle/>
          <a:p>
            <a:r>
              <a:rPr lang="nl-NL" dirty="0"/>
              <a:t>Problemen met medicijnen? verandert uw situatie?</a:t>
            </a:r>
            <a:br>
              <a:rPr lang="nl-NL" dirty="0"/>
            </a:br>
            <a:r>
              <a:rPr lang="nl-NL" sz="2800" b="0" dirty="0">
                <a:solidFill>
                  <a:srgbClr val="00B0F0"/>
                </a:solidFill>
              </a:rPr>
              <a:t>Bespreek dat met de apotheek</a:t>
            </a:r>
            <a:br>
              <a:rPr lang="nl-NL" dirty="0"/>
            </a:br>
            <a:endParaRPr lang="nl-NL" dirty="0"/>
          </a:p>
        </p:txBody>
      </p:sp>
      <p:sp>
        <p:nvSpPr>
          <p:cNvPr id="9" name="Tekstvak 8"/>
          <p:cNvSpPr txBox="1"/>
          <p:nvPr/>
        </p:nvSpPr>
        <p:spPr>
          <a:xfrm>
            <a:off x="3060746" y="1854977"/>
            <a:ext cx="3741729" cy="1077218"/>
          </a:xfrm>
          <a:prstGeom prst="rect">
            <a:avLst/>
          </a:prstGeom>
          <a:noFill/>
        </p:spPr>
        <p:txBody>
          <a:bodyPr wrap="none" rtlCol="0">
            <a:spAutoFit/>
          </a:bodyPr>
          <a:lstStyle/>
          <a:p>
            <a:pPr algn="ctr"/>
            <a:r>
              <a:rPr lang="nl-NL" sz="3200" dirty="0"/>
              <a:t>Mag ik mijn medicijn </a:t>
            </a:r>
          </a:p>
          <a:p>
            <a:pPr algn="ctr"/>
            <a:r>
              <a:rPr lang="nl-NL" sz="3200" dirty="0"/>
              <a:t>fijnmalen?</a:t>
            </a:r>
          </a:p>
        </p:txBody>
      </p:sp>
      <p:sp>
        <p:nvSpPr>
          <p:cNvPr id="10" name="Tekstvak 9"/>
          <p:cNvSpPr txBox="1"/>
          <p:nvPr/>
        </p:nvSpPr>
        <p:spPr>
          <a:xfrm>
            <a:off x="666842" y="5096686"/>
            <a:ext cx="4164987" cy="1077218"/>
          </a:xfrm>
          <a:prstGeom prst="rect">
            <a:avLst/>
          </a:prstGeom>
          <a:noFill/>
        </p:spPr>
        <p:txBody>
          <a:bodyPr wrap="none" rtlCol="0">
            <a:spAutoFit/>
          </a:bodyPr>
          <a:lstStyle/>
          <a:p>
            <a:pPr algn="ctr"/>
            <a:r>
              <a:rPr lang="nl-NL" sz="3200" dirty="0"/>
              <a:t>Wat betekent 2 x daags </a:t>
            </a:r>
            <a:br>
              <a:rPr lang="nl-NL" sz="3200" dirty="0"/>
            </a:br>
            <a:r>
              <a:rPr lang="nl-NL" sz="3200" dirty="0"/>
              <a:t>1 tablet?</a:t>
            </a:r>
          </a:p>
        </p:txBody>
      </p:sp>
      <p:sp>
        <p:nvSpPr>
          <p:cNvPr id="11" name="Tekstvak 10"/>
          <p:cNvSpPr txBox="1"/>
          <p:nvPr/>
        </p:nvSpPr>
        <p:spPr>
          <a:xfrm>
            <a:off x="446151" y="3045109"/>
            <a:ext cx="5537543" cy="1077218"/>
          </a:xfrm>
          <a:prstGeom prst="rect">
            <a:avLst/>
          </a:prstGeom>
          <a:noFill/>
        </p:spPr>
        <p:txBody>
          <a:bodyPr wrap="none" rtlCol="0">
            <a:spAutoFit/>
          </a:bodyPr>
          <a:lstStyle/>
          <a:p>
            <a:pPr algn="ctr"/>
            <a:r>
              <a:rPr lang="nl-NL" sz="3200" dirty="0"/>
              <a:t> </a:t>
            </a:r>
            <a:br>
              <a:rPr lang="nl-NL" sz="3200" dirty="0"/>
            </a:br>
            <a:r>
              <a:rPr lang="nl-NL" sz="3200" dirty="0"/>
              <a:t>Inhaleren! Doe ik dat wel goed?</a:t>
            </a:r>
          </a:p>
        </p:txBody>
      </p:sp>
      <p:sp>
        <p:nvSpPr>
          <p:cNvPr id="12" name="Tekstvak 11"/>
          <p:cNvSpPr txBox="1"/>
          <p:nvPr/>
        </p:nvSpPr>
        <p:spPr>
          <a:xfrm>
            <a:off x="5546109" y="5002342"/>
            <a:ext cx="5637121" cy="584775"/>
          </a:xfrm>
          <a:prstGeom prst="rect">
            <a:avLst/>
          </a:prstGeom>
          <a:noFill/>
        </p:spPr>
        <p:txBody>
          <a:bodyPr wrap="none" rtlCol="0">
            <a:spAutoFit/>
          </a:bodyPr>
          <a:lstStyle/>
          <a:p>
            <a:pPr algn="ctr"/>
            <a:r>
              <a:rPr lang="nl-NL" sz="3200" dirty="0"/>
              <a:t>Help! Ik raak het overzicht kwijt!</a:t>
            </a:r>
          </a:p>
        </p:txBody>
      </p:sp>
      <p:sp>
        <p:nvSpPr>
          <p:cNvPr id="13" name="Tekstvak 12"/>
          <p:cNvSpPr txBox="1"/>
          <p:nvPr/>
        </p:nvSpPr>
        <p:spPr>
          <a:xfrm>
            <a:off x="6983803" y="2681179"/>
            <a:ext cx="4445512" cy="1077218"/>
          </a:xfrm>
          <a:prstGeom prst="rect">
            <a:avLst/>
          </a:prstGeom>
          <a:noFill/>
        </p:spPr>
        <p:txBody>
          <a:bodyPr wrap="none" rtlCol="0">
            <a:spAutoFit/>
          </a:bodyPr>
          <a:lstStyle/>
          <a:p>
            <a:pPr algn="ctr"/>
            <a:r>
              <a:rPr lang="nl-NL" sz="3200" dirty="0"/>
              <a:t>Naar het ziekenhuis? </a:t>
            </a:r>
          </a:p>
          <a:p>
            <a:pPr algn="ctr"/>
            <a:r>
              <a:rPr lang="nl-NL" sz="3200" dirty="0"/>
              <a:t>Of net uit het ziekenhuis?</a:t>
            </a:r>
          </a:p>
        </p:txBody>
      </p:sp>
      <p:sp>
        <p:nvSpPr>
          <p:cNvPr id="14" name="Ovaal 13"/>
          <p:cNvSpPr/>
          <p:nvPr/>
        </p:nvSpPr>
        <p:spPr>
          <a:xfrm>
            <a:off x="544880" y="4763015"/>
            <a:ext cx="4544291" cy="1513968"/>
          </a:xfrm>
          <a:prstGeom prst="ellipse">
            <a:avLst/>
          </a:prstGeom>
          <a:noFill/>
          <a:ln w="28575">
            <a:solidFill>
              <a:srgbClr val="EB69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Ovaal 14"/>
          <p:cNvSpPr/>
          <p:nvPr/>
        </p:nvSpPr>
        <p:spPr>
          <a:xfrm>
            <a:off x="2931282" y="1563175"/>
            <a:ext cx="3871193" cy="1410360"/>
          </a:xfrm>
          <a:prstGeom prst="ellipse">
            <a:avLst/>
          </a:prstGeom>
          <a:noFill/>
          <a:ln w="28575">
            <a:solidFill>
              <a:srgbClr val="EB69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 name="Ovaal 15"/>
          <p:cNvSpPr/>
          <p:nvPr/>
        </p:nvSpPr>
        <p:spPr>
          <a:xfrm>
            <a:off x="230909" y="3193618"/>
            <a:ext cx="5922672" cy="1222823"/>
          </a:xfrm>
          <a:prstGeom prst="ellipse">
            <a:avLst/>
          </a:prstGeom>
          <a:noFill/>
          <a:ln w="28575">
            <a:solidFill>
              <a:srgbClr val="EB69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Ovaal 16"/>
          <p:cNvSpPr/>
          <p:nvPr/>
        </p:nvSpPr>
        <p:spPr>
          <a:xfrm>
            <a:off x="6949440" y="2419918"/>
            <a:ext cx="4626840" cy="1801090"/>
          </a:xfrm>
          <a:prstGeom prst="ellipse">
            <a:avLst/>
          </a:prstGeom>
          <a:noFill/>
          <a:ln w="28575">
            <a:solidFill>
              <a:srgbClr val="EB69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8" name="Ovaal 17"/>
          <p:cNvSpPr/>
          <p:nvPr/>
        </p:nvSpPr>
        <p:spPr>
          <a:xfrm>
            <a:off x="5472221" y="4487805"/>
            <a:ext cx="5922672" cy="1513969"/>
          </a:xfrm>
          <a:prstGeom prst="ellipse">
            <a:avLst/>
          </a:prstGeom>
          <a:noFill/>
          <a:ln w="28575">
            <a:solidFill>
              <a:srgbClr val="EB690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6950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92000" y="3"/>
            <a:ext cx="11582400" cy="1446550"/>
          </a:xfrm>
        </p:spPr>
        <p:txBody>
          <a:bodyPr/>
          <a:lstStyle/>
          <a:p>
            <a:r>
              <a:rPr lang="nl-NL" dirty="0"/>
              <a:t>Veilig medicijngebruik</a:t>
            </a:r>
            <a:br>
              <a:rPr lang="nl-NL" dirty="0"/>
            </a:br>
            <a:r>
              <a:rPr lang="nl-NL" sz="2800" b="0" dirty="0">
                <a:solidFill>
                  <a:srgbClr val="00B0F0"/>
                </a:solidFill>
              </a:rPr>
              <a:t>Wat doet de apotheker voor u?</a:t>
            </a:r>
            <a:br>
              <a:rPr lang="nl-NL" dirty="0"/>
            </a:br>
            <a:endParaRPr lang="nl-NL" sz="2800" b="0" dirty="0">
              <a:solidFill>
                <a:srgbClr val="00B0F0"/>
              </a:solidFill>
            </a:endParaRPr>
          </a:p>
        </p:txBody>
      </p:sp>
      <p:sp>
        <p:nvSpPr>
          <p:cNvPr id="8" name="Tijdelijke aanduiding voor inhoud 7"/>
          <p:cNvSpPr>
            <a:spLocks noGrp="1"/>
          </p:cNvSpPr>
          <p:nvPr>
            <p:ph idx="1"/>
          </p:nvPr>
        </p:nvSpPr>
        <p:spPr/>
        <p:txBody>
          <a:bodyPr>
            <a:normAutofit/>
          </a:bodyPr>
          <a:lstStyle/>
          <a:p>
            <a:pPr lvl="0">
              <a:buFont typeface="Wingdings" panose="05000000000000000000" pitchFamily="2" charset="2"/>
              <a:buChar char="ü"/>
            </a:pPr>
            <a:r>
              <a:rPr lang="en-US" dirty="0" err="1"/>
              <a:t>Medicatiedossier</a:t>
            </a:r>
            <a:r>
              <a:rPr lang="en-US" dirty="0"/>
              <a:t> </a:t>
            </a:r>
            <a:r>
              <a:rPr lang="en-US" dirty="0" err="1"/>
              <a:t>bijhouden</a:t>
            </a:r>
            <a:endParaRPr lang="en-US" dirty="0"/>
          </a:p>
          <a:p>
            <a:pPr lvl="0">
              <a:buFont typeface="Wingdings" panose="05000000000000000000" pitchFamily="2" charset="2"/>
              <a:buChar char="ü"/>
            </a:pPr>
            <a:r>
              <a:rPr lang="en-US" dirty="0" err="1"/>
              <a:t>Medicatiebewaking</a:t>
            </a:r>
            <a:r>
              <a:rPr lang="en-US" dirty="0"/>
              <a:t> (</a:t>
            </a:r>
            <a:r>
              <a:rPr lang="en-US" dirty="0" err="1"/>
              <a:t>controle</a:t>
            </a:r>
            <a:r>
              <a:rPr lang="en-US" dirty="0"/>
              <a:t> op </a:t>
            </a:r>
            <a:r>
              <a:rPr lang="en-US" dirty="0" err="1"/>
              <a:t>o.a</a:t>
            </a:r>
            <a:r>
              <a:rPr lang="en-US" dirty="0"/>
              <a:t>. </a:t>
            </a:r>
            <a:r>
              <a:rPr lang="en-US" dirty="0" err="1"/>
              <a:t>dosering</a:t>
            </a:r>
            <a:r>
              <a:rPr lang="en-US" dirty="0"/>
              <a:t>, </a:t>
            </a:r>
            <a:r>
              <a:rPr lang="en-US" dirty="0" err="1"/>
              <a:t>wisselwerkingen</a:t>
            </a:r>
            <a:r>
              <a:rPr lang="en-US" dirty="0"/>
              <a:t>)</a:t>
            </a:r>
          </a:p>
          <a:p>
            <a:pPr lvl="0">
              <a:buFont typeface="Wingdings" panose="05000000000000000000" pitchFamily="2" charset="2"/>
              <a:buChar char="ü"/>
            </a:pPr>
            <a:r>
              <a:rPr lang="en-US" dirty="0" err="1"/>
              <a:t>Zo</a:t>
            </a:r>
            <a:r>
              <a:rPr lang="en-US" dirty="0"/>
              <a:t> </a:t>
            </a:r>
            <a:r>
              <a:rPr lang="en-US" dirty="0" err="1"/>
              <a:t>nodig</a:t>
            </a:r>
            <a:r>
              <a:rPr lang="en-US" dirty="0"/>
              <a:t>: contact met de </a:t>
            </a:r>
            <a:r>
              <a:rPr lang="en-US" dirty="0" err="1"/>
              <a:t>voorschrijver</a:t>
            </a:r>
            <a:endParaRPr lang="en-US" dirty="0"/>
          </a:p>
          <a:p>
            <a:pPr lvl="0">
              <a:buFont typeface="Wingdings" panose="05000000000000000000" pitchFamily="2" charset="2"/>
              <a:buChar char="ü"/>
            </a:pPr>
            <a:r>
              <a:rPr lang="en-US" dirty="0" err="1"/>
              <a:t>Altijd</a:t>
            </a:r>
            <a:r>
              <a:rPr lang="en-US" dirty="0"/>
              <a:t>: </a:t>
            </a:r>
            <a:r>
              <a:rPr lang="en-US" dirty="0" err="1"/>
              <a:t>dubbele</a:t>
            </a:r>
            <a:r>
              <a:rPr lang="en-US" dirty="0"/>
              <a:t> </a:t>
            </a:r>
            <a:r>
              <a:rPr lang="en-US" dirty="0" err="1"/>
              <a:t>controle</a:t>
            </a:r>
            <a:r>
              <a:rPr lang="en-US" dirty="0"/>
              <a:t> in de apotheek</a:t>
            </a:r>
          </a:p>
          <a:p>
            <a:pPr lvl="0">
              <a:buFont typeface="Wingdings" panose="05000000000000000000" pitchFamily="2" charset="2"/>
              <a:buChar char="ü"/>
            </a:pPr>
            <a:r>
              <a:rPr lang="en-US" dirty="0" err="1"/>
              <a:t>Uitleg</a:t>
            </a:r>
            <a:r>
              <a:rPr lang="en-US" dirty="0"/>
              <a:t> </a:t>
            </a:r>
            <a:r>
              <a:rPr lang="en-US" dirty="0" err="1"/>
              <a:t>bij</a:t>
            </a:r>
            <a:r>
              <a:rPr lang="en-US" dirty="0"/>
              <a:t> </a:t>
            </a:r>
            <a:r>
              <a:rPr lang="en-US" dirty="0" err="1"/>
              <a:t>nieuw</a:t>
            </a:r>
            <a:r>
              <a:rPr lang="en-US" dirty="0"/>
              <a:t> </a:t>
            </a:r>
            <a:r>
              <a:rPr lang="en-US" dirty="0" err="1"/>
              <a:t>medicijn</a:t>
            </a:r>
            <a:endParaRPr lang="en-US" dirty="0"/>
          </a:p>
          <a:p>
            <a:pPr lvl="0">
              <a:buFont typeface="Wingdings" panose="05000000000000000000" pitchFamily="2" charset="2"/>
              <a:buChar char="ü"/>
            </a:pPr>
            <a:r>
              <a:rPr lang="en-US" dirty="0" err="1"/>
              <a:t>Vragen</a:t>
            </a:r>
            <a:r>
              <a:rPr lang="en-US" dirty="0"/>
              <a:t> </a:t>
            </a:r>
            <a:r>
              <a:rPr lang="en-US" dirty="0" err="1"/>
              <a:t>beantwoorden</a:t>
            </a:r>
            <a:endParaRPr lang="en-US" dirty="0"/>
          </a:p>
          <a:p>
            <a:pPr lvl="0">
              <a:buFont typeface="Wingdings" panose="05000000000000000000" pitchFamily="2" charset="2"/>
              <a:buChar char="ü"/>
            </a:pPr>
            <a:r>
              <a:rPr lang="en-US" dirty="0" err="1"/>
              <a:t>Rekening</a:t>
            </a:r>
            <a:r>
              <a:rPr lang="en-US" dirty="0"/>
              <a:t> </a:t>
            </a:r>
            <a:r>
              <a:rPr lang="en-US" dirty="0" err="1"/>
              <a:t>naar</a:t>
            </a:r>
            <a:r>
              <a:rPr lang="en-US" dirty="0"/>
              <a:t> </a:t>
            </a:r>
            <a:r>
              <a:rPr lang="en-US" dirty="0" err="1"/>
              <a:t>zorgverzekeraar</a:t>
            </a:r>
            <a:endParaRPr lang="en-US" dirty="0"/>
          </a:p>
          <a:p>
            <a:pPr lvl="0">
              <a:buFont typeface="Wingdings" panose="05000000000000000000" pitchFamily="2" charset="2"/>
              <a:buChar char="ü"/>
            </a:pPr>
            <a:r>
              <a:rPr lang="nl-NL" dirty="0"/>
              <a:t>Eindcontrole door apotheker</a:t>
            </a:r>
          </a:p>
        </p:txBody>
      </p:sp>
    </p:spTree>
    <p:extLst>
      <p:ext uri="{BB962C8B-B14F-4D97-AF65-F5344CB8AC3E}">
        <p14:creationId xmlns:p14="http://schemas.microsoft.com/office/powerpoint/2010/main" val="136810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Tijdelijke aanduiding voor afbeelding 19"/>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l="4972" r="4972"/>
          <a:stretch>
            <a:fillRect/>
          </a:stretch>
        </p:blipFill>
        <p:spPr>
          <a:xfrm>
            <a:off x="2558340" y="2817259"/>
            <a:ext cx="2026696" cy="2106871"/>
          </a:xfrm>
        </p:spPr>
      </p:pic>
      <p:pic>
        <p:nvPicPr>
          <p:cNvPr id="19" name="Tijdelijke aanduiding voor afbeelding 18"/>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l="3151" r="3151"/>
          <a:stretch>
            <a:fillRect/>
          </a:stretch>
        </p:blipFill>
        <p:spPr>
          <a:xfrm>
            <a:off x="4744060" y="2828332"/>
            <a:ext cx="2179004" cy="2095798"/>
          </a:xfrm>
        </p:spPr>
      </p:pic>
      <p:pic>
        <p:nvPicPr>
          <p:cNvPr id="21" name="Tijdelijke aanduiding voor afbeelding 20"/>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l="3502" r="3502"/>
          <a:stretch>
            <a:fillRect/>
          </a:stretch>
        </p:blipFill>
        <p:spPr>
          <a:xfrm>
            <a:off x="9268832" y="2839858"/>
            <a:ext cx="2084839" cy="2118231"/>
          </a:xfrm>
        </p:spPr>
      </p:pic>
      <p:sp>
        <p:nvSpPr>
          <p:cNvPr id="2" name="Titel 1"/>
          <p:cNvSpPr>
            <a:spLocks noGrp="1"/>
          </p:cNvSpPr>
          <p:nvPr>
            <p:ph type="title"/>
          </p:nvPr>
        </p:nvSpPr>
        <p:spPr>
          <a:xfrm>
            <a:off x="192000" y="4"/>
            <a:ext cx="11582400" cy="1877437"/>
          </a:xfrm>
        </p:spPr>
        <p:txBody>
          <a:bodyPr/>
          <a:lstStyle/>
          <a:p>
            <a:r>
              <a:rPr lang="nl-NL" dirty="0"/>
              <a:t>VEILIG MEDICIJNGEBRUIK</a:t>
            </a:r>
            <a:br>
              <a:rPr lang="nl-NL" dirty="0"/>
            </a:br>
            <a:r>
              <a:rPr lang="nl-NL" sz="2800" b="0" dirty="0">
                <a:solidFill>
                  <a:srgbClr val="00B0F0"/>
                </a:solidFill>
              </a:rPr>
              <a:t>WAT KAN UW APOTHEKER nog meer voor U DOEN?</a:t>
            </a:r>
            <a:br>
              <a:rPr lang="nl-NL" sz="2800" b="0" dirty="0">
                <a:solidFill>
                  <a:srgbClr val="00B0F0"/>
                </a:solidFill>
              </a:rPr>
            </a:br>
            <a:br>
              <a:rPr lang="nl-NL" sz="2800" b="0" dirty="0">
                <a:solidFill>
                  <a:srgbClr val="00B0F0"/>
                </a:solidFill>
              </a:rPr>
            </a:br>
            <a:endParaRPr lang="nl-NL" sz="2800" b="0" dirty="0">
              <a:solidFill>
                <a:srgbClr val="00B0F0"/>
              </a:solidFill>
            </a:endParaRPr>
          </a:p>
        </p:txBody>
      </p:sp>
      <p:pic>
        <p:nvPicPr>
          <p:cNvPr id="24" name="Tijdelijke aanduiding voor afbeelding 23"/>
          <p:cNvPicPr>
            <a:picLocks noGrp="1" noChangeAspect="1"/>
          </p:cNvPicPr>
          <p:nvPr>
            <p:ph type="pic" sz="quarter" idx="11"/>
          </p:nvPr>
        </p:nvPicPr>
        <p:blipFill>
          <a:blip r:embed="rId6">
            <a:extLst>
              <a:ext uri="{28A0092B-C50C-407E-A947-70E740481C1C}">
                <a14:useLocalDpi xmlns:a14="http://schemas.microsoft.com/office/drawing/2010/main"/>
              </a:ext>
            </a:extLst>
          </a:blip>
          <a:srcRect l="1263" r="1263"/>
          <a:stretch>
            <a:fillRect/>
          </a:stretch>
        </p:blipFill>
        <p:spPr>
          <a:xfrm>
            <a:off x="347141" y="2802935"/>
            <a:ext cx="2042236" cy="2095177"/>
          </a:xfrm>
        </p:spPr>
      </p:pic>
      <p:pic>
        <p:nvPicPr>
          <p:cNvPr id="23" name="Tijdelijke aanduiding voor afbeelding 8"/>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l="20758" r="20758"/>
          <a:stretch>
            <a:fillRect/>
          </a:stretch>
        </p:blipFill>
        <p:spPr>
          <a:xfrm>
            <a:off x="7072149" y="2839858"/>
            <a:ext cx="2042235" cy="2095177"/>
          </a:xfrm>
        </p:spPr>
      </p:pic>
    </p:spTree>
    <p:extLst>
      <p:ext uri="{BB962C8B-B14F-4D97-AF65-F5344CB8AC3E}">
        <p14:creationId xmlns:p14="http://schemas.microsoft.com/office/powerpoint/2010/main" val="428061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800" y="0"/>
            <a:ext cx="11582400" cy="1015663"/>
          </a:xfrm>
        </p:spPr>
        <p:txBody>
          <a:bodyPr/>
          <a:lstStyle/>
          <a:p>
            <a:r>
              <a:rPr lang="nl-NL" dirty="0"/>
              <a:t>Veilig medicijngebruik?</a:t>
            </a:r>
            <a:br>
              <a:rPr lang="nl-NL" dirty="0"/>
            </a:br>
            <a:r>
              <a:rPr lang="nl-NL" sz="2800" b="0" dirty="0">
                <a:solidFill>
                  <a:srgbClr val="00B0F0"/>
                </a:solidFill>
              </a:rPr>
              <a:t>medicatiebeoordeling</a:t>
            </a:r>
          </a:p>
        </p:txBody>
      </p:sp>
      <p:sp>
        <p:nvSpPr>
          <p:cNvPr id="6" name="Tijdelijke aanduiding voor tekst 5"/>
          <p:cNvSpPr>
            <a:spLocks noGrp="1"/>
          </p:cNvSpPr>
          <p:nvPr>
            <p:ph type="body" idx="1"/>
          </p:nvPr>
        </p:nvSpPr>
        <p:spPr/>
        <p:txBody>
          <a:bodyPr>
            <a:normAutofit/>
          </a:bodyPr>
          <a:lstStyle/>
          <a:p>
            <a:r>
              <a:rPr lang="nl-NL" b="0" dirty="0"/>
              <a:t>U KOMT IN AANMERKING ALS U:</a:t>
            </a:r>
          </a:p>
        </p:txBody>
      </p:sp>
      <p:sp>
        <p:nvSpPr>
          <p:cNvPr id="4" name="Tijdelijke aanduiding voor inhoud 3"/>
          <p:cNvSpPr>
            <a:spLocks noGrp="1"/>
          </p:cNvSpPr>
          <p:nvPr>
            <p:ph sz="half" idx="2"/>
          </p:nvPr>
        </p:nvSpPr>
        <p:spPr/>
        <p:txBody>
          <a:bodyPr/>
          <a:lstStyle/>
          <a:p>
            <a:r>
              <a:rPr lang="nl-NL" dirty="0"/>
              <a:t>75 jaar of ouder bent</a:t>
            </a:r>
          </a:p>
          <a:p>
            <a:r>
              <a:rPr lang="nl-NL" dirty="0"/>
              <a:t>langere tijd 10 geneesmiddelen of meer gebruikt</a:t>
            </a:r>
          </a:p>
          <a:p>
            <a:r>
              <a:rPr lang="nl-NL" dirty="0"/>
              <a:t>kwetsbaar bent</a:t>
            </a:r>
          </a:p>
          <a:p>
            <a:endParaRPr lang="en-US" dirty="0"/>
          </a:p>
        </p:txBody>
      </p:sp>
      <p:pic>
        <p:nvPicPr>
          <p:cNvPr id="10" name="Tijdelijke aanduiding voor inhoud 9">
            <a:extLst>
              <a:ext uri="{FF2B5EF4-FFF2-40B4-BE49-F238E27FC236}">
                <a16:creationId xmlns:a16="http://schemas.microsoft.com/office/drawing/2014/main" id="{7633FFAA-570B-48D8-BABC-81B41F90E94F}"/>
              </a:ext>
            </a:extLst>
          </p:cNvPr>
          <p:cNvPicPr>
            <a:picLocks noGrp="1" noChangeAspect="1"/>
          </p:cNvPicPr>
          <p:nvPr>
            <p:ph sz="quarter" idx="4"/>
          </p:nvPr>
        </p:nvPicPr>
        <p:blipFill>
          <a:blip r:embed="rId3"/>
          <a:stretch>
            <a:fillRect/>
          </a:stretch>
        </p:blipFill>
        <p:spPr>
          <a:xfrm>
            <a:off x="7222585" y="3136011"/>
            <a:ext cx="3822192" cy="2548128"/>
          </a:xfrm>
        </p:spPr>
      </p:pic>
    </p:spTree>
    <p:extLst>
      <p:ext uri="{BB962C8B-B14F-4D97-AF65-F5344CB8AC3E}">
        <p14:creationId xmlns:p14="http://schemas.microsoft.com/office/powerpoint/2010/main" val="14194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192000" y="3"/>
            <a:ext cx="11582400" cy="1446550"/>
          </a:xfrm>
        </p:spPr>
        <p:txBody>
          <a:bodyPr/>
          <a:lstStyle/>
          <a:p>
            <a:r>
              <a:rPr lang="nl-NL" dirty="0"/>
              <a:t>Veilig medicijngebruik</a:t>
            </a:r>
            <a:br>
              <a:rPr lang="nl-NL" dirty="0"/>
            </a:br>
            <a:r>
              <a:rPr lang="nl-NL" sz="2800" b="0" dirty="0">
                <a:solidFill>
                  <a:srgbClr val="00B0F0"/>
                </a:solidFill>
              </a:rPr>
              <a:t>UITLEG IN BEELD (VOORBEELDEN)</a:t>
            </a:r>
            <a:br>
              <a:rPr lang="nl-NL" sz="2800" b="0" dirty="0">
                <a:solidFill>
                  <a:srgbClr val="00B0F0"/>
                </a:solidFill>
              </a:rPr>
            </a:br>
            <a:endParaRPr lang="nl-NL" sz="2800" b="0" dirty="0">
              <a:solidFill>
                <a:srgbClr val="00B0F0"/>
              </a:solidFill>
            </a:endParaRPr>
          </a:p>
        </p:txBody>
      </p:sp>
      <p:pic>
        <p:nvPicPr>
          <p:cNvPr id="10" name="Afbeelding 9"/>
          <p:cNvPicPr>
            <a:picLocks noChangeAspect="1"/>
          </p:cNvPicPr>
          <p:nvPr/>
        </p:nvPicPr>
        <p:blipFill rotWithShape="1">
          <a:blip r:embed="rId3"/>
          <a:srcRect l="25433" t="38102" r="25795" b="51829"/>
          <a:stretch/>
        </p:blipFill>
        <p:spPr>
          <a:xfrm>
            <a:off x="24271" y="1783081"/>
            <a:ext cx="11744167" cy="1363866"/>
          </a:xfrm>
          <a:prstGeom prst="rect">
            <a:avLst/>
          </a:prstGeom>
        </p:spPr>
      </p:pic>
      <p:pic>
        <p:nvPicPr>
          <p:cNvPr id="13" name="Afbeelding 12"/>
          <p:cNvPicPr>
            <a:picLocks noChangeAspect="1"/>
          </p:cNvPicPr>
          <p:nvPr/>
        </p:nvPicPr>
        <p:blipFill rotWithShape="1">
          <a:blip r:embed="rId4"/>
          <a:srcRect l="26070" t="13855" r="26448" b="72377"/>
          <a:stretch/>
        </p:blipFill>
        <p:spPr>
          <a:xfrm>
            <a:off x="306379" y="4190759"/>
            <a:ext cx="11307553" cy="1844282"/>
          </a:xfrm>
          <a:prstGeom prst="rect">
            <a:avLst/>
          </a:prstGeom>
        </p:spPr>
      </p:pic>
      <p:pic>
        <p:nvPicPr>
          <p:cNvPr id="17" name="Afbeelding 16"/>
          <p:cNvPicPr>
            <a:picLocks noChangeAspect="1"/>
          </p:cNvPicPr>
          <p:nvPr/>
        </p:nvPicPr>
        <p:blipFill rotWithShape="1">
          <a:blip r:embed="rId5"/>
          <a:srcRect l="24162" t="43504" r="25934" b="45480"/>
          <a:stretch/>
        </p:blipFill>
        <p:spPr>
          <a:xfrm>
            <a:off x="-138039" y="3104227"/>
            <a:ext cx="11820103" cy="1467773"/>
          </a:xfrm>
          <a:prstGeom prst="rect">
            <a:avLst/>
          </a:prstGeom>
        </p:spPr>
      </p:pic>
    </p:spTree>
    <p:extLst>
      <p:ext uri="{BB962C8B-B14F-4D97-AF65-F5344CB8AC3E}">
        <p14:creationId xmlns:p14="http://schemas.microsoft.com/office/powerpoint/2010/main" val="53860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ndertitel 12"/>
          <p:cNvSpPr>
            <a:spLocks noGrp="1"/>
          </p:cNvSpPr>
          <p:nvPr>
            <p:ph type="subTitle" idx="13"/>
          </p:nvPr>
        </p:nvSpPr>
        <p:spPr/>
        <p:txBody>
          <a:bodyPr>
            <a:normAutofit/>
          </a:bodyPr>
          <a:lstStyle/>
          <a:p>
            <a:r>
              <a:rPr lang="nl-NL" dirty="0"/>
              <a:t>APOTHEEK.NL: WEBSITE VAN ALLE APOTHEKERS IN NEDERLAND</a:t>
            </a:r>
          </a:p>
        </p:txBody>
      </p:sp>
      <p:sp>
        <p:nvSpPr>
          <p:cNvPr id="8" name="Tijdelijke aanduiding voor inhoud 7"/>
          <p:cNvSpPr>
            <a:spLocks noGrp="1"/>
          </p:cNvSpPr>
          <p:nvPr>
            <p:ph idx="1"/>
          </p:nvPr>
        </p:nvSpPr>
        <p:spPr>
          <a:xfrm>
            <a:off x="420000" y="2339685"/>
            <a:ext cx="11160000" cy="3687949"/>
          </a:xfrm>
        </p:spPr>
        <p:txBody>
          <a:bodyPr>
            <a:normAutofit lnSpcReduction="10000"/>
          </a:bodyPr>
          <a:lstStyle/>
          <a:p>
            <a:r>
              <a:rPr lang="nl-NL" dirty="0"/>
              <a:t>Begrijpelijke informatie over medicijnen</a:t>
            </a:r>
          </a:p>
          <a:p>
            <a:r>
              <a:rPr lang="nl-NL" dirty="0"/>
              <a:t>Korte uitleg door apothekers op video</a:t>
            </a:r>
          </a:p>
          <a:p>
            <a:r>
              <a:rPr lang="nl-NL" dirty="0"/>
              <a:t>Uitleg bij lastige woorden</a:t>
            </a:r>
          </a:p>
          <a:p>
            <a:r>
              <a:rPr lang="nl-NL" dirty="0"/>
              <a:t>Instructiefilmpjes in het Nederlands en andere talen</a:t>
            </a:r>
            <a:br>
              <a:rPr lang="nl-NL" dirty="0"/>
            </a:br>
            <a:r>
              <a:rPr lang="nl-NL" dirty="0"/>
              <a:t>(bijv. over inhaleren, medicijnen slikken, </a:t>
            </a:r>
            <a:r>
              <a:rPr lang="nl-NL" dirty="0" err="1"/>
              <a:t>oogdruppelen</a:t>
            </a:r>
            <a:r>
              <a:rPr lang="nl-NL" dirty="0"/>
              <a:t>)</a:t>
            </a:r>
          </a:p>
          <a:p>
            <a:r>
              <a:rPr lang="nl-NL" dirty="0"/>
              <a:t>Voorgelezen medicijnteksten en gebarenfilmpjes</a:t>
            </a:r>
          </a:p>
          <a:p>
            <a:r>
              <a:rPr lang="nl-NL" dirty="0"/>
              <a:t>Barcodescanner</a:t>
            </a:r>
          </a:p>
          <a:p>
            <a:r>
              <a:rPr lang="nl-NL" dirty="0"/>
              <a:t>Thema’s (bijv. ‘medicijnen mee op reis’, ‘medicijnen in het verkeer’)</a:t>
            </a:r>
          </a:p>
          <a:p>
            <a:r>
              <a:rPr lang="nl-NL" dirty="0"/>
              <a:t>Kinderteksten (informatie toegespitst op het gebruik van dat medicijn bij een kind)</a:t>
            </a:r>
          </a:p>
          <a:p>
            <a:endParaRPr lang="nl-NL" dirty="0"/>
          </a:p>
          <a:p>
            <a:pPr marL="0" indent="0">
              <a:buNone/>
            </a:pPr>
            <a:endParaRPr lang="nl-NL" dirty="0"/>
          </a:p>
          <a:p>
            <a:endParaRPr lang="nl-NL" dirty="0"/>
          </a:p>
        </p:txBody>
      </p:sp>
      <p:pic>
        <p:nvPicPr>
          <p:cNvPr id="1028" name="Afbeelding 1" descr="image001">
            <a:extLst>
              <a:ext uri="{FF2B5EF4-FFF2-40B4-BE49-F238E27FC236}">
                <a16:creationId xmlns:a16="http://schemas.microsoft.com/office/drawing/2014/main" id="{5F09767C-EC06-4C34-B32F-3E5CE52A411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3" t="458" r="1" b="38841"/>
          <a:stretch/>
        </p:blipFill>
        <p:spPr bwMode="auto">
          <a:xfrm>
            <a:off x="419999" y="0"/>
            <a:ext cx="7685289" cy="169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66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3"/>
            <a:ext cx="11582400" cy="1600438"/>
          </a:xfrm>
        </p:spPr>
        <p:txBody>
          <a:bodyPr/>
          <a:lstStyle/>
          <a:p>
            <a:r>
              <a:rPr lang="nl-NL" dirty="0"/>
              <a:t>Instructiefilmpjes op apotheek.nl</a:t>
            </a:r>
            <a:br>
              <a:rPr lang="nl-NL" dirty="0"/>
            </a:br>
            <a:r>
              <a:rPr lang="nl-NL" b="0" dirty="0"/>
              <a:t> </a:t>
            </a:r>
            <a:br>
              <a:rPr lang="nl-NL" sz="2800" b="0" dirty="0">
                <a:solidFill>
                  <a:srgbClr val="00B0F0"/>
                </a:solidFill>
              </a:rPr>
            </a:br>
            <a:endParaRPr lang="nl-NL" sz="2800" b="0" dirty="0">
              <a:solidFill>
                <a:srgbClr val="00B0F0"/>
              </a:solidFill>
            </a:endParaRPr>
          </a:p>
        </p:txBody>
      </p:sp>
      <p:pic>
        <p:nvPicPr>
          <p:cNvPr id="5" name="Afbeelding 4"/>
          <p:cNvPicPr>
            <a:picLocks noChangeAspect="1"/>
          </p:cNvPicPr>
          <p:nvPr/>
        </p:nvPicPr>
        <p:blipFill rotWithShape="1">
          <a:blip r:embed="rId3" cstate="email">
            <a:extLst>
              <a:ext uri="{28A0092B-C50C-407E-A947-70E740481C1C}">
                <a14:useLocalDpi xmlns:a14="http://schemas.microsoft.com/office/drawing/2010/main"/>
              </a:ext>
            </a:extLst>
          </a:blip>
          <a:srcRect l="19522" t="10555" r="20290" b="35273"/>
          <a:stretch/>
        </p:blipFill>
        <p:spPr>
          <a:xfrm>
            <a:off x="192000" y="2118360"/>
            <a:ext cx="8819914" cy="4465320"/>
          </a:xfrm>
          <a:prstGeom prst="rect">
            <a:avLst/>
          </a:prstGeom>
        </p:spPr>
      </p:pic>
      <p:pic>
        <p:nvPicPr>
          <p:cNvPr id="6" name="Afbeelding 5"/>
          <p:cNvPicPr>
            <a:picLocks noChangeAspect="1"/>
          </p:cNvPicPr>
          <p:nvPr/>
        </p:nvPicPr>
        <p:blipFill rotWithShape="1">
          <a:blip r:embed="rId4" cstate="email">
            <a:extLst>
              <a:ext uri="{28A0092B-C50C-407E-A947-70E740481C1C}">
                <a14:useLocalDpi xmlns:a14="http://schemas.microsoft.com/office/drawing/2010/main"/>
              </a:ext>
            </a:extLst>
          </a:blip>
          <a:srcRect l="19518" t="67124" r="61497" b="6296"/>
          <a:stretch/>
        </p:blipFill>
        <p:spPr>
          <a:xfrm>
            <a:off x="9067800" y="2107372"/>
            <a:ext cx="2849880" cy="2244401"/>
          </a:xfrm>
          <a:prstGeom prst="rect">
            <a:avLst/>
          </a:prstGeom>
        </p:spPr>
      </p:pic>
    </p:spTree>
    <p:extLst>
      <p:ext uri="{BB962C8B-B14F-4D97-AF65-F5344CB8AC3E}">
        <p14:creationId xmlns:p14="http://schemas.microsoft.com/office/powerpoint/2010/main" val="43563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3"/>
            <a:ext cx="11582400" cy="1015663"/>
          </a:xfrm>
        </p:spPr>
        <p:txBody>
          <a:bodyPr/>
          <a:lstStyle/>
          <a:p>
            <a:r>
              <a:rPr lang="nl-NL" dirty="0"/>
              <a:t>Veilig medicijngebruik</a:t>
            </a:r>
            <a:br>
              <a:rPr lang="nl-NL" dirty="0"/>
            </a:br>
            <a:r>
              <a:rPr lang="nl-NL" sz="2800" b="0" dirty="0">
                <a:solidFill>
                  <a:srgbClr val="00B0F0"/>
                </a:solidFill>
              </a:rPr>
              <a:t>Wat kunt u zelf doen?</a:t>
            </a:r>
          </a:p>
        </p:txBody>
      </p:sp>
      <p:sp>
        <p:nvSpPr>
          <p:cNvPr id="3" name="Tijdelijke aanduiding voor inhoud 2"/>
          <p:cNvSpPr>
            <a:spLocks noGrp="1"/>
          </p:cNvSpPr>
          <p:nvPr>
            <p:ph idx="1"/>
          </p:nvPr>
        </p:nvSpPr>
        <p:spPr/>
        <p:txBody>
          <a:bodyPr/>
          <a:lstStyle/>
          <a:p>
            <a:r>
              <a:rPr lang="nl-NL" dirty="0"/>
              <a:t>Geef apotheker toestemming</a:t>
            </a:r>
            <a:r>
              <a:rPr lang="nl-NL" b="1" dirty="0"/>
              <a:t> </a:t>
            </a:r>
            <a:r>
              <a:rPr lang="nl-NL" dirty="0"/>
              <a:t>om uw medicatiegegevens te delen</a:t>
            </a:r>
          </a:p>
          <a:p>
            <a:r>
              <a:rPr lang="nl-NL" dirty="0"/>
              <a:t>Uitleg apotheek niet duidelijk? Geef dat aan</a:t>
            </a:r>
          </a:p>
          <a:p>
            <a:r>
              <a:rPr lang="nl-NL" dirty="0"/>
              <a:t>Gebruik medicijnen volgens de instructies</a:t>
            </a:r>
          </a:p>
          <a:p>
            <a:r>
              <a:rPr lang="nl-NL" dirty="0"/>
              <a:t>Stop nooit zomaar met medicijnen</a:t>
            </a:r>
          </a:p>
          <a:p>
            <a:r>
              <a:rPr lang="nl-NL" dirty="0"/>
              <a:t>Naar het ziekenhuis? Haal medicatie-overzicht op bij uw apotheek </a:t>
            </a:r>
          </a:p>
          <a:p>
            <a:r>
              <a:rPr lang="nl-NL" dirty="0"/>
              <a:t>Wijzigingen in uw medicijngebruik? Laat het uw apotheker weten!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409202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4AB9E-133E-4C6D-8898-00E90CA4A56D}"/>
              </a:ext>
            </a:extLst>
          </p:cNvPr>
          <p:cNvSpPr>
            <a:spLocks noGrp="1"/>
          </p:cNvSpPr>
          <p:nvPr>
            <p:ph type="title"/>
          </p:nvPr>
        </p:nvSpPr>
        <p:spPr>
          <a:xfrm>
            <a:off x="192000" y="0"/>
            <a:ext cx="11586229" cy="584775"/>
          </a:xfrm>
        </p:spPr>
        <p:txBody>
          <a:bodyPr/>
          <a:lstStyle/>
          <a:p>
            <a:r>
              <a:rPr lang="en-US" dirty="0" err="1"/>
              <a:t>Zorgt</a:t>
            </a:r>
            <a:r>
              <a:rPr lang="en-US" dirty="0"/>
              <a:t> u voor </a:t>
            </a:r>
            <a:r>
              <a:rPr lang="en-US" dirty="0" err="1"/>
              <a:t>een</a:t>
            </a:r>
            <a:r>
              <a:rPr lang="en-US" dirty="0"/>
              <a:t> </a:t>
            </a:r>
            <a:r>
              <a:rPr lang="en-US" dirty="0" err="1"/>
              <a:t>familielid</a:t>
            </a:r>
            <a:r>
              <a:rPr lang="en-US" dirty="0"/>
              <a:t> of </a:t>
            </a:r>
            <a:r>
              <a:rPr lang="en-US" dirty="0" err="1"/>
              <a:t>iemand</a:t>
            </a:r>
            <a:r>
              <a:rPr lang="en-US" dirty="0"/>
              <a:t> anders?</a:t>
            </a:r>
            <a:endParaRPr lang="nl-NL" dirty="0"/>
          </a:p>
        </p:txBody>
      </p:sp>
      <p:pic>
        <p:nvPicPr>
          <p:cNvPr id="9" name="Tijdelijke aanduiding voor afbeelding 8">
            <a:extLst>
              <a:ext uri="{FF2B5EF4-FFF2-40B4-BE49-F238E27FC236}">
                <a16:creationId xmlns:a16="http://schemas.microsoft.com/office/drawing/2014/main" id="{E32B9B5C-E8AE-4663-B41B-6B2D182E785A}"/>
              </a:ext>
            </a:extLst>
          </p:cNvPr>
          <p:cNvPicPr>
            <a:picLocks noGrp="1" noChangeAspect="1"/>
          </p:cNvPicPr>
          <p:nvPr>
            <p:ph type="pic" idx="1"/>
          </p:nvPr>
        </p:nvPicPr>
        <p:blipFill>
          <a:blip r:embed="rId3"/>
          <a:srcRect t="20967" b="20967"/>
          <a:stretch>
            <a:fillRect/>
          </a:stretch>
        </p:blipFill>
        <p:spPr>
          <a:xfrm>
            <a:off x="914400" y="1800000"/>
            <a:ext cx="10857600" cy="4202942"/>
          </a:xfrm>
        </p:spPr>
      </p:pic>
    </p:spTree>
    <p:extLst>
      <p:ext uri="{BB962C8B-B14F-4D97-AF65-F5344CB8AC3E}">
        <p14:creationId xmlns:p14="http://schemas.microsoft.com/office/powerpoint/2010/main" val="389662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Ouderen en medicijnen</a:t>
            </a:r>
          </a:p>
        </p:txBody>
      </p:sp>
      <p:sp>
        <p:nvSpPr>
          <p:cNvPr id="4" name="Tijdelijke aanduiding voor inhoud 3"/>
          <p:cNvSpPr>
            <a:spLocks noGrp="1"/>
          </p:cNvSpPr>
          <p:nvPr>
            <p:ph sz="half" idx="1"/>
          </p:nvPr>
        </p:nvSpPr>
        <p:spPr/>
        <p:txBody>
          <a:bodyPr/>
          <a:lstStyle/>
          <a:p>
            <a:r>
              <a:rPr lang="nl-NL" dirty="0"/>
              <a:t>75-plussers gebruiken ruim 5 x meer medicijnen dan een gemiddelde Nederlander</a:t>
            </a:r>
          </a:p>
          <a:p>
            <a:endParaRPr lang="nl-NL" dirty="0"/>
          </a:p>
        </p:txBody>
      </p:sp>
      <p:pic>
        <p:nvPicPr>
          <p:cNvPr id="5" name="Afbeelding 4">
            <a:extLst>
              <a:ext uri="{FF2B5EF4-FFF2-40B4-BE49-F238E27FC236}">
                <a16:creationId xmlns:a16="http://schemas.microsoft.com/office/drawing/2014/main" id="{6646C9BF-5961-4D0C-91F1-36811DD73125}"/>
              </a:ext>
            </a:extLst>
          </p:cNvPr>
          <p:cNvPicPr>
            <a:picLocks noChangeAspect="1"/>
          </p:cNvPicPr>
          <p:nvPr/>
        </p:nvPicPr>
        <p:blipFill>
          <a:blip r:embed="rId2"/>
          <a:stretch>
            <a:fillRect/>
          </a:stretch>
        </p:blipFill>
        <p:spPr>
          <a:xfrm>
            <a:off x="6971145" y="1918855"/>
            <a:ext cx="3810000" cy="2743200"/>
          </a:xfrm>
          <a:prstGeom prst="rect">
            <a:avLst/>
          </a:prstGeom>
        </p:spPr>
      </p:pic>
    </p:spTree>
    <p:extLst>
      <p:ext uri="{BB962C8B-B14F-4D97-AF65-F5344CB8AC3E}">
        <p14:creationId xmlns:p14="http://schemas.microsoft.com/office/powerpoint/2010/main" val="1414833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p:nvPr>
        </p:nvSpPr>
        <p:spPr>
          <a:xfrm>
            <a:off x="192000" y="3"/>
            <a:ext cx="11582400" cy="1015663"/>
          </a:xfrm>
        </p:spPr>
        <p:txBody>
          <a:bodyPr/>
          <a:lstStyle/>
          <a:p>
            <a:r>
              <a:rPr lang="nl-NL" dirty="0"/>
              <a:t>iedere </a:t>
            </a:r>
            <a:r>
              <a:rPr lang="nl-NL" dirty="0" err="1"/>
              <a:t>patient</a:t>
            </a:r>
            <a:r>
              <a:rPr lang="nl-NL" dirty="0"/>
              <a:t> is anders  </a:t>
            </a:r>
            <a:br>
              <a:rPr lang="nl-NL" dirty="0"/>
            </a:br>
            <a:r>
              <a:rPr lang="nl-NL" sz="2800" b="0" dirty="0">
                <a:solidFill>
                  <a:srgbClr val="00B0F0"/>
                </a:solidFill>
              </a:rPr>
              <a:t>apotheek levert zorg op maat voor veilig medicijngebruik</a:t>
            </a:r>
          </a:p>
        </p:txBody>
      </p:sp>
      <p:pic>
        <p:nvPicPr>
          <p:cNvPr id="3" name="Afbeelding 2">
            <a:extLst>
              <a:ext uri="{FF2B5EF4-FFF2-40B4-BE49-F238E27FC236}">
                <a16:creationId xmlns:a16="http://schemas.microsoft.com/office/drawing/2014/main" id="{85980B45-1866-4D52-A505-62C1933A99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7382" y="2044100"/>
            <a:ext cx="5356261" cy="3570840"/>
          </a:xfrm>
          <a:prstGeom prst="rect">
            <a:avLst/>
          </a:prstGeom>
        </p:spPr>
      </p:pic>
    </p:spTree>
    <p:extLst>
      <p:ext uri="{BB962C8B-B14F-4D97-AF65-F5344CB8AC3E}">
        <p14:creationId xmlns:p14="http://schemas.microsoft.com/office/powerpoint/2010/main" val="345894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3"/>
            <a:ext cx="11582400" cy="584775"/>
          </a:xfrm>
        </p:spPr>
        <p:txBody>
          <a:bodyPr/>
          <a:lstStyle/>
          <a:p>
            <a:r>
              <a:rPr lang="nl-NL" dirty="0"/>
              <a:t>DANK VOOR UW AANDACHT - HEEFT U NOG VRAGEN?</a:t>
            </a:r>
            <a:endParaRPr lang="nl-NL" sz="2800" b="0" dirty="0">
              <a:solidFill>
                <a:srgbClr val="00B0F0"/>
              </a:solidFill>
            </a:endParaRPr>
          </a:p>
        </p:txBody>
      </p:sp>
      <p:pic>
        <p:nvPicPr>
          <p:cNvPr id="9" name="Tijdelijke aanduiding voor inhoud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27055" y="1317270"/>
            <a:ext cx="3514242" cy="4802543"/>
          </a:xfrm>
        </p:spPr>
      </p:pic>
    </p:spTree>
    <p:extLst>
      <p:ext uri="{BB962C8B-B14F-4D97-AF65-F5344CB8AC3E}">
        <p14:creationId xmlns:p14="http://schemas.microsoft.com/office/powerpoint/2010/main" val="399761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9A20C-8D4F-496D-8214-4BD6CD4F9EAC}"/>
              </a:ext>
            </a:extLst>
          </p:cNvPr>
          <p:cNvSpPr>
            <a:spLocks noGrp="1"/>
          </p:cNvSpPr>
          <p:nvPr>
            <p:ph type="title"/>
          </p:nvPr>
        </p:nvSpPr>
        <p:spPr/>
        <p:txBody>
          <a:bodyPr/>
          <a:lstStyle/>
          <a:p>
            <a:r>
              <a:rPr lang="en-US" dirty="0"/>
              <a:t>EXTRA </a:t>
            </a:r>
            <a:r>
              <a:rPr lang="en-US" dirty="0" err="1"/>
              <a:t>informatie</a:t>
            </a:r>
            <a:r>
              <a:rPr lang="en-US" dirty="0"/>
              <a:t> </a:t>
            </a:r>
            <a:endParaRPr lang="nl-NL" dirty="0"/>
          </a:p>
        </p:txBody>
      </p:sp>
      <p:sp>
        <p:nvSpPr>
          <p:cNvPr id="4" name="Tijdelijke aanduiding voor inhoud 3">
            <a:extLst>
              <a:ext uri="{FF2B5EF4-FFF2-40B4-BE49-F238E27FC236}">
                <a16:creationId xmlns:a16="http://schemas.microsoft.com/office/drawing/2014/main" id="{3FB98DF3-49AB-4E85-9DD4-8DE518C366F0}"/>
              </a:ext>
            </a:extLst>
          </p:cNvPr>
          <p:cNvSpPr>
            <a:spLocks noGrp="1"/>
          </p:cNvSpPr>
          <p:nvPr>
            <p:ph idx="1"/>
          </p:nvPr>
        </p:nvSpPr>
        <p:spPr/>
        <p:txBody>
          <a:bodyPr/>
          <a:lstStyle/>
          <a:p>
            <a:r>
              <a:rPr lang="en-US" dirty="0" err="1"/>
              <a:t>Merkmedicijnen</a:t>
            </a:r>
            <a:r>
              <a:rPr lang="en-US" dirty="0"/>
              <a:t> en </a:t>
            </a:r>
            <a:r>
              <a:rPr lang="en-US" dirty="0" err="1"/>
              <a:t>merkloze</a:t>
            </a:r>
            <a:r>
              <a:rPr lang="en-US" dirty="0"/>
              <a:t> </a:t>
            </a:r>
            <a:r>
              <a:rPr lang="en-US" dirty="0" err="1"/>
              <a:t>medicijnen</a:t>
            </a:r>
            <a:endParaRPr lang="en-US" dirty="0"/>
          </a:p>
          <a:p>
            <a:r>
              <a:rPr lang="en-US" dirty="0" err="1"/>
              <a:t>Prijs</a:t>
            </a:r>
            <a:r>
              <a:rPr lang="en-US" dirty="0"/>
              <a:t> en </a:t>
            </a:r>
            <a:r>
              <a:rPr lang="en-US" dirty="0" err="1"/>
              <a:t>vergoeding</a:t>
            </a:r>
            <a:r>
              <a:rPr lang="en-US" dirty="0"/>
              <a:t> van </a:t>
            </a:r>
            <a:r>
              <a:rPr lang="en-US" dirty="0" err="1"/>
              <a:t>medicijnen</a:t>
            </a:r>
            <a:endParaRPr lang="nl-NL" dirty="0"/>
          </a:p>
        </p:txBody>
      </p:sp>
    </p:spTree>
    <p:extLst>
      <p:ext uri="{BB962C8B-B14F-4D97-AF65-F5344CB8AC3E}">
        <p14:creationId xmlns:p14="http://schemas.microsoft.com/office/powerpoint/2010/main" val="654690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Merkmedicijnen</a:t>
            </a:r>
            <a:br>
              <a:rPr lang="nl-NL" dirty="0"/>
            </a:br>
            <a:r>
              <a:rPr lang="nl-NL" sz="2800" b="0" dirty="0">
                <a:solidFill>
                  <a:srgbClr val="00B0F0"/>
                </a:solidFill>
              </a:rPr>
              <a:t>ONTWIKKELING NIEUW MEDICIJN DUURT 7 TOT 10 JAAR</a:t>
            </a:r>
            <a:br>
              <a:rPr lang="nl-NL" dirty="0"/>
            </a:b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40" y="1800000"/>
            <a:ext cx="6732620" cy="4564645"/>
          </a:xfrm>
          <a:prstGeom prst="rect">
            <a:avLst/>
          </a:prstGeom>
        </p:spPr>
      </p:pic>
      <p:sp>
        <p:nvSpPr>
          <p:cNvPr id="9" name="Tekstvak 8"/>
          <p:cNvSpPr txBox="1"/>
          <p:nvPr/>
        </p:nvSpPr>
        <p:spPr>
          <a:xfrm>
            <a:off x="7879080" y="6233160"/>
            <a:ext cx="1139543" cy="369332"/>
          </a:xfrm>
          <a:prstGeom prst="rect">
            <a:avLst/>
          </a:prstGeom>
          <a:noFill/>
        </p:spPr>
        <p:txBody>
          <a:bodyPr wrap="none" rtlCol="0">
            <a:spAutoFit/>
          </a:bodyPr>
          <a:lstStyle/>
          <a:p>
            <a:r>
              <a:rPr lang="nl-NL" dirty="0"/>
              <a:t>Bron: CBG</a:t>
            </a:r>
          </a:p>
        </p:txBody>
      </p:sp>
    </p:spTree>
    <p:extLst>
      <p:ext uri="{BB962C8B-B14F-4D97-AF65-F5344CB8AC3E}">
        <p14:creationId xmlns:p14="http://schemas.microsoft.com/office/powerpoint/2010/main" val="4009560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Merkmedicijnen</a:t>
            </a:r>
            <a:br>
              <a:rPr lang="nl-NL" dirty="0"/>
            </a:br>
            <a:r>
              <a:rPr lang="nl-NL" sz="2800" b="0" dirty="0">
                <a:solidFill>
                  <a:srgbClr val="00B0F0"/>
                </a:solidFill>
              </a:rPr>
              <a:t>FABRIKANT MAG MERKMEDICIJN PAAR JAAR ALS ENIGE VERKOPEN (OCTROOI)</a:t>
            </a:r>
            <a:br>
              <a:rPr lang="nl-NL" sz="2800" b="0" dirty="0">
                <a:solidFill>
                  <a:srgbClr val="00B0F0"/>
                </a:solidFill>
              </a:rPr>
            </a:br>
            <a:endParaRPr lang="nl-NL" sz="2800" b="0" dirty="0">
              <a:solidFill>
                <a:srgbClr val="00B0F0"/>
              </a:solidFill>
            </a:endParaRP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001" y="1800001"/>
            <a:ext cx="7243478" cy="4388648"/>
          </a:xfrm>
          <a:prstGeom prst="rect">
            <a:avLst/>
          </a:prstGeom>
        </p:spPr>
      </p:pic>
      <p:sp>
        <p:nvSpPr>
          <p:cNvPr id="7" name="Tekstvak 6"/>
          <p:cNvSpPr txBox="1"/>
          <p:nvPr/>
        </p:nvSpPr>
        <p:spPr>
          <a:xfrm>
            <a:off x="7879080" y="6233160"/>
            <a:ext cx="1139543" cy="369332"/>
          </a:xfrm>
          <a:prstGeom prst="rect">
            <a:avLst/>
          </a:prstGeom>
          <a:noFill/>
        </p:spPr>
        <p:txBody>
          <a:bodyPr wrap="none" rtlCol="0">
            <a:spAutoFit/>
          </a:bodyPr>
          <a:lstStyle/>
          <a:p>
            <a:r>
              <a:rPr lang="nl-NL" dirty="0"/>
              <a:t>Bron: CBG</a:t>
            </a:r>
          </a:p>
        </p:txBody>
      </p:sp>
    </p:spTree>
    <p:extLst>
      <p:ext uri="{BB962C8B-B14F-4D97-AF65-F5344CB8AC3E}">
        <p14:creationId xmlns:p14="http://schemas.microsoft.com/office/powerpoint/2010/main" val="541794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0"/>
            <a:ext cx="11586229" cy="1446550"/>
          </a:xfrm>
        </p:spPr>
        <p:txBody>
          <a:bodyPr/>
          <a:lstStyle/>
          <a:p>
            <a:r>
              <a:rPr lang="nl-NL" dirty="0"/>
              <a:t>MERKLOZE MEDICIJNEN</a:t>
            </a:r>
            <a:br>
              <a:rPr lang="nl-NL" dirty="0"/>
            </a:br>
            <a:r>
              <a:rPr lang="nl-NL" sz="2800" b="0" dirty="0">
                <a:solidFill>
                  <a:srgbClr val="00B0F0"/>
                </a:solidFill>
              </a:rPr>
              <a:t>OCTROOI afgelopen? Anderen mogen MERKMEDICIJN KOPIEEREN</a:t>
            </a:r>
            <a:br>
              <a:rPr lang="nl-NL" sz="2800" b="0" dirty="0">
                <a:solidFill>
                  <a:srgbClr val="00B0F0"/>
                </a:solidFill>
              </a:rPr>
            </a:br>
            <a:endParaRPr lang="nl-NL" sz="2800" b="0" dirty="0">
              <a:solidFill>
                <a:srgbClr val="00B0F0"/>
              </a:solidFill>
            </a:endParaRP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00" y="1763824"/>
            <a:ext cx="7480439" cy="4373252"/>
          </a:xfrm>
          <a:prstGeom prst="rect">
            <a:avLst/>
          </a:prstGeom>
        </p:spPr>
      </p:pic>
      <p:sp>
        <p:nvSpPr>
          <p:cNvPr id="8" name="Tekstvak 7"/>
          <p:cNvSpPr txBox="1"/>
          <p:nvPr/>
        </p:nvSpPr>
        <p:spPr>
          <a:xfrm>
            <a:off x="7879080" y="6233160"/>
            <a:ext cx="1139543" cy="369332"/>
          </a:xfrm>
          <a:prstGeom prst="rect">
            <a:avLst/>
          </a:prstGeom>
          <a:noFill/>
        </p:spPr>
        <p:txBody>
          <a:bodyPr wrap="none" rtlCol="0">
            <a:spAutoFit/>
          </a:bodyPr>
          <a:lstStyle/>
          <a:p>
            <a:r>
              <a:rPr lang="nl-NL" dirty="0"/>
              <a:t>Bron: CBG</a:t>
            </a:r>
          </a:p>
        </p:txBody>
      </p:sp>
    </p:spTree>
    <p:extLst>
      <p:ext uri="{BB962C8B-B14F-4D97-AF65-F5344CB8AC3E}">
        <p14:creationId xmlns:p14="http://schemas.microsoft.com/office/powerpoint/2010/main" val="262896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0"/>
            <a:ext cx="11586229" cy="1015663"/>
          </a:xfrm>
        </p:spPr>
        <p:txBody>
          <a:bodyPr/>
          <a:lstStyle/>
          <a:p>
            <a:r>
              <a:rPr lang="nl-NL" dirty="0"/>
              <a:t>Merkloze medicijnen</a:t>
            </a:r>
            <a:br>
              <a:rPr lang="nl-NL" dirty="0"/>
            </a:br>
            <a:r>
              <a:rPr lang="nl-NL" sz="2800" b="0" dirty="0">
                <a:solidFill>
                  <a:srgbClr val="00B0F0"/>
                </a:solidFill>
              </a:rPr>
              <a:t>dezelfde werkzame stof en dezelfde sterkte als merkmedicijn</a:t>
            </a:r>
          </a:p>
        </p:txBody>
      </p:sp>
      <p:pic>
        <p:nvPicPr>
          <p:cNvPr id="6" name="Afbeelding 5"/>
          <p:cNvPicPr>
            <a:picLocks noChangeAspect="1"/>
          </p:cNvPicPr>
          <p:nvPr/>
        </p:nvPicPr>
        <p:blipFill rotWithShape="1">
          <a:blip r:embed="rId3" cstate="email">
            <a:extLst>
              <a:ext uri="{28A0092B-C50C-407E-A947-70E740481C1C}">
                <a14:useLocalDpi xmlns:a14="http://schemas.microsoft.com/office/drawing/2010/main"/>
              </a:ext>
            </a:extLst>
          </a:blip>
          <a:srcRect t="22200"/>
          <a:stretch/>
        </p:blipFill>
        <p:spPr>
          <a:xfrm>
            <a:off x="480437" y="1800001"/>
            <a:ext cx="9852283" cy="4350370"/>
          </a:xfrm>
          <a:prstGeom prst="rect">
            <a:avLst/>
          </a:prstGeom>
        </p:spPr>
      </p:pic>
      <p:sp>
        <p:nvSpPr>
          <p:cNvPr id="9" name="Tekstvak 8"/>
          <p:cNvSpPr txBox="1"/>
          <p:nvPr/>
        </p:nvSpPr>
        <p:spPr>
          <a:xfrm>
            <a:off x="7879080" y="6233160"/>
            <a:ext cx="1139543" cy="369332"/>
          </a:xfrm>
          <a:prstGeom prst="rect">
            <a:avLst/>
          </a:prstGeom>
          <a:noFill/>
        </p:spPr>
        <p:txBody>
          <a:bodyPr wrap="none" rtlCol="0">
            <a:spAutoFit/>
          </a:bodyPr>
          <a:lstStyle/>
          <a:p>
            <a:r>
              <a:rPr lang="nl-NL" dirty="0"/>
              <a:t>Bron: CBG</a:t>
            </a:r>
          </a:p>
        </p:txBody>
      </p:sp>
    </p:spTree>
    <p:extLst>
      <p:ext uri="{BB962C8B-B14F-4D97-AF65-F5344CB8AC3E}">
        <p14:creationId xmlns:p14="http://schemas.microsoft.com/office/powerpoint/2010/main" val="2314687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0"/>
            <a:ext cx="11586229" cy="1015663"/>
          </a:xfrm>
        </p:spPr>
        <p:txBody>
          <a:bodyPr/>
          <a:lstStyle/>
          <a:p>
            <a:r>
              <a:rPr lang="nl-NL" dirty="0"/>
              <a:t>Merkloze medicijnen</a:t>
            </a:r>
            <a:br>
              <a:rPr lang="nl-NL" dirty="0"/>
            </a:br>
            <a:r>
              <a:rPr lang="nl-NL" sz="2800" b="0" dirty="0">
                <a:solidFill>
                  <a:srgbClr val="00B0F0"/>
                </a:solidFill>
              </a:rPr>
              <a:t>Hetzelfde medicijn in ander jasje</a:t>
            </a:r>
          </a:p>
        </p:txBody>
      </p:sp>
      <p:pic>
        <p:nvPicPr>
          <p:cNvPr id="4" name="Tijdelijke aanduiding voor inhoud 3"/>
          <p:cNvPicPr>
            <a:picLocks noGrp="1" noChangeAspect="1"/>
          </p:cNvPicPr>
          <p:nvPr>
            <p:ph type="pic" idx="1"/>
          </p:nvPr>
        </p:nvPicPr>
        <p:blipFill>
          <a:blip r:embed="rId3" cstate="email">
            <a:extLst>
              <a:ext uri="{28A0092B-C50C-407E-A947-70E740481C1C}">
                <a14:useLocalDpi xmlns:a14="http://schemas.microsoft.com/office/drawing/2010/main"/>
              </a:ext>
            </a:extLst>
          </a:blip>
          <a:srcRect t="13402" b="13402"/>
          <a:stretch>
            <a:fillRect/>
          </a:stretch>
        </p:blipFill>
        <p:spPr>
          <a:xfrm>
            <a:off x="612000" y="1800000"/>
            <a:ext cx="9405090" cy="3640680"/>
          </a:xfrm>
          <a:prstGeom prst="rect">
            <a:avLst/>
          </a:prstGeom>
        </p:spPr>
      </p:pic>
    </p:spTree>
    <p:extLst>
      <p:ext uri="{BB962C8B-B14F-4D97-AF65-F5344CB8AC3E}">
        <p14:creationId xmlns:p14="http://schemas.microsoft.com/office/powerpoint/2010/main" val="797721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VERGOEDING MEDICIJNEN</a:t>
            </a:r>
          </a:p>
        </p:txBody>
      </p:sp>
      <p:sp>
        <p:nvSpPr>
          <p:cNvPr id="5" name="Tijdelijke aanduiding voor tekst 4"/>
          <p:cNvSpPr>
            <a:spLocks noGrp="1"/>
          </p:cNvSpPr>
          <p:nvPr>
            <p:ph type="body" idx="1"/>
          </p:nvPr>
        </p:nvSpPr>
        <p:spPr/>
        <p:txBody>
          <a:bodyPr/>
          <a:lstStyle/>
          <a:p>
            <a:r>
              <a:rPr lang="nl-NL" b="0" dirty="0"/>
              <a:t>OVERHEID</a:t>
            </a:r>
          </a:p>
        </p:txBody>
      </p:sp>
      <p:sp>
        <p:nvSpPr>
          <p:cNvPr id="6" name="Tijdelijke aanduiding voor inhoud 5"/>
          <p:cNvSpPr>
            <a:spLocks noGrp="1"/>
          </p:cNvSpPr>
          <p:nvPr>
            <p:ph sz="half" idx="2"/>
          </p:nvPr>
        </p:nvSpPr>
        <p:spPr/>
        <p:txBody>
          <a:bodyPr>
            <a:normAutofit/>
          </a:bodyPr>
          <a:lstStyle/>
          <a:p>
            <a:r>
              <a:rPr lang="nl-NL" dirty="0"/>
              <a:t>beslist welke medicijnen vergoed worden vanuit de basisverzekering</a:t>
            </a:r>
          </a:p>
          <a:p>
            <a:r>
              <a:rPr lang="nl-NL" dirty="0"/>
              <a:t>bepaalt welke zorgtaken van apothekers worden vergoed vanuit de basisverzekering</a:t>
            </a:r>
          </a:p>
          <a:p>
            <a:r>
              <a:rPr lang="en-US" dirty="0" err="1"/>
              <a:t>bepaalt</a:t>
            </a:r>
            <a:r>
              <a:rPr lang="en-US" dirty="0"/>
              <a:t> </a:t>
            </a:r>
            <a:r>
              <a:rPr lang="en-US" dirty="0" err="1"/>
              <a:t>hoogte</a:t>
            </a:r>
            <a:r>
              <a:rPr lang="en-US" dirty="0"/>
              <a:t> </a:t>
            </a:r>
            <a:r>
              <a:rPr lang="en-US" dirty="0" err="1"/>
              <a:t>eigen</a:t>
            </a:r>
            <a:r>
              <a:rPr lang="en-US" dirty="0"/>
              <a:t> </a:t>
            </a:r>
            <a:r>
              <a:rPr lang="en-US" dirty="0" err="1"/>
              <a:t>risico</a:t>
            </a:r>
            <a:endParaRPr lang="en-US" dirty="0"/>
          </a:p>
        </p:txBody>
      </p:sp>
      <p:sp>
        <p:nvSpPr>
          <p:cNvPr id="7" name="Tijdelijke aanduiding voor tekst 6"/>
          <p:cNvSpPr>
            <a:spLocks noGrp="1"/>
          </p:cNvSpPr>
          <p:nvPr>
            <p:ph type="body" sz="quarter" idx="3"/>
          </p:nvPr>
        </p:nvSpPr>
        <p:spPr/>
        <p:txBody>
          <a:bodyPr/>
          <a:lstStyle/>
          <a:p>
            <a:r>
              <a:rPr lang="nl-NL" b="0" dirty="0"/>
              <a:t>ZORGVERZEKERAARS</a:t>
            </a:r>
          </a:p>
        </p:txBody>
      </p:sp>
      <p:sp>
        <p:nvSpPr>
          <p:cNvPr id="8" name="Tijdelijke aanduiding voor inhoud 7"/>
          <p:cNvSpPr>
            <a:spLocks noGrp="1"/>
          </p:cNvSpPr>
          <p:nvPr>
            <p:ph sz="quarter" idx="4"/>
          </p:nvPr>
        </p:nvSpPr>
        <p:spPr/>
        <p:txBody>
          <a:bodyPr/>
          <a:lstStyle/>
          <a:p>
            <a:r>
              <a:rPr lang="nl-NL" dirty="0"/>
              <a:t>vergoeden medicijnen die in het basispakket zitten </a:t>
            </a:r>
          </a:p>
          <a:p>
            <a:r>
              <a:rPr lang="nl-NL" dirty="0"/>
              <a:t>hebben vaak een voorkeursbeleid voor medicijnen (preferentiebeleid)</a:t>
            </a:r>
          </a:p>
          <a:p>
            <a:r>
              <a:rPr lang="nl-NL" dirty="0"/>
              <a:t>maken met apothekers afspraken over de apotheektarieven</a:t>
            </a:r>
          </a:p>
          <a:p>
            <a:endParaRPr lang="nl-NL" dirty="0"/>
          </a:p>
        </p:txBody>
      </p:sp>
    </p:spTree>
    <p:extLst>
      <p:ext uri="{BB962C8B-B14F-4D97-AF65-F5344CB8AC3E}">
        <p14:creationId xmlns:p14="http://schemas.microsoft.com/office/powerpoint/2010/main" val="3579100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3"/>
            <a:ext cx="11582400" cy="1015663"/>
          </a:xfrm>
        </p:spPr>
        <p:txBody>
          <a:bodyPr/>
          <a:lstStyle/>
          <a:p>
            <a:r>
              <a:rPr lang="nl-NL" dirty="0"/>
              <a:t>Keuze merk(loos) medicijn</a:t>
            </a:r>
            <a:br>
              <a:rPr lang="nl-NL" dirty="0"/>
            </a:br>
            <a:endParaRPr lang="nl-NL" sz="2800" b="0" dirty="0">
              <a:solidFill>
                <a:srgbClr val="00B0F0"/>
              </a:solidFill>
            </a:endParaRPr>
          </a:p>
        </p:txBody>
      </p:sp>
      <p:sp>
        <p:nvSpPr>
          <p:cNvPr id="4" name="Tijdelijke aanduiding voor inhoud 3"/>
          <p:cNvSpPr>
            <a:spLocks noGrp="1"/>
          </p:cNvSpPr>
          <p:nvPr>
            <p:ph idx="1"/>
          </p:nvPr>
        </p:nvSpPr>
        <p:spPr/>
        <p:txBody>
          <a:bodyPr/>
          <a:lstStyle/>
          <a:p>
            <a:r>
              <a:rPr lang="nl-NL" dirty="0"/>
              <a:t>Meestal beslist de </a:t>
            </a:r>
            <a:r>
              <a:rPr lang="nl-NL" b="1" dirty="0"/>
              <a:t>zorgverzekeraar </a:t>
            </a:r>
            <a:r>
              <a:rPr lang="nl-NL" dirty="0"/>
              <a:t>welk medicijn u vergoed krijgt</a:t>
            </a:r>
          </a:p>
          <a:p>
            <a:r>
              <a:rPr lang="en-US" dirty="0"/>
              <a:t>De </a:t>
            </a:r>
            <a:r>
              <a:rPr lang="en-US" dirty="0" err="1"/>
              <a:t>zorgverzekeraar</a:t>
            </a:r>
            <a:r>
              <a:rPr lang="en-US" dirty="0"/>
              <a:t> </a:t>
            </a:r>
            <a:r>
              <a:rPr lang="en-US" dirty="0" err="1"/>
              <a:t>wijst</a:t>
            </a:r>
            <a:r>
              <a:rPr lang="en-US" dirty="0"/>
              <a:t> </a:t>
            </a:r>
            <a:r>
              <a:rPr lang="en-US" dirty="0" err="1"/>
              <a:t>dan</a:t>
            </a:r>
            <a:r>
              <a:rPr lang="en-US" dirty="0"/>
              <a:t> </a:t>
            </a:r>
            <a:r>
              <a:rPr lang="nl-NL" dirty="0"/>
              <a:t>binnen een groep van gelijke medicijnen (middelen met dezelfde werkzame stof en dezelfde dosering) een voorkeursmiddel aan</a:t>
            </a:r>
          </a:p>
          <a:p>
            <a:r>
              <a:rPr lang="nl-NL" dirty="0"/>
              <a:t>Soms bepaalt </a:t>
            </a:r>
            <a:r>
              <a:rPr lang="nl-NL" b="1" dirty="0"/>
              <a:t>apotheker</a:t>
            </a:r>
            <a:r>
              <a:rPr lang="nl-NL" dirty="0"/>
              <a:t> welk medicijn u meekrijgt</a:t>
            </a:r>
          </a:p>
          <a:p>
            <a:r>
              <a:rPr lang="nl-NL" dirty="0"/>
              <a:t>U krijgt </a:t>
            </a:r>
            <a:r>
              <a:rPr lang="nl-NL" b="1" dirty="0"/>
              <a:t>altijd</a:t>
            </a:r>
            <a:r>
              <a:rPr lang="nl-NL" dirty="0"/>
              <a:t> een medicijn dat is goedgekeurd door Europese of Nederlandse instanties (EMA of CBG)</a:t>
            </a:r>
          </a:p>
          <a:p>
            <a:r>
              <a:rPr lang="nl-NL" dirty="0"/>
              <a:t>Check uw zorgpolis!</a:t>
            </a:r>
          </a:p>
          <a:p>
            <a:endParaRPr lang="nl-NL" dirty="0">
              <a:solidFill>
                <a:srgbClr val="EB690B"/>
              </a:solidFill>
            </a:endParaRPr>
          </a:p>
          <a:p>
            <a:endParaRPr lang="nl-NL" dirty="0"/>
          </a:p>
        </p:txBody>
      </p:sp>
    </p:spTree>
    <p:extLst>
      <p:ext uri="{BB962C8B-B14F-4D97-AF65-F5344CB8AC3E}">
        <p14:creationId xmlns:p14="http://schemas.microsoft.com/office/powerpoint/2010/main" val="706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0800" y="0"/>
            <a:ext cx="11582400" cy="1015663"/>
          </a:xfrm>
        </p:spPr>
        <p:txBody>
          <a:bodyPr/>
          <a:lstStyle/>
          <a:p>
            <a:r>
              <a:rPr lang="nl-NL" dirty="0"/>
              <a:t>OUDEREN REAGEREN ANDERS OP MEDICIJNEN </a:t>
            </a:r>
            <a:br>
              <a:rPr lang="nl-NL" dirty="0"/>
            </a:br>
            <a:r>
              <a:rPr lang="nl-NL" sz="2800" b="0" dirty="0">
                <a:solidFill>
                  <a:srgbClr val="00B0F0"/>
                </a:solidFill>
              </a:rPr>
              <a:t>Het lichaam verandert</a:t>
            </a:r>
          </a:p>
        </p:txBody>
      </p:sp>
      <p:graphicFrame>
        <p:nvGraphicFramePr>
          <p:cNvPr id="3" name="Diagram 2"/>
          <p:cNvGraphicFramePr/>
          <p:nvPr>
            <p:extLst>
              <p:ext uri="{D42A27DB-BD31-4B8C-83A1-F6EECF244321}">
                <p14:modId xmlns:p14="http://schemas.microsoft.com/office/powerpoint/2010/main" val="1339601360"/>
              </p:ext>
            </p:extLst>
          </p:nvPr>
        </p:nvGraphicFramePr>
        <p:xfrm>
          <a:off x="721968" y="933254"/>
          <a:ext cx="7331959" cy="443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 name="Groep 31"/>
          <p:cNvGrpSpPr/>
          <p:nvPr/>
        </p:nvGrpSpPr>
        <p:grpSpPr>
          <a:xfrm>
            <a:off x="740984" y="5148212"/>
            <a:ext cx="3093170" cy="1237268"/>
            <a:chOff x="0" y="2903005"/>
            <a:chExt cx="3093170" cy="1237268"/>
          </a:xfrm>
        </p:grpSpPr>
        <p:sp>
          <p:nvSpPr>
            <p:cNvPr id="33" name="Punthaak 32"/>
            <p:cNvSpPr/>
            <p:nvPr/>
          </p:nvSpPr>
          <p:spPr>
            <a:xfrm>
              <a:off x="0" y="2903005"/>
              <a:ext cx="3093170" cy="1237268"/>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Punthaak 4"/>
            <p:cNvSpPr/>
            <p:nvPr/>
          </p:nvSpPr>
          <p:spPr>
            <a:xfrm>
              <a:off x="618634" y="2903005"/>
              <a:ext cx="1855902" cy="1237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nl-NL" sz="2400" kern="1200" dirty="0"/>
                <a:t>Nierfunctie minder goed</a:t>
              </a:r>
            </a:p>
          </p:txBody>
        </p:sp>
      </p:grpSp>
      <p:grpSp>
        <p:nvGrpSpPr>
          <p:cNvPr id="35" name="Groep 34"/>
          <p:cNvGrpSpPr/>
          <p:nvPr/>
        </p:nvGrpSpPr>
        <p:grpSpPr>
          <a:xfrm>
            <a:off x="3348189" y="5183086"/>
            <a:ext cx="6531101" cy="1224083"/>
            <a:chOff x="2628975" y="2910882"/>
            <a:chExt cx="4590645" cy="1224083"/>
          </a:xfrm>
        </p:grpSpPr>
        <p:sp>
          <p:nvSpPr>
            <p:cNvPr id="36" name="Punthaak 35"/>
            <p:cNvSpPr/>
            <p:nvPr/>
          </p:nvSpPr>
          <p:spPr>
            <a:xfrm>
              <a:off x="2628975" y="2910882"/>
              <a:ext cx="4590645" cy="122408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Punthaak 4"/>
            <p:cNvSpPr/>
            <p:nvPr/>
          </p:nvSpPr>
          <p:spPr>
            <a:xfrm>
              <a:off x="3241017" y="2910882"/>
              <a:ext cx="3366562" cy="12240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17780" rIns="0" bIns="17780" numCol="1" spcCol="1270" anchor="ctr" anchorCtr="0">
              <a:noAutofit/>
            </a:bodyPr>
            <a:lstStyle/>
            <a:p>
              <a:pPr lvl="0" algn="ctr"/>
              <a:r>
                <a:rPr lang="nl-NL" sz="2800" dirty="0"/>
                <a:t>Meer last van bijwerkingen / medicijnen werken minder goed </a:t>
              </a:r>
            </a:p>
          </p:txBody>
        </p:sp>
      </p:grpSp>
    </p:spTree>
    <p:extLst>
      <p:ext uri="{BB962C8B-B14F-4D97-AF65-F5344CB8AC3E}">
        <p14:creationId xmlns:p14="http://schemas.microsoft.com/office/powerpoint/2010/main" val="1235156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3"/>
            <a:ext cx="11582400" cy="1015663"/>
          </a:xfrm>
        </p:spPr>
        <p:txBody>
          <a:bodyPr/>
          <a:lstStyle/>
          <a:p>
            <a:r>
              <a:rPr lang="nl-NL" dirty="0"/>
              <a:t>Controleer uw zorgpolis</a:t>
            </a:r>
            <a:br>
              <a:rPr lang="nl-NL" dirty="0"/>
            </a:br>
            <a:endParaRPr lang="nl-NL" sz="2800" b="0" dirty="0">
              <a:solidFill>
                <a:srgbClr val="00B0F0"/>
              </a:solidFill>
            </a:endParaRPr>
          </a:p>
        </p:txBody>
      </p:sp>
      <p:sp>
        <p:nvSpPr>
          <p:cNvPr id="4" name="Tijdelijke aanduiding voor inhoud 3"/>
          <p:cNvSpPr>
            <a:spLocks noGrp="1"/>
          </p:cNvSpPr>
          <p:nvPr>
            <p:ph idx="1"/>
          </p:nvPr>
        </p:nvSpPr>
        <p:spPr/>
        <p:txBody>
          <a:bodyPr>
            <a:normAutofit/>
          </a:bodyPr>
          <a:lstStyle/>
          <a:p>
            <a:r>
              <a:rPr lang="nl-NL" dirty="0"/>
              <a:t>Elke zorgverzekeraar heeft zijn eigen beleid voor de zorg die de apotheek levert</a:t>
            </a:r>
          </a:p>
          <a:p>
            <a:r>
              <a:rPr lang="nl-NL" dirty="0"/>
              <a:t>Het gaat dan bijvoorbeeld om: </a:t>
            </a:r>
          </a:p>
          <a:p>
            <a:pPr lvl="1"/>
            <a:r>
              <a:rPr lang="nl-NL" dirty="0"/>
              <a:t>wie bepaalt welk merk medicijn u krijgt</a:t>
            </a:r>
          </a:p>
          <a:p>
            <a:pPr lvl="1"/>
            <a:r>
              <a:rPr lang="nl-NL" dirty="0"/>
              <a:t>de vergoeding en verkrijgbaarheid van medische hulpmiddelen</a:t>
            </a:r>
          </a:p>
          <a:p>
            <a:pPr lvl="1"/>
            <a:r>
              <a:rPr lang="nl-NL" dirty="0"/>
              <a:t>de mogelijkheid tot een medicatiebeoordeling</a:t>
            </a:r>
          </a:p>
          <a:p>
            <a:r>
              <a:rPr lang="nl-NL" dirty="0"/>
              <a:t>Meer weten? Lees de brochure </a:t>
            </a:r>
            <a:r>
              <a:rPr lang="nl-NL" dirty="0">
                <a:solidFill>
                  <a:srgbClr val="00B0F0"/>
                </a:solidFill>
                <a:hlinkClick r:id="rId3"/>
              </a:rPr>
              <a:t>Zorgverzekering en apotheek</a:t>
            </a:r>
            <a:endParaRPr lang="nl-NL" dirty="0">
              <a:solidFill>
                <a:srgbClr val="00B0F0"/>
              </a:solidFill>
            </a:endParaRPr>
          </a:p>
        </p:txBody>
      </p:sp>
    </p:spTree>
    <p:extLst>
      <p:ext uri="{BB962C8B-B14F-4D97-AF65-F5344CB8AC3E}">
        <p14:creationId xmlns:p14="http://schemas.microsoft.com/office/powerpoint/2010/main" val="32567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C1049-19DF-4A33-A875-00CEA5D432F4}"/>
              </a:ext>
            </a:extLst>
          </p:cNvPr>
          <p:cNvSpPr>
            <a:spLocks noGrp="1"/>
          </p:cNvSpPr>
          <p:nvPr>
            <p:ph type="title"/>
          </p:nvPr>
        </p:nvSpPr>
        <p:spPr>
          <a:xfrm>
            <a:off x="192000" y="3"/>
            <a:ext cx="11582400" cy="1015663"/>
          </a:xfrm>
        </p:spPr>
        <p:txBody>
          <a:bodyPr/>
          <a:lstStyle/>
          <a:p>
            <a:r>
              <a:rPr lang="en-US" dirty="0" err="1"/>
              <a:t>Rekening</a:t>
            </a:r>
            <a:r>
              <a:rPr lang="en-US" dirty="0"/>
              <a:t> apotheek </a:t>
            </a:r>
            <a:br>
              <a:rPr lang="en-US" dirty="0"/>
            </a:br>
            <a:r>
              <a:rPr lang="en-US" sz="2800" b="0" dirty="0">
                <a:solidFill>
                  <a:srgbClr val="00B0F0"/>
                </a:solidFill>
              </a:rPr>
              <a:t>Voor de levering van </a:t>
            </a:r>
            <a:r>
              <a:rPr lang="en-US" sz="2800" b="0" dirty="0" err="1">
                <a:solidFill>
                  <a:srgbClr val="00B0F0"/>
                </a:solidFill>
              </a:rPr>
              <a:t>medicijnen</a:t>
            </a:r>
            <a:r>
              <a:rPr lang="en-US" sz="2800" b="0" dirty="0">
                <a:solidFill>
                  <a:srgbClr val="00B0F0"/>
                </a:solidFill>
              </a:rPr>
              <a:t> op </a:t>
            </a:r>
            <a:r>
              <a:rPr lang="en-US" sz="2800" b="0" dirty="0" err="1">
                <a:solidFill>
                  <a:srgbClr val="00B0F0"/>
                </a:solidFill>
              </a:rPr>
              <a:t>recept</a:t>
            </a:r>
            <a:endParaRPr lang="nl-NL" sz="2800" b="0" dirty="0">
              <a:solidFill>
                <a:srgbClr val="00B0F0"/>
              </a:solidFill>
            </a:endParaRPr>
          </a:p>
        </p:txBody>
      </p:sp>
      <p:sp>
        <p:nvSpPr>
          <p:cNvPr id="4" name="Tijdelijke aanduiding voor inhoud 3">
            <a:extLst>
              <a:ext uri="{FF2B5EF4-FFF2-40B4-BE49-F238E27FC236}">
                <a16:creationId xmlns:a16="http://schemas.microsoft.com/office/drawing/2014/main" id="{683AB693-4F8C-4DFD-B981-A94C951A2B02}"/>
              </a:ext>
            </a:extLst>
          </p:cNvPr>
          <p:cNvSpPr>
            <a:spLocks noGrp="1"/>
          </p:cNvSpPr>
          <p:nvPr>
            <p:ph idx="1"/>
          </p:nvPr>
        </p:nvSpPr>
        <p:spPr>
          <a:xfrm>
            <a:off x="614400" y="1799999"/>
            <a:ext cx="11160000" cy="4320000"/>
          </a:xfrm>
        </p:spPr>
        <p:txBody>
          <a:bodyPr>
            <a:normAutofit/>
          </a:bodyPr>
          <a:lstStyle/>
          <a:p>
            <a:pPr marL="0" indent="0">
              <a:buNone/>
            </a:pPr>
            <a:r>
              <a:rPr lang="nl-NL" dirty="0"/>
              <a:t>De rekening apotheek bestaat per receptmedicijn </a:t>
            </a:r>
            <a:r>
              <a:rPr lang="nl-NL" b="1" dirty="0"/>
              <a:t>altijd</a:t>
            </a:r>
            <a:r>
              <a:rPr lang="nl-NL" dirty="0"/>
              <a:t> uit 2 onderdelen:</a:t>
            </a:r>
            <a:br>
              <a:rPr lang="nl-NL" dirty="0"/>
            </a:br>
            <a:endParaRPr lang="nl-NL" dirty="0"/>
          </a:p>
          <a:p>
            <a:pPr marL="457200" indent="-457200">
              <a:buFont typeface="+mj-lt"/>
              <a:buAutoNum type="arabicPeriod"/>
            </a:pPr>
            <a:r>
              <a:rPr lang="nl-NL" dirty="0"/>
              <a:t>de kosten voor het receptgeneesmiddel</a:t>
            </a:r>
            <a:endParaRPr lang="nl-NL" sz="3600" dirty="0"/>
          </a:p>
          <a:p>
            <a:pPr marL="457200" indent="-457200">
              <a:buFont typeface="+mj-lt"/>
              <a:buAutoNum type="arabicPeriod" startAt="2"/>
            </a:pPr>
            <a:r>
              <a:rPr lang="nl-NL" dirty="0"/>
              <a:t>de kosten voor de bijbehorende farmaceutische zorg door apotheek</a:t>
            </a:r>
          </a:p>
          <a:p>
            <a:pPr marL="457200" indent="-457200">
              <a:buFont typeface="+mj-lt"/>
              <a:buAutoNum type="arabicPeriod" startAt="2"/>
            </a:pPr>
            <a:endParaRPr lang="en-US" dirty="0"/>
          </a:p>
          <a:p>
            <a:pPr marL="0" indent="0">
              <a:buNone/>
            </a:pPr>
            <a:r>
              <a:rPr lang="en-US" dirty="0">
                <a:solidFill>
                  <a:srgbClr val="EB690B"/>
                </a:solidFill>
              </a:rPr>
              <a:t>Meer </a:t>
            </a:r>
            <a:r>
              <a:rPr lang="en-US" dirty="0" err="1">
                <a:solidFill>
                  <a:srgbClr val="EB690B"/>
                </a:solidFill>
              </a:rPr>
              <a:t>weten</a:t>
            </a:r>
            <a:r>
              <a:rPr lang="en-US" dirty="0">
                <a:solidFill>
                  <a:srgbClr val="EB690B"/>
                </a:solidFill>
              </a:rPr>
              <a:t>?</a:t>
            </a:r>
          </a:p>
          <a:p>
            <a:r>
              <a:rPr lang="en-US" dirty="0"/>
              <a:t>Rijksoverheid.nl: 	</a:t>
            </a:r>
            <a:r>
              <a:rPr lang="en-US" dirty="0">
                <a:hlinkClick r:id="rId3"/>
              </a:rPr>
              <a:t>wat </a:t>
            </a:r>
            <a:r>
              <a:rPr lang="en-US" dirty="0" err="1">
                <a:hlinkClick r:id="rId3"/>
              </a:rPr>
              <a:t>betaal</a:t>
            </a:r>
            <a:r>
              <a:rPr lang="en-US" dirty="0">
                <a:hlinkClick r:id="rId3"/>
              </a:rPr>
              <a:t> </a:t>
            </a:r>
            <a:r>
              <a:rPr lang="en-US" dirty="0" err="1">
                <a:hlinkClick r:id="rId3"/>
              </a:rPr>
              <a:t>ik</a:t>
            </a:r>
            <a:r>
              <a:rPr lang="en-US" dirty="0">
                <a:hlinkClick r:id="rId3"/>
              </a:rPr>
              <a:t> voor </a:t>
            </a:r>
            <a:r>
              <a:rPr lang="en-US" dirty="0" err="1">
                <a:hlinkClick r:id="rId3"/>
              </a:rPr>
              <a:t>medicijnen</a:t>
            </a:r>
            <a:r>
              <a:rPr lang="en-US" dirty="0">
                <a:hlinkClick r:id="rId3"/>
              </a:rPr>
              <a:t> op </a:t>
            </a:r>
            <a:r>
              <a:rPr lang="en-US" dirty="0" err="1">
                <a:hlinkClick r:id="rId3"/>
              </a:rPr>
              <a:t>recept</a:t>
            </a:r>
            <a:r>
              <a:rPr lang="en-US" dirty="0">
                <a:hlinkClick r:id="rId3"/>
              </a:rPr>
              <a:t>?</a:t>
            </a:r>
            <a:endParaRPr lang="en-US" dirty="0"/>
          </a:p>
          <a:p>
            <a:r>
              <a:rPr lang="en-US" dirty="0"/>
              <a:t>Apotheek.nl: 		</a:t>
            </a:r>
            <a:r>
              <a:rPr lang="en-US" dirty="0" err="1">
                <a:hlinkClick r:id="rId4"/>
              </a:rPr>
              <a:t>prijs</a:t>
            </a:r>
            <a:r>
              <a:rPr lang="en-US" dirty="0">
                <a:hlinkClick r:id="rId4"/>
              </a:rPr>
              <a:t> en </a:t>
            </a:r>
            <a:r>
              <a:rPr lang="en-US" dirty="0" err="1">
                <a:hlinkClick r:id="rId4"/>
              </a:rPr>
              <a:t>vergoeding</a:t>
            </a:r>
            <a:r>
              <a:rPr lang="en-US" dirty="0">
                <a:hlinkClick r:id="rId4"/>
              </a:rPr>
              <a:t> van </a:t>
            </a:r>
            <a:r>
              <a:rPr lang="en-US" dirty="0" err="1">
                <a:hlinkClick r:id="rId4"/>
              </a:rPr>
              <a:t>medicijnen</a:t>
            </a:r>
            <a:endParaRPr lang="nl-NL" dirty="0"/>
          </a:p>
          <a:p>
            <a:pPr marL="0" indent="0">
              <a:buNone/>
            </a:pPr>
            <a:endParaRPr lang="en-US" b="1" dirty="0"/>
          </a:p>
          <a:p>
            <a:pPr marL="0" indent="0">
              <a:buNone/>
            </a:pPr>
            <a:endParaRPr lang="en-US" b="1"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2939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1999" y="827"/>
            <a:ext cx="11732145" cy="1015663"/>
          </a:xfrm>
        </p:spPr>
        <p:txBody>
          <a:bodyPr/>
          <a:lstStyle/>
          <a:p>
            <a:r>
              <a:rPr lang="nl-NL" dirty="0"/>
              <a:t>Ouderen hebben vaak meerdere chronisch ziekten</a:t>
            </a:r>
            <a:br>
              <a:rPr lang="nl-NL" dirty="0"/>
            </a:br>
            <a:r>
              <a:rPr lang="nl-NL" sz="2800" b="0" dirty="0">
                <a:solidFill>
                  <a:srgbClr val="00B0F0"/>
                </a:solidFill>
              </a:rPr>
              <a:t>apotheker ziet toe op veilig medicijngebruik </a:t>
            </a:r>
          </a:p>
        </p:txBody>
      </p:sp>
      <p:sp>
        <p:nvSpPr>
          <p:cNvPr id="5" name="Tijdelijke aanduiding voor inhoud 4"/>
          <p:cNvSpPr>
            <a:spLocks noGrp="1"/>
          </p:cNvSpPr>
          <p:nvPr>
            <p:ph sz="half" idx="1"/>
          </p:nvPr>
        </p:nvSpPr>
        <p:spPr/>
        <p:txBody>
          <a:bodyPr/>
          <a:lstStyle/>
          <a:p>
            <a:r>
              <a:rPr lang="nl-NL" dirty="0"/>
              <a:t>Meerdere medicijnen</a:t>
            </a:r>
          </a:p>
          <a:p>
            <a:r>
              <a:rPr lang="nl-NL" dirty="0"/>
              <a:t>Grotere kans op wisselwerking</a:t>
            </a:r>
          </a:p>
          <a:p>
            <a:r>
              <a:rPr lang="nl-NL" dirty="0"/>
              <a:t>De apotheker weet alles over</a:t>
            </a:r>
          </a:p>
          <a:p>
            <a:pPr lvl="1"/>
            <a:r>
              <a:rPr lang="nl-NL" dirty="0"/>
              <a:t>medicijnen</a:t>
            </a:r>
          </a:p>
          <a:p>
            <a:pPr lvl="1"/>
            <a:r>
              <a:rPr lang="nl-NL" dirty="0"/>
              <a:t>het combineren van medicijnen</a:t>
            </a:r>
          </a:p>
          <a:p>
            <a:pPr lvl="1"/>
            <a:r>
              <a:rPr lang="nl-NL" dirty="0"/>
              <a:t>het voorkomen van bijwerkingen</a:t>
            </a:r>
          </a:p>
          <a:p>
            <a:endParaRPr lang="nl-NL" dirty="0"/>
          </a:p>
        </p:txBody>
      </p:sp>
      <p:pic>
        <p:nvPicPr>
          <p:cNvPr id="6" name="Afbeelding 5">
            <a:extLst>
              <a:ext uri="{FF2B5EF4-FFF2-40B4-BE49-F238E27FC236}">
                <a16:creationId xmlns:a16="http://schemas.microsoft.com/office/drawing/2014/main" id="{7DEBE991-2562-454E-A1BC-067B071D6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1087" y="1800000"/>
            <a:ext cx="3822192" cy="2548128"/>
          </a:xfrm>
          <a:prstGeom prst="rect">
            <a:avLst/>
          </a:prstGeom>
        </p:spPr>
      </p:pic>
    </p:spTree>
    <p:extLst>
      <p:ext uri="{BB962C8B-B14F-4D97-AF65-F5344CB8AC3E}">
        <p14:creationId xmlns:p14="http://schemas.microsoft.com/office/powerpoint/2010/main" val="307323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827"/>
            <a:ext cx="11474824" cy="1015663"/>
          </a:xfrm>
        </p:spPr>
        <p:txBody>
          <a:bodyPr/>
          <a:lstStyle/>
          <a:p>
            <a:r>
              <a:rPr lang="nl-NL" dirty="0"/>
              <a:t>Bijwerkingen</a:t>
            </a:r>
            <a:br>
              <a:rPr lang="nl-NL" dirty="0"/>
            </a:br>
            <a:r>
              <a:rPr lang="nl-NL" sz="2800" b="0" dirty="0">
                <a:solidFill>
                  <a:srgbClr val="00B0F0"/>
                </a:solidFill>
              </a:rPr>
              <a:t>luister naar uw lichaam</a:t>
            </a:r>
          </a:p>
        </p:txBody>
      </p:sp>
      <p:sp>
        <p:nvSpPr>
          <p:cNvPr id="7" name="Tijdelijke aanduiding voor inhoud 6"/>
          <p:cNvSpPr>
            <a:spLocks noGrp="1"/>
          </p:cNvSpPr>
          <p:nvPr>
            <p:ph sz="half" idx="1"/>
          </p:nvPr>
        </p:nvSpPr>
        <p:spPr/>
        <p:txBody>
          <a:bodyPr/>
          <a:lstStyle/>
          <a:p>
            <a:r>
              <a:rPr lang="nl-NL" dirty="0"/>
              <a:t>Bijwerkingen gaan soms vanzelf over</a:t>
            </a:r>
          </a:p>
          <a:p>
            <a:r>
              <a:rPr lang="nl-NL" dirty="0"/>
              <a:t>Neem contact op met arts en apotheker bij:</a:t>
            </a:r>
          </a:p>
          <a:p>
            <a:pPr lvl="1"/>
            <a:r>
              <a:rPr lang="nl-NL" dirty="0"/>
              <a:t>duizeligheid</a:t>
            </a:r>
          </a:p>
          <a:p>
            <a:pPr lvl="1"/>
            <a:r>
              <a:rPr lang="nl-NL" dirty="0"/>
              <a:t>sufheid</a:t>
            </a:r>
          </a:p>
          <a:p>
            <a:pPr lvl="1"/>
            <a:r>
              <a:rPr lang="nl-NL" dirty="0"/>
              <a:t>aanhoudend hoesten</a:t>
            </a:r>
          </a:p>
          <a:p>
            <a:pPr lvl="1"/>
            <a:r>
              <a:rPr lang="nl-NL" dirty="0"/>
              <a:t>benauwdheid</a:t>
            </a:r>
          </a:p>
          <a:p>
            <a:endParaRPr lang="nl-NL" dirty="0"/>
          </a:p>
        </p:txBody>
      </p:sp>
      <p:pic>
        <p:nvPicPr>
          <p:cNvPr id="4" name="Afbeelding 3">
            <a:extLst>
              <a:ext uri="{FF2B5EF4-FFF2-40B4-BE49-F238E27FC236}">
                <a16:creationId xmlns:a16="http://schemas.microsoft.com/office/drawing/2014/main" id="{2387FAB3-DB5B-4169-AEC7-95800051D7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0686" y="1800000"/>
            <a:ext cx="3822192" cy="2548128"/>
          </a:xfrm>
          <a:prstGeom prst="rect">
            <a:avLst/>
          </a:prstGeom>
        </p:spPr>
      </p:pic>
    </p:spTree>
    <p:extLst>
      <p:ext uri="{BB962C8B-B14F-4D97-AF65-F5344CB8AC3E}">
        <p14:creationId xmlns:p14="http://schemas.microsoft.com/office/powerpoint/2010/main" val="182123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800" y="0"/>
            <a:ext cx="11582400" cy="1015663"/>
          </a:xfrm>
        </p:spPr>
        <p:txBody>
          <a:bodyPr/>
          <a:lstStyle/>
          <a:p>
            <a:r>
              <a:rPr lang="nl-NL" dirty="0"/>
              <a:t>Bijwerkingen </a:t>
            </a:r>
            <a:br>
              <a:rPr lang="nl-NL" dirty="0"/>
            </a:br>
            <a:r>
              <a:rPr lang="nl-NL" sz="2800" b="0" dirty="0">
                <a:solidFill>
                  <a:srgbClr val="00B0F0"/>
                </a:solidFill>
              </a:rPr>
              <a:t>voorbeelden</a:t>
            </a:r>
          </a:p>
        </p:txBody>
      </p:sp>
      <p:sp>
        <p:nvSpPr>
          <p:cNvPr id="3" name="Tijdelijke aanduiding voor tekst 2"/>
          <p:cNvSpPr>
            <a:spLocks noGrp="1"/>
          </p:cNvSpPr>
          <p:nvPr>
            <p:ph type="body" idx="1"/>
          </p:nvPr>
        </p:nvSpPr>
        <p:spPr/>
        <p:txBody>
          <a:bodyPr/>
          <a:lstStyle/>
          <a:p>
            <a:r>
              <a:rPr lang="en-US" b="0" dirty="0"/>
              <a:t>MEDICIJN</a:t>
            </a:r>
          </a:p>
        </p:txBody>
      </p:sp>
      <p:sp>
        <p:nvSpPr>
          <p:cNvPr id="4" name="Tijdelijke aanduiding voor inhoud 3"/>
          <p:cNvSpPr>
            <a:spLocks noGrp="1"/>
          </p:cNvSpPr>
          <p:nvPr>
            <p:ph sz="half" idx="2"/>
          </p:nvPr>
        </p:nvSpPr>
        <p:spPr/>
        <p:txBody>
          <a:bodyPr/>
          <a:lstStyle/>
          <a:p>
            <a:r>
              <a:rPr lang="nl-NL" dirty="0"/>
              <a:t>Antibiotica</a:t>
            </a:r>
          </a:p>
          <a:p>
            <a:r>
              <a:rPr lang="nl-NL" dirty="0"/>
              <a:t>Middelen tegen hoge bloeddruk</a:t>
            </a:r>
          </a:p>
          <a:p>
            <a:r>
              <a:rPr lang="nl-NL" dirty="0"/>
              <a:t>Corticosteroïden</a:t>
            </a:r>
          </a:p>
          <a:p>
            <a:r>
              <a:rPr lang="nl-NL" dirty="0"/>
              <a:t>Pijnstillers, slaap- en kalmeringsmiddelen</a:t>
            </a:r>
          </a:p>
          <a:p>
            <a:r>
              <a:rPr lang="nl-NL" dirty="0"/>
              <a:t>Plastabletten, middelen tegen hoge bloeddruk, kalmeringsmiddelen</a:t>
            </a:r>
          </a:p>
          <a:p>
            <a:endParaRPr lang="nl-NL" dirty="0"/>
          </a:p>
        </p:txBody>
      </p:sp>
      <p:sp>
        <p:nvSpPr>
          <p:cNvPr id="5" name="Tijdelijke aanduiding voor tekst 4"/>
          <p:cNvSpPr>
            <a:spLocks noGrp="1"/>
          </p:cNvSpPr>
          <p:nvPr>
            <p:ph type="body" sz="quarter" idx="3"/>
          </p:nvPr>
        </p:nvSpPr>
        <p:spPr/>
        <p:txBody>
          <a:bodyPr/>
          <a:lstStyle/>
          <a:p>
            <a:r>
              <a:rPr lang="en-US" b="0" dirty="0"/>
              <a:t>BIJWERKING</a:t>
            </a:r>
            <a:endParaRPr lang="nl-NL" b="0" dirty="0"/>
          </a:p>
        </p:txBody>
      </p:sp>
      <p:sp>
        <p:nvSpPr>
          <p:cNvPr id="6" name="Tijdelijke aanduiding voor inhoud 5"/>
          <p:cNvSpPr>
            <a:spLocks noGrp="1"/>
          </p:cNvSpPr>
          <p:nvPr>
            <p:ph sz="quarter" idx="4"/>
          </p:nvPr>
        </p:nvSpPr>
        <p:spPr/>
        <p:txBody>
          <a:bodyPr/>
          <a:lstStyle/>
          <a:p>
            <a:r>
              <a:rPr lang="nl-NL" dirty="0"/>
              <a:t>Maag- en darmklachten</a:t>
            </a:r>
          </a:p>
          <a:p>
            <a:r>
              <a:rPr lang="nl-NL" dirty="0"/>
              <a:t>Hoofdpijn en duizeligheid</a:t>
            </a:r>
          </a:p>
          <a:p>
            <a:r>
              <a:rPr lang="nl-NL" dirty="0"/>
              <a:t>Gewichtstoename</a:t>
            </a:r>
          </a:p>
          <a:p>
            <a:r>
              <a:rPr lang="nl-NL" dirty="0"/>
              <a:t>Verslaving</a:t>
            </a:r>
          </a:p>
          <a:p>
            <a:endParaRPr lang="nl-NL" dirty="0"/>
          </a:p>
          <a:p>
            <a:r>
              <a:rPr lang="nl-NL" dirty="0"/>
              <a:t>Risico op vallen</a:t>
            </a:r>
          </a:p>
          <a:p>
            <a:endParaRPr lang="nl-NL" dirty="0"/>
          </a:p>
        </p:txBody>
      </p:sp>
    </p:spTree>
    <p:extLst>
      <p:ext uri="{BB962C8B-B14F-4D97-AF65-F5344CB8AC3E}">
        <p14:creationId xmlns:p14="http://schemas.microsoft.com/office/powerpoint/2010/main" val="159363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Wisselwerkingen </a:t>
            </a:r>
            <a:br>
              <a:rPr lang="nl-NL" dirty="0"/>
            </a:br>
            <a:r>
              <a:rPr lang="nl-NL" sz="2800" b="0" dirty="0">
                <a:solidFill>
                  <a:srgbClr val="00B0F0"/>
                </a:solidFill>
              </a:rPr>
              <a:t>Voorbeelden</a:t>
            </a:r>
          </a:p>
        </p:txBody>
      </p:sp>
      <p:sp>
        <p:nvSpPr>
          <p:cNvPr id="17" name="Ondertitel 16"/>
          <p:cNvSpPr>
            <a:spLocks noGrp="1"/>
          </p:cNvSpPr>
          <p:nvPr>
            <p:ph type="subTitle" idx="13"/>
          </p:nvPr>
        </p:nvSpPr>
        <p:spPr/>
        <p:txBody>
          <a:bodyPr>
            <a:normAutofit/>
          </a:bodyPr>
          <a:lstStyle/>
          <a:p>
            <a:r>
              <a:rPr lang="nl-NL" dirty="0"/>
              <a:t>IBUPROFEN – WISSELWERKING MET BLOEDVERDUNNERS</a:t>
            </a:r>
          </a:p>
        </p:txBody>
      </p:sp>
      <p:pic>
        <p:nvPicPr>
          <p:cNvPr id="21" name="Afbeelding 20"/>
          <p:cNvPicPr>
            <a:picLocks noChangeAspect="1"/>
          </p:cNvPicPr>
          <p:nvPr/>
        </p:nvPicPr>
        <p:blipFill rotWithShape="1">
          <a:blip r:embed="rId3" cstate="email">
            <a:extLst>
              <a:ext uri="{28A0092B-C50C-407E-A947-70E740481C1C}">
                <a14:useLocalDpi xmlns:a14="http://schemas.microsoft.com/office/drawing/2010/main"/>
              </a:ext>
            </a:extLst>
          </a:blip>
          <a:srcRect t="27003" b="28384"/>
          <a:stretch/>
        </p:blipFill>
        <p:spPr>
          <a:xfrm>
            <a:off x="612000" y="2529101"/>
            <a:ext cx="3718949" cy="1659119"/>
          </a:xfrm>
          <a:prstGeom prst="rect">
            <a:avLst/>
          </a:prstGeom>
        </p:spPr>
      </p:pic>
      <p:pic>
        <p:nvPicPr>
          <p:cNvPr id="24" name="Afbeelding 23"/>
          <p:cNvPicPr>
            <a:picLocks noChangeAspect="1"/>
          </p:cNvPicPr>
          <p:nvPr/>
        </p:nvPicPr>
        <p:blipFill rotWithShape="1">
          <a:blip r:embed="rId4" cstate="email">
            <a:extLst>
              <a:ext uri="{28A0092B-C50C-407E-A947-70E740481C1C}">
                <a14:useLocalDpi xmlns:a14="http://schemas.microsoft.com/office/drawing/2010/main"/>
              </a:ext>
            </a:extLst>
          </a:blip>
          <a:srcRect l="5373" t="32440" r="6381" b="29897"/>
          <a:stretch/>
        </p:blipFill>
        <p:spPr>
          <a:xfrm>
            <a:off x="3027865" y="3352816"/>
            <a:ext cx="3987539" cy="1701846"/>
          </a:xfrm>
          <a:prstGeom prst="rect">
            <a:avLst/>
          </a:prstGeom>
        </p:spPr>
      </p:pic>
      <p:pic>
        <p:nvPicPr>
          <p:cNvPr id="26" name="Tijdelijke aanduiding voor inhoud 18"/>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t="27523" b="31470"/>
          <a:stretch/>
        </p:blipFill>
        <p:spPr>
          <a:xfrm>
            <a:off x="5976594" y="4248248"/>
            <a:ext cx="4242061" cy="1739541"/>
          </a:xfrm>
        </p:spPr>
      </p:pic>
    </p:spTree>
    <p:extLst>
      <p:ext uri="{BB962C8B-B14F-4D97-AF65-F5344CB8AC3E}">
        <p14:creationId xmlns:p14="http://schemas.microsoft.com/office/powerpoint/2010/main" val="332122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Wisselwerkingen </a:t>
            </a:r>
            <a:br>
              <a:rPr lang="nl-NL" dirty="0"/>
            </a:br>
            <a:r>
              <a:rPr lang="nl-NL" sz="2800" b="0" dirty="0">
                <a:solidFill>
                  <a:srgbClr val="00B0F0"/>
                </a:solidFill>
              </a:rPr>
              <a:t>Voorbeelden</a:t>
            </a:r>
            <a:endParaRPr lang="nl-NL" dirty="0"/>
          </a:p>
        </p:txBody>
      </p:sp>
      <p:sp>
        <p:nvSpPr>
          <p:cNvPr id="4" name="Tijdelijke aanduiding voor inhoud 3"/>
          <p:cNvSpPr>
            <a:spLocks noGrp="1"/>
          </p:cNvSpPr>
          <p:nvPr>
            <p:ph idx="1"/>
          </p:nvPr>
        </p:nvSpPr>
        <p:spPr/>
        <p:txBody>
          <a:bodyPr/>
          <a:lstStyle/>
          <a:p>
            <a:r>
              <a:rPr lang="nl-NL" dirty="0"/>
              <a:t>Melk – remt opname ijzer</a:t>
            </a:r>
          </a:p>
          <a:p>
            <a:r>
              <a:rPr lang="nl-NL" dirty="0"/>
              <a:t>Grapefruitsap – versterkt werking bloeddrukverlagers en cholesterolverlagers</a:t>
            </a:r>
          </a:p>
          <a:p>
            <a:r>
              <a:rPr lang="nl-NL" dirty="0"/>
              <a:t>Sint-Janskruid – vermindert werking bloedverdunners</a:t>
            </a:r>
          </a:p>
          <a:p>
            <a:endParaRPr lang="nl-NL" dirty="0"/>
          </a:p>
        </p:txBody>
      </p:sp>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0679" y="4296106"/>
            <a:ext cx="2699569" cy="1482862"/>
          </a:xfrm>
          <a:prstGeom prst="rect">
            <a:avLst/>
          </a:prstGeom>
        </p:spPr>
      </p:pic>
      <p:pic>
        <p:nvPicPr>
          <p:cNvPr id="14" name="Afbeelding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6119" y="4276340"/>
            <a:ext cx="2689040" cy="1522394"/>
          </a:xfrm>
          <a:prstGeom prst="rect">
            <a:avLst/>
          </a:prstGeom>
        </p:spPr>
      </p:pic>
      <p:pic>
        <p:nvPicPr>
          <p:cNvPr id="19" name="Afbeelding 18"/>
          <p:cNvPicPr>
            <a:picLocks noChangeAspect="1"/>
          </p:cNvPicPr>
          <p:nvPr/>
        </p:nvPicPr>
        <p:blipFill rotWithShape="1">
          <a:blip r:embed="rId5">
            <a:extLst>
              <a:ext uri="{28A0092B-C50C-407E-A947-70E740481C1C}">
                <a14:useLocalDpi xmlns:a14="http://schemas.microsoft.com/office/drawing/2010/main"/>
              </a:ext>
            </a:extLst>
          </a:blip>
          <a:srcRect t="-393" b="1"/>
          <a:stretch/>
        </p:blipFill>
        <p:spPr>
          <a:xfrm>
            <a:off x="4552281" y="4296106"/>
            <a:ext cx="2680770" cy="1527317"/>
          </a:xfrm>
          <a:prstGeom prst="rect">
            <a:avLst/>
          </a:prstGeom>
        </p:spPr>
      </p:pic>
    </p:spTree>
    <p:extLst>
      <p:ext uri="{BB962C8B-B14F-4D97-AF65-F5344CB8AC3E}">
        <p14:creationId xmlns:p14="http://schemas.microsoft.com/office/powerpoint/2010/main" val="76965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000" y="3"/>
            <a:ext cx="11582400" cy="1600438"/>
          </a:xfrm>
        </p:spPr>
        <p:txBody>
          <a:bodyPr/>
          <a:lstStyle/>
          <a:p>
            <a:r>
              <a:rPr lang="nl-NL" dirty="0"/>
              <a:t>Medicijngebruik is maatwerk </a:t>
            </a:r>
            <a:br>
              <a:rPr lang="nl-NL" dirty="0"/>
            </a:br>
            <a:r>
              <a:rPr lang="nl-NL" sz="2800" b="0" dirty="0">
                <a:solidFill>
                  <a:srgbClr val="00B0F0"/>
                </a:solidFill>
              </a:rPr>
              <a:t>PERSOONSGERICHTE ZORG VAN DE APOTHEKER</a:t>
            </a:r>
            <a:br>
              <a:rPr lang="nl-NL" dirty="0"/>
            </a:br>
            <a:endParaRPr lang="nl-NL" dirty="0"/>
          </a:p>
        </p:txBody>
      </p:sp>
      <p:sp>
        <p:nvSpPr>
          <p:cNvPr id="10" name="Ondertitel 9"/>
          <p:cNvSpPr>
            <a:spLocks noGrp="1"/>
          </p:cNvSpPr>
          <p:nvPr>
            <p:ph type="subTitle" idx="13"/>
          </p:nvPr>
        </p:nvSpPr>
        <p:spPr/>
        <p:txBody>
          <a:bodyPr>
            <a:normAutofit/>
          </a:bodyPr>
          <a:lstStyle/>
          <a:p>
            <a:r>
              <a:rPr lang="nl-NL" dirty="0"/>
              <a:t>MEDICATIEBEWAKING:</a:t>
            </a:r>
          </a:p>
        </p:txBody>
      </p:sp>
      <p:sp>
        <p:nvSpPr>
          <p:cNvPr id="4" name="Tijdelijke aanduiding voor inhoud 3"/>
          <p:cNvSpPr>
            <a:spLocks noGrp="1"/>
          </p:cNvSpPr>
          <p:nvPr>
            <p:ph idx="1"/>
          </p:nvPr>
        </p:nvSpPr>
        <p:spPr/>
        <p:txBody>
          <a:bodyPr>
            <a:normAutofit/>
          </a:bodyPr>
          <a:lstStyle/>
          <a:p>
            <a:r>
              <a:rPr lang="nl-NL" dirty="0"/>
              <a:t>Juiste patiënt? Juiste medicijn? Juiste dosering?</a:t>
            </a:r>
          </a:p>
          <a:p>
            <a:r>
              <a:rPr lang="nl-NL" dirty="0"/>
              <a:t>Wisselwerkingen?</a:t>
            </a:r>
          </a:p>
          <a:p>
            <a:r>
              <a:rPr lang="nl-NL" dirty="0"/>
              <a:t>Allergieën?</a:t>
            </a:r>
          </a:p>
          <a:p>
            <a:r>
              <a:rPr lang="nl-NL" dirty="0"/>
              <a:t>Verminderde nierfunctie?</a:t>
            </a:r>
          </a:p>
          <a:p>
            <a:r>
              <a:rPr lang="nl-NL" dirty="0"/>
              <a:t>Medicijn op maat nodig?</a:t>
            </a:r>
          </a:p>
          <a:p>
            <a:r>
              <a:rPr lang="nl-NL" dirty="0"/>
              <a:t>Therapietrouw?</a:t>
            </a:r>
          </a:p>
          <a:p>
            <a:endParaRPr lang="nl-NL" dirty="0"/>
          </a:p>
        </p:txBody>
      </p:sp>
      <p:pic>
        <p:nvPicPr>
          <p:cNvPr id="6" name="Afbeelding 5">
            <a:extLst>
              <a:ext uri="{FF2B5EF4-FFF2-40B4-BE49-F238E27FC236}">
                <a16:creationId xmlns:a16="http://schemas.microsoft.com/office/drawing/2014/main" id="{875F9A1A-5233-475E-BF49-65BA052AF4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6940" y="2017599"/>
            <a:ext cx="3822192" cy="2548128"/>
          </a:xfrm>
          <a:prstGeom prst="rect">
            <a:avLst/>
          </a:prstGeom>
        </p:spPr>
      </p:pic>
    </p:spTree>
    <p:extLst>
      <p:ext uri="{BB962C8B-B14F-4D97-AF65-F5344CB8AC3E}">
        <p14:creationId xmlns:p14="http://schemas.microsoft.com/office/powerpoint/2010/main" val="2582934594"/>
      </p:ext>
    </p:extLst>
  </p:cSld>
  <p:clrMapOvr>
    <a:masterClrMapping/>
  </p:clrMapOvr>
</p:sld>
</file>

<file path=ppt/theme/theme1.xml><?xml version="1.0" encoding="utf-8"?>
<a:theme xmlns:a="http://schemas.openxmlformats.org/drawingml/2006/main" name="Office-thema">
  <a:themeElements>
    <a:clrScheme name="KNMP">
      <a:dk1>
        <a:sysClr val="windowText" lastClr="000000"/>
      </a:dk1>
      <a:lt1>
        <a:sysClr val="window" lastClr="FFFFFF"/>
      </a:lt1>
      <a:dk2>
        <a:srgbClr val="00436F"/>
      </a:dk2>
      <a:lt2>
        <a:srgbClr val="3DA9D2"/>
      </a:lt2>
      <a:accent1>
        <a:srgbClr val="00436F"/>
      </a:accent1>
      <a:accent2>
        <a:srgbClr val="3DA9D2"/>
      </a:accent2>
      <a:accent3>
        <a:srgbClr val="9FD4E9"/>
      </a:accent3>
      <a:accent4>
        <a:srgbClr val="EB690B"/>
      </a:accent4>
      <a:accent5>
        <a:srgbClr val="E2001A"/>
      </a:accent5>
      <a:accent6>
        <a:srgbClr val="0090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NMP Algemeen_16-9_2018_V2.potx" id="{3E5480AD-F108-47C3-B25B-D18EADDE6C5C}" vid="{F3D43999-C04C-42C9-903D-F227DB69B904}"/>
    </a:ext>
  </a:extLst>
</a:theme>
</file>

<file path=ppt/theme/theme2.xml><?xml version="1.0" encoding="utf-8"?>
<a:theme xmlns:a="http://schemas.openxmlformats.org/drawingml/2006/main" name="1_Office-thema">
  <a:themeElements>
    <a:clrScheme name="KNMP">
      <a:dk1>
        <a:sysClr val="windowText" lastClr="000000"/>
      </a:dk1>
      <a:lt1>
        <a:sysClr val="window" lastClr="FFFFFF"/>
      </a:lt1>
      <a:dk2>
        <a:srgbClr val="00436F"/>
      </a:dk2>
      <a:lt2>
        <a:srgbClr val="3DA9D2"/>
      </a:lt2>
      <a:accent1>
        <a:srgbClr val="00436F"/>
      </a:accent1>
      <a:accent2>
        <a:srgbClr val="3DA9D2"/>
      </a:accent2>
      <a:accent3>
        <a:srgbClr val="9FD4E9"/>
      </a:accent3>
      <a:accent4>
        <a:srgbClr val="EB690B"/>
      </a:accent4>
      <a:accent5>
        <a:srgbClr val="E2001A"/>
      </a:accent5>
      <a:accent6>
        <a:srgbClr val="0090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NMP Algemeen_16-9_V5a.potx" id="{7917C9EF-0FE0-49A2-96B3-C65CA71B443A}" vid="{848DA7BC-17CC-487B-931F-E36313945422}"/>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KNMP Algemeen_16-9_2018_V2</Template>
  <TotalTime>1421</TotalTime>
  <Words>1858</Words>
  <Application>Microsoft Office PowerPoint</Application>
  <PresentationFormat>Breedbeeld</PresentationFormat>
  <Paragraphs>223</Paragraphs>
  <Slides>31</Slides>
  <Notes>25</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31</vt:i4>
      </vt:variant>
    </vt:vector>
  </HeadingPairs>
  <TitlesOfParts>
    <vt:vector size="36" baseType="lpstr">
      <vt:lpstr>Arial</vt:lpstr>
      <vt:lpstr>Calibri</vt:lpstr>
      <vt:lpstr>Wingdings</vt:lpstr>
      <vt:lpstr>Office-thema</vt:lpstr>
      <vt:lpstr>1_Office-thema</vt:lpstr>
      <vt:lpstr>PowerPoint-presentatie</vt:lpstr>
      <vt:lpstr>Ouderen en medicijnen</vt:lpstr>
      <vt:lpstr>OUDEREN REAGEREN ANDERS OP MEDICIJNEN  Het lichaam verandert</vt:lpstr>
      <vt:lpstr>Ouderen hebben vaak meerdere chronisch ziekten apotheker ziet toe op veilig medicijngebruik </vt:lpstr>
      <vt:lpstr>Bijwerkingen luister naar uw lichaam</vt:lpstr>
      <vt:lpstr>Bijwerkingen  voorbeelden</vt:lpstr>
      <vt:lpstr>Wisselwerkingen  Voorbeelden</vt:lpstr>
      <vt:lpstr>Wisselwerkingen  Voorbeelden</vt:lpstr>
      <vt:lpstr>Medicijngebruik is maatwerk  PERSOONSGERICHTE ZORG VAN DE APOTHEKER </vt:lpstr>
      <vt:lpstr>Medicijngebruik is maatwerk Nieuwe ontwikkeling: medicijnen en de genen</vt:lpstr>
      <vt:lpstr>Problemen met medicijnen? verandert uw situatie? Bespreek dat met de apotheek </vt:lpstr>
      <vt:lpstr>Veilig medicijngebruik Wat doet de apotheker voor u? </vt:lpstr>
      <vt:lpstr>VEILIG MEDICIJNGEBRUIK WAT KAN UW APOTHEKER nog meer voor U DOEN?  </vt:lpstr>
      <vt:lpstr>Veilig medicijngebruik? medicatiebeoordeling</vt:lpstr>
      <vt:lpstr>Veilig medicijngebruik UITLEG IN BEELD (VOORBEELDEN) </vt:lpstr>
      <vt:lpstr>PowerPoint-presentatie</vt:lpstr>
      <vt:lpstr>Instructiefilmpjes op apotheek.nl   </vt:lpstr>
      <vt:lpstr>Veilig medicijngebruik Wat kunt u zelf doen?</vt:lpstr>
      <vt:lpstr>Zorgt u voor een familielid of iemand anders?</vt:lpstr>
      <vt:lpstr>iedere patient is anders   apotheek levert zorg op maat voor veilig medicijngebruik</vt:lpstr>
      <vt:lpstr>DANK VOOR UW AANDACHT - HEEFT U NOG VRAGEN?</vt:lpstr>
      <vt:lpstr>EXTRA informatie </vt:lpstr>
      <vt:lpstr>Merkmedicijnen ONTWIKKELING NIEUW MEDICIJN DUURT 7 TOT 10 JAAR </vt:lpstr>
      <vt:lpstr>Merkmedicijnen FABRIKANT MAG MERKMEDICIJN PAAR JAAR ALS ENIGE VERKOPEN (OCTROOI) </vt:lpstr>
      <vt:lpstr>MERKLOZE MEDICIJNEN OCTROOI afgelopen? Anderen mogen MERKMEDICIJN KOPIEEREN </vt:lpstr>
      <vt:lpstr>Merkloze medicijnen dezelfde werkzame stof en dezelfde sterkte als merkmedicijn</vt:lpstr>
      <vt:lpstr>Merkloze medicijnen Hetzelfde medicijn in ander jasje</vt:lpstr>
      <vt:lpstr>VERGOEDING MEDICIJNEN</vt:lpstr>
      <vt:lpstr>Keuze merk(loos) medicijn </vt:lpstr>
      <vt:lpstr>Controleer uw zorgpolis </vt:lpstr>
      <vt:lpstr>Rekening apotheek  Voor de levering van medicijnen op recept</vt:lpstr>
    </vt:vector>
  </TitlesOfParts>
  <Company>KNMP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Judith Bijloos</dc:creator>
  <cp:lastModifiedBy>Judith Bijloos</cp:lastModifiedBy>
  <cp:revision>93</cp:revision>
  <dcterms:created xsi:type="dcterms:W3CDTF">2018-01-09T10:14:52Z</dcterms:created>
  <dcterms:modified xsi:type="dcterms:W3CDTF">2021-09-15T07:19:25Z</dcterms:modified>
</cp:coreProperties>
</file>