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1" r:id="rId3"/>
  </p:sldMasterIdLst>
  <p:notesMasterIdLst>
    <p:notesMasterId r:id="rId24"/>
  </p:notesMasterIdLst>
  <p:handoutMasterIdLst>
    <p:handoutMasterId r:id="rId25"/>
  </p:handoutMasterIdLst>
  <p:sldIdLst>
    <p:sldId id="382" r:id="rId4"/>
    <p:sldId id="383" r:id="rId5"/>
    <p:sldId id="286" r:id="rId6"/>
    <p:sldId id="410" r:id="rId7"/>
    <p:sldId id="416" r:id="rId8"/>
    <p:sldId id="415" r:id="rId9"/>
    <p:sldId id="384" r:id="rId10"/>
    <p:sldId id="386" r:id="rId11"/>
    <p:sldId id="306" r:id="rId12"/>
    <p:sldId id="388" r:id="rId13"/>
    <p:sldId id="411" r:id="rId14"/>
    <p:sldId id="307" r:id="rId15"/>
    <p:sldId id="392" r:id="rId16"/>
    <p:sldId id="391" r:id="rId17"/>
    <p:sldId id="393" r:id="rId18"/>
    <p:sldId id="417" r:id="rId19"/>
    <p:sldId id="413" r:id="rId20"/>
    <p:sldId id="414" r:id="rId21"/>
    <p:sldId id="403" r:id="rId22"/>
    <p:sldId id="409" r:id="rId23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Oranje" initials="IO" lastIdx="1" clrIdx="0">
    <p:extLst>
      <p:ext uri="{19B8F6BF-5375-455C-9EA6-DF929625EA0E}">
        <p15:presenceInfo xmlns:p15="http://schemas.microsoft.com/office/powerpoint/2012/main" userId="S-1-5-21-1438354917-291111573-1073290391-4617" providerId="AD"/>
      </p:ext>
    </p:extLst>
  </p:cmAuthor>
  <p:cmAuthor id="2" name="Monique Kappert" initials="MK" lastIdx="5" clrIdx="1">
    <p:extLst>
      <p:ext uri="{19B8F6BF-5375-455C-9EA6-DF929625EA0E}">
        <p15:presenceInfo xmlns:p15="http://schemas.microsoft.com/office/powerpoint/2012/main" userId="S-1-5-21-1438354917-291111573-1073290391-8281" providerId="AD"/>
      </p:ext>
    </p:extLst>
  </p:cmAuthor>
  <p:cmAuthor id="3" name="Brigit van Soest" initials="BvS" lastIdx="2" clrIdx="2">
    <p:extLst>
      <p:ext uri="{19B8F6BF-5375-455C-9EA6-DF929625EA0E}">
        <p15:presenceInfo xmlns:p15="http://schemas.microsoft.com/office/powerpoint/2012/main" userId="S-1-5-21-1438354917-291111573-1073290391-43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F"/>
    <a:srgbClr val="00AEE6"/>
    <a:srgbClr val="494C4E"/>
    <a:srgbClr val="008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508" autoAdjust="0"/>
  </p:normalViewPr>
  <p:slideViewPr>
    <p:cSldViewPr snapToGrid="0">
      <p:cViewPr varScale="1">
        <p:scale>
          <a:sx n="70" d="100"/>
          <a:sy n="70" d="100"/>
        </p:scale>
        <p:origin x="17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EBD52-35C2-41FD-8FCF-3C9DDD09B7CF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2053-6862-4CB0-80A1-DE2F145065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39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E883A-6C3B-4C5A-ABA5-AF205B658252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3C2F4-0F0B-4810-AD59-4DE729A835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22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49156" name="Tijdelijke aanduiding voor dianummer 3"/>
          <p:cNvSpPr txBox="1">
            <a:spLocks noGrp="1"/>
          </p:cNvSpPr>
          <p:nvPr/>
        </p:nvSpPr>
        <p:spPr bwMode="auto">
          <a:xfrm>
            <a:off x="5438703" y="6914292"/>
            <a:ext cx="4160461" cy="36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8ADF77A-41CA-49BA-B528-1F3E6BFE533C}" type="slidenum">
              <a:rPr lang="en-US" altLang="nl-NL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98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F68F89-105A-4B83-8816-D9711A496DB5}" type="slidenum">
              <a:rPr lang="en-US" altLang="nl-NL" smtClean="0"/>
              <a:pPr>
                <a:spcBef>
                  <a:spcPct val="0"/>
                </a:spcBef>
              </a:pPr>
              <a:t>13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9195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F68F89-105A-4B83-8816-D9711A496DB5}" type="slidenum">
              <a:rPr lang="en-US" altLang="nl-NL" smtClean="0"/>
              <a:pPr>
                <a:spcBef>
                  <a:spcPct val="0"/>
                </a:spcBef>
              </a:pPr>
              <a:t>14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4745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F68F89-105A-4B83-8816-D9711A496DB5}" type="slidenum">
              <a:rPr lang="en-US" altLang="nl-NL" smtClean="0"/>
              <a:pPr>
                <a:spcBef>
                  <a:spcPct val="0"/>
                </a:spcBef>
              </a:pPr>
              <a:t>15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47509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F68F89-105A-4B83-8816-D9711A496DB5}" type="slidenum">
              <a:rPr lang="en-US" altLang="nl-NL" smtClean="0"/>
              <a:pPr>
                <a:spcBef>
                  <a:spcPct val="0"/>
                </a:spcBef>
              </a:pPr>
              <a:t>16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10845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F68F89-105A-4B83-8816-D9711A496DB5}" type="slidenum">
              <a:rPr lang="en-US" altLang="nl-NL" smtClean="0"/>
              <a:pPr>
                <a:spcBef>
                  <a:spcPct val="0"/>
                </a:spcBef>
              </a:pPr>
              <a:t>17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67876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F68F89-105A-4B83-8816-D9711A496DB5}" type="slidenum">
              <a:rPr lang="en-US" altLang="nl-NL" smtClean="0"/>
              <a:pPr>
                <a:spcBef>
                  <a:spcPct val="0"/>
                </a:spcBef>
              </a:pPr>
              <a:t>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13171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F68F89-105A-4B83-8816-D9711A496DB5}" type="slidenum">
              <a:rPr lang="en-US" altLang="nl-NL" smtClean="0"/>
              <a:pPr>
                <a:spcBef>
                  <a:spcPct val="0"/>
                </a:spcBef>
              </a:pPr>
              <a:t>19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82503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F68F89-105A-4B83-8816-D9711A496DB5}" type="slidenum">
              <a:rPr lang="en-US" altLang="nl-NL" smtClean="0"/>
              <a:pPr>
                <a:spcBef>
                  <a:spcPct val="0"/>
                </a:spcBef>
              </a:pPr>
              <a:t>20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1469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5120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650228-99EF-4739-8559-AE84773CB37B}" type="slidenum">
              <a:rPr lang="en-US" altLang="nl-N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1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3C2F4-0F0B-4810-AD59-4DE729A8351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36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F68F89-105A-4B83-8816-D9711A496DB5}" type="slidenum">
              <a:rPr lang="en-US" altLang="nl-NL" smtClean="0"/>
              <a:pPr>
                <a:spcBef>
                  <a:spcPct val="0"/>
                </a:spcBef>
              </a:pPr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6940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F68F89-105A-4B83-8816-D9711A496DB5}" type="slidenum">
              <a:rPr lang="en-US" altLang="nl-NL" smtClean="0"/>
              <a:pPr>
                <a:spcBef>
                  <a:spcPct val="0"/>
                </a:spcBef>
              </a:pPr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2875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3C2F4-0F0B-4810-AD59-4DE729A8351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34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F68F89-105A-4B83-8816-D9711A496DB5}" type="slidenum">
              <a:rPr lang="en-US" altLang="nl-NL" smtClean="0"/>
              <a:pPr>
                <a:spcBef>
                  <a:spcPct val="0"/>
                </a:spcBef>
              </a:pPr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25090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latin typeface="Arial" panose="020B0604020202020204" pitchFamily="34" charset="0"/>
            </a:endParaRPr>
          </a:p>
        </p:txBody>
      </p:sp>
      <p:sp>
        <p:nvSpPr>
          <p:cNvPr id="553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8F68F89-105A-4B83-8816-D9711A496DB5}" type="slidenum">
              <a:rPr lang="en-US" altLang="nl-NL" smtClean="0"/>
              <a:pPr>
                <a:spcBef>
                  <a:spcPct val="0"/>
                </a:spcBef>
              </a:pPr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4933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3C2F4-0F0B-4810-AD59-4DE729A8351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98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AEE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38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69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18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" descr="KNMP POWERPOINT blauw ribbon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94413"/>
            <a:ext cx="91408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70000"/>
              </a:lnSpc>
              <a:spcAft>
                <a:spcPct val="30000"/>
              </a:spcAft>
              <a:defRPr/>
            </a:lvl1pPr>
          </a:lstStyle>
          <a:p>
            <a:pPr>
              <a:defRPr/>
            </a:pPr>
            <a:r>
              <a:rPr lang="nl-NL"/>
              <a:t>dag maand jaar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A65B-4A98-4EAE-B85C-CD6D2E743BE9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Programma en organisatie</a:t>
            </a:r>
          </a:p>
        </p:txBody>
      </p:sp>
    </p:spTree>
    <p:extLst>
      <p:ext uri="{BB962C8B-B14F-4D97-AF65-F5344CB8AC3E}">
        <p14:creationId xmlns:p14="http://schemas.microsoft.com/office/powerpoint/2010/main" val="213164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5" descr="KNMP POWERPOINT blauw ribbon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94413"/>
            <a:ext cx="91408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70000"/>
              </a:lnSpc>
              <a:spcAft>
                <a:spcPct val="30000"/>
              </a:spcAft>
              <a:defRPr/>
            </a:lvl1pPr>
          </a:lstStyle>
          <a:p>
            <a:pPr>
              <a:defRPr/>
            </a:pPr>
            <a:r>
              <a:rPr lang="nl-NL"/>
              <a:t>dag maand jaar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EDE3-60C4-4F31-B9B1-8377928ACF6C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Programma en organisatie</a:t>
            </a:r>
          </a:p>
        </p:txBody>
      </p:sp>
    </p:spTree>
    <p:extLst>
      <p:ext uri="{BB962C8B-B14F-4D97-AF65-F5344CB8AC3E}">
        <p14:creationId xmlns:p14="http://schemas.microsoft.com/office/powerpoint/2010/main" val="1839646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" descr="KNMP POWERPOINT blauw ribbon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94413"/>
            <a:ext cx="91408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70000"/>
              </a:lnSpc>
              <a:spcAft>
                <a:spcPct val="30000"/>
              </a:spcAft>
              <a:defRPr/>
            </a:lvl1pPr>
          </a:lstStyle>
          <a:p>
            <a:pPr>
              <a:defRPr/>
            </a:pPr>
            <a:r>
              <a:rPr lang="nl-NL"/>
              <a:t>dag maand jaar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8A6B-6BF9-4975-9EA1-93A860E747A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Programma en organisatie</a:t>
            </a:r>
          </a:p>
        </p:txBody>
      </p:sp>
    </p:spTree>
    <p:extLst>
      <p:ext uri="{BB962C8B-B14F-4D97-AF65-F5344CB8AC3E}">
        <p14:creationId xmlns:p14="http://schemas.microsoft.com/office/powerpoint/2010/main" val="209484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" descr="KNMP POWERPOINT blauw ribbon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94413"/>
            <a:ext cx="91408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29375" y="192088"/>
            <a:ext cx="1857375" cy="57118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57250" y="192088"/>
            <a:ext cx="5419725" cy="57118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70000"/>
              </a:lnSpc>
              <a:spcAft>
                <a:spcPct val="30000"/>
              </a:spcAft>
              <a:defRPr/>
            </a:lvl1pPr>
          </a:lstStyle>
          <a:p>
            <a:pPr>
              <a:defRPr/>
            </a:pPr>
            <a:r>
              <a:rPr lang="nl-NL"/>
              <a:t>dag maand jaar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FFA7-1E86-4182-BB87-E4F408866E8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Programma en organisatie</a:t>
            </a:r>
          </a:p>
        </p:txBody>
      </p:sp>
    </p:spTree>
    <p:extLst>
      <p:ext uri="{BB962C8B-B14F-4D97-AF65-F5344CB8AC3E}">
        <p14:creationId xmlns:p14="http://schemas.microsoft.com/office/powerpoint/2010/main" val="849109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" descr="KNMP POWERPOINT blauw ribbon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94413"/>
            <a:ext cx="91408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70000"/>
              </a:lnSpc>
              <a:spcAft>
                <a:spcPct val="30000"/>
              </a:spcAft>
              <a:defRPr/>
            </a:lvl1pPr>
          </a:lstStyle>
          <a:p>
            <a:pPr>
              <a:defRPr/>
            </a:pPr>
            <a:r>
              <a:rPr lang="nl-NL"/>
              <a:t>dag maand jaar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65D4-0B97-4DCC-83D8-9DB655CBF614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Programma en organisatie</a:t>
            </a:r>
          </a:p>
        </p:txBody>
      </p:sp>
    </p:spTree>
    <p:extLst>
      <p:ext uri="{BB962C8B-B14F-4D97-AF65-F5344CB8AC3E}">
        <p14:creationId xmlns:p14="http://schemas.microsoft.com/office/powerpoint/2010/main" val="4990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" descr="KNMP POWERPOINT blauw ribbon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94413"/>
            <a:ext cx="91408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70000"/>
              </a:lnSpc>
              <a:spcAft>
                <a:spcPct val="30000"/>
              </a:spcAft>
              <a:defRPr/>
            </a:lvl1pPr>
          </a:lstStyle>
          <a:p>
            <a:pPr>
              <a:defRPr/>
            </a:pPr>
            <a:r>
              <a:rPr lang="nl-NL"/>
              <a:t>dag maand jaar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AEEC-6A66-47F6-977D-B7967F95FA41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Programma en organisatie</a:t>
            </a:r>
          </a:p>
        </p:txBody>
      </p:sp>
    </p:spTree>
    <p:extLst>
      <p:ext uri="{BB962C8B-B14F-4D97-AF65-F5344CB8AC3E}">
        <p14:creationId xmlns:p14="http://schemas.microsoft.com/office/powerpoint/2010/main" val="3149286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5" descr="KNMP POWERPOINT blauw ribbon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94413"/>
            <a:ext cx="91408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70000"/>
              </a:lnSpc>
              <a:spcAft>
                <a:spcPct val="30000"/>
              </a:spcAft>
              <a:defRPr/>
            </a:lvl1pPr>
          </a:lstStyle>
          <a:p>
            <a:pPr>
              <a:defRPr/>
            </a:pPr>
            <a:r>
              <a:rPr lang="nl-NL"/>
              <a:t>dag maand jaar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A20F-5CFB-40E5-BBBF-A8B9BE01328D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Programma en organisatie</a:t>
            </a:r>
          </a:p>
        </p:txBody>
      </p:sp>
    </p:spTree>
    <p:extLst>
      <p:ext uri="{BB962C8B-B14F-4D97-AF65-F5344CB8AC3E}">
        <p14:creationId xmlns:p14="http://schemas.microsoft.com/office/powerpoint/2010/main" val="3295931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" descr="KNMP POWERPOINT blauw ribbon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94413"/>
            <a:ext cx="91408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70000"/>
              </a:lnSpc>
              <a:spcAft>
                <a:spcPct val="30000"/>
              </a:spcAft>
              <a:defRPr/>
            </a:lvl1pPr>
          </a:lstStyle>
          <a:p>
            <a:pPr>
              <a:defRPr/>
            </a:pPr>
            <a:r>
              <a:rPr lang="nl-NL"/>
              <a:t>dag maand jaar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F0CD-31D5-4F72-956D-539549621A0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Programma en organisatie</a:t>
            </a:r>
          </a:p>
        </p:txBody>
      </p:sp>
    </p:spTree>
    <p:extLst>
      <p:ext uri="{BB962C8B-B14F-4D97-AF65-F5344CB8AC3E}">
        <p14:creationId xmlns:p14="http://schemas.microsoft.com/office/powerpoint/2010/main" val="18930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70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" descr="KNMP POWERPOINT blauw ribbon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94413"/>
            <a:ext cx="91408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29375" y="192088"/>
            <a:ext cx="1857375" cy="57118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57250" y="192088"/>
            <a:ext cx="5419725" cy="57118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70000"/>
              </a:lnSpc>
              <a:spcAft>
                <a:spcPct val="30000"/>
              </a:spcAft>
              <a:defRPr/>
            </a:lvl1pPr>
          </a:lstStyle>
          <a:p>
            <a:pPr>
              <a:defRPr/>
            </a:pPr>
            <a:r>
              <a:rPr lang="nl-NL"/>
              <a:t>dag maand jaar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DAB0-9F0A-4E44-9043-3C1FB34D65B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Programma en organisatie</a:t>
            </a:r>
          </a:p>
        </p:txBody>
      </p:sp>
    </p:spTree>
    <p:extLst>
      <p:ext uri="{BB962C8B-B14F-4D97-AF65-F5344CB8AC3E}">
        <p14:creationId xmlns:p14="http://schemas.microsoft.com/office/powerpoint/2010/main" val="206721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" descr="KNMP POWERPOINT blauw ribbon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094413"/>
            <a:ext cx="91408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70000"/>
              </a:lnSpc>
              <a:spcAft>
                <a:spcPct val="30000"/>
              </a:spcAft>
              <a:defRPr/>
            </a:lvl1pPr>
          </a:lstStyle>
          <a:p>
            <a:pPr>
              <a:defRPr/>
            </a:pPr>
            <a:r>
              <a:rPr lang="nl-NL"/>
              <a:t>dag maand jaar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B44F-998B-4993-954B-1622DDB34D2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Programma en organisatie</a:t>
            </a:r>
          </a:p>
        </p:txBody>
      </p:sp>
    </p:spTree>
    <p:extLst>
      <p:ext uri="{BB962C8B-B14F-4D97-AF65-F5344CB8AC3E}">
        <p14:creationId xmlns:p14="http://schemas.microsoft.com/office/powerpoint/2010/main" val="413593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00AEE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5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5pPr marL="13716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5pPr marL="13716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34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rgbClr val="00AEE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 marL="942975" indent="-257175">
              <a:defRPr lang="nl-NL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nl-NL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rgbClr val="00AEE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171450" indent="-171450">
              <a:defRPr lang="nl-NL" sz="16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>
              <a:defRPr lang="nl-NL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/>
              <a:t>Klik om de modelstijlen te bewerken</a:t>
            </a:r>
          </a:p>
          <a:p>
            <a:pPr marL="171450" lvl="1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  <a:p>
            <a:pPr marL="171450" lvl="2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/>
              <a:t>Derde niveau</a:t>
            </a:r>
          </a:p>
          <a:p>
            <a:pPr marL="171450" lvl="3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nl-NL"/>
              <a:t>Vierde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69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54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9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35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rgbClr val="00AEE6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71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42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3" descr="KNMP POWERPOINT blauw ribbon_1 copy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4" b="20314"/>
          <a:stretch/>
        </p:blipFill>
        <p:spPr bwMode="auto">
          <a:xfrm>
            <a:off x="0" y="6359980"/>
            <a:ext cx="9144000" cy="49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7355" y="6418262"/>
            <a:ext cx="408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8FDE2C0-1805-479D-83D9-3575189041B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162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436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192088"/>
            <a:ext cx="742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714500"/>
            <a:ext cx="74295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857250" y="6094413"/>
            <a:ext cx="1439863" cy="381000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7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Tx/>
              <a:buNone/>
              <a:defRPr sz="90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r>
              <a:rPr lang="nl-NL"/>
              <a:t>dag maand jaar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762250" y="6094413"/>
            <a:ext cx="1079500" cy="381000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70000"/>
              </a:lnSpc>
              <a:spcBef>
                <a:spcPct val="20000"/>
              </a:spcBef>
              <a:spcAft>
                <a:spcPct val="30000"/>
              </a:spcAft>
              <a:defRPr sz="900">
                <a:solidFill>
                  <a:srgbClr val="FFFFFF"/>
                </a:solidFill>
                <a:ea typeface="ＭＳ Ｐゴシック" panose="020B0600070205080204" pitchFamily="34" charset="-128"/>
              </a:defRPr>
            </a:lvl1pPr>
          </a:lstStyle>
          <a:p>
            <a:pPr fontAlgn="base">
              <a:defRPr/>
            </a:pPr>
            <a:fld id="{4566B147-6D56-48B2-8FA0-A7DE3C39FC50}" type="slidenum">
              <a:rPr lang="en-US" altLang="nl-NL">
                <a:latin typeface="Arial" panose="020B0604020202020204" pitchFamily="34" charset="0"/>
              </a:rPr>
              <a:pPr fontAlgn="base">
                <a:defRPr/>
              </a:pPr>
              <a:t>‹nr.›</a:t>
            </a:fld>
            <a:endParaRPr lang="en-US" altLang="nl-NL" dirty="0"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67250" y="6094413"/>
            <a:ext cx="2159000" cy="381000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9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defRPr/>
            </a:pPr>
            <a:r>
              <a:rPr lang="en-US"/>
              <a:t>Programma en organisatie</a:t>
            </a:r>
          </a:p>
        </p:txBody>
      </p:sp>
    </p:spTree>
    <p:extLst>
      <p:ext uri="{BB962C8B-B14F-4D97-AF65-F5344CB8AC3E}">
        <p14:creationId xmlns:p14="http://schemas.microsoft.com/office/powerpoint/2010/main" val="351077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400">
          <a:solidFill>
            <a:schemeClr val="tx1"/>
          </a:solidFill>
          <a:latin typeface="Arial" charset="0"/>
          <a:ea typeface="MS PGothic" panose="020B0600070205080204" pitchFamily="34" charset="-128"/>
          <a:cs typeface="+mn-cs"/>
        </a:defRPr>
      </a:lvl1pPr>
      <a:lvl2pPr marL="382588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marL="582613" indent="-1984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marL="763588" indent="-1793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marL="965200" indent="-2000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1422400" indent="-20002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1879600" indent="-20002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2336800" indent="-20002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2794000" indent="-20002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192088"/>
            <a:ext cx="742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714500"/>
            <a:ext cx="74295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857250" y="6094413"/>
            <a:ext cx="1439863" cy="381000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70000"/>
              </a:lnSpc>
              <a:spcBef>
                <a:spcPct val="20000"/>
              </a:spcBef>
              <a:spcAft>
                <a:spcPct val="30000"/>
              </a:spcAft>
              <a:buClrTx/>
              <a:buSzTx/>
              <a:buFontTx/>
              <a:buNone/>
              <a:defRPr sz="90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r>
              <a:rPr lang="nl-NL"/>
              <a:t>dag maand jaar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762250" y="6094413"/>
            <a:ext cx="1079500" cy="381000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70000"/>
              </a:lnSpc>
              <a:spcBef>
                <a:spcPct val="20000"/>
              </a:spcBef>
              <a:spcAft>
                <a:spcPct val="30000"/>
              </a:spcAft>
              <a:defRPr sz="900">
                <a:solidFill>
                  <a:srgbClr val="FFFFFF"/>
                </a:solidFill>
                <a:ea typeface="ＭＳ Ｐゴシック" panose="020B0600070205080204" pitchFamily="34" charset="-128"/>
              </a:defRPr>
            </a:lvl1pPr>
          </a:lstStyle>
          <a:p>
            <a:pPr fontAlgn="base">
              <a:defRPr/>
            </a:pPr>
            <a:fld id="{7E86A1D4-750E-451E-8826-C6B66AFBAB17}" type="slidenum">
              <a:rPr lang="en-US" altLang="nl-NL">
                <a:latin typeface="Arial" panose="020B0604020202020204" pitchFamily="34" charset="0"/>
              </a:rPr>
              <a:pPr fontAlgn="base">
                <a:defRPr/>
              </a:pPr>
              <a:t>‹nr.›</a:t>
            </a:fld>
            <a:endParaRPr lang="en-US" altLang="nl-NL" dirty="0"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67250" y="6094413"/>
            <a:ext cx="2159000" cy="381000"/>
          </a:xfrm>
          <a:prstGeom prst="rect">
            <a:avLst/>
          </a:prstGeom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sz="9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defRPr/>
            </a:pPr>
            <a:r>
              <a:rPr lang="en-US"/>
              <a:t>Programma en organisatie</a:t>
            </a:r>
          </a:p>
        </p:txBody>
      </p:sp>
    </p:spTree>
    <p:extLst>
      <p:ext uri="{BB962C8B-B14F-4D97-AF65-F5344CB8AC3E}">
        <p14:creationId xmlns:p14="http://schemas.microsoft.com/office/powerpoint/2010/main" val="255341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400">
          <a:solidFill>
            <a:schemeClr val="tx1"/>
          </a:solidFill>
          <a:latin typeface="Arial" charset="0"/>
          <a:ea typeface="MS PGothic" panose="020B0600070205080204" pitchFamily="34" charset="-128"/>
          <a:cs typeface="+mn-cs"/>
        </a:defRPr>
      </a:lvl1pPr>
      <a:lvl2pPr marL="382588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marL="582613" indent="-1984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marL="763588" indent="-1793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marL="965200" indent="-2000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1422400" indent="-20002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1879600" indent="-20002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2336800" indent="-20002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2794000" indent="-20002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zEY2b0Da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w.nl/achtergrond/2018/etiketteksten-op-de-schop-voor-beter-begrip-van-patie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apotheek.nl/zorg-van-de-apotheker/medicijn-in-het-kort#uw-'medicijn-in-het-kort" TargetMode="External"/><Relationship Id="rId4" Type="http://schemas.openxmlformats.org/officeDocument/2006/relationships/hyperlink" Target="https://www.apotheek.n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otheek.nl/videos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hyperlink" Target="http://www.bijsluiterinbeeld.nl/" TargetMode="External"/><Relationship Id="rId4" Type="http://schemas.openxmlformats.org/officeDocument/2006/relationships/hyperlink" Target="https://www.apotheek.nl/videos/icone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mp.nl/lg" TargetMode="External"/><Relationship Id="rId7" Type="http://schemas.openxmlformats.org/officeDocument/2006/relationships/hyperlink" Target="https://www.youtube.com/watch?v=No5QIPUvxF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potheek.nl/" TargetMode="External"/><Relationship Id="rId5" Type="http://schemas.openxmlformats.org/officeDocument/2006/relationships/hyperlink" Target="https://www.pharos.nl/" TargetMode="External"/><Relationship Id="rId4" Type="http://schemas.openxmlformats.org/officeDocument/2006/relationships/hyperlink" Target="https://www.knmp.nl/patientenzorg/laaggeletterden-en-migrant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233363" y="266700"/>
            <a:ext cx="872013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NL" altLang="nl-NL" sz="4000" b="1">
              <a:solidFill>
                <a:srgbClr val="00426F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419100" y="5102225"/>
          <a:ext cx="8439152" cy="70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endParaRPr lang="nl-NL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marT="45761" marB="457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0"/>
                      <a:endParaRPr lang="nl-NL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marT="45761" marB="457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/>
                      <a:endParaRPr lang="nl-NL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marT="45761" marB="4576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marT="45761" marB="4576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ea typeface="+mj-ea"/>
              </a:rPr>
              <a:t>Laaggeletterdheid &amp; </a:t>
            </a:r>
            <a:br>
              <a:rPr lang="nl-NL" dirty="0">
                <a:ea typeface="+mj-ea"/>
              </a:rPr>
            </a:br>
            <a:r>
              <a:rPr lang="nl-NL" dirty="0">
                <a:ea typeface="+mj-ea"/>
              </a:rPr>
              <a:t>De apotheek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985000" y="5447149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2020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471735" y="584199"/>
            <a:ext cx="1917408" cy="237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31899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52563"/>
            <a:ext cx="8229600" cy="49355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400" dirty="0"/>
              <a:t>Oorzaken van onjuist gebruik van medicatie zijn bijv.:</a:t>
            </a:r>
            <a:br>
              <a:rPr lang="nl-NL" sz="2400" dirty="0"/>
            </a:br>
            <a:endParaRPr lang="nl-NL" sz="2400" dirty="0"/>
          </a:p>
          <a:p>
            <a:pPr>
              <a:buFontTx/>
              <a:buChar char="-"/>
              <a:defRPr/>
            </a:pPr>
            <a:r>
              <a:rPr lang="nl-NL" sz="2400" dirty="0"/>
              <a:t>de mondelinge informatie van huisarts of apotheek wordt niet begrepen;</a:t>
            </a:r>
          </a:p>
          <a:p>
            <a:pPr>
              <a:buFontTx/>
              <a:buChar char="-"/>
              <a:defRPr/>
            </a:pPr>
            <a:r>
              <a:rPr lang="nl-NL" sz="2400" dirty="0"/>
              <a:t>de reden voor het gebruik van een geneesmiddel wordt niet of onvoldoende begrepen;</a:t>
            </a:r>
          </a:p>
          <a:p>
            <a:pPr>
              <a:buFontTx/>
              <a:buChar char="-"/>
              <a:defRPr/>
            </a:pPr>
            <a:r>
              <a:rPr lang="nl-NL" sz="2400" dirty="0"/>
              <a:t>patiënt stopt soms onterecht wanneer de klachten verminderen of over zijn;</a:t>
            </a:r>
          </a:p>
          <a:p>
            <a:pPr>
              <a:buFontTx/>
              <a:buChar char="-"/>
              <a:defRPr/>
            </a:pPr>
            <a:r>
              <a:rPr lang="nl-NL" sz="2400" dirty="0"/>
              <a:t>patiënt heeft moeite de informatie op het etiket of in de bijsluiter te begrijpen en toe te passen;</a:t>
            </a:r>
          </a:p>
          <a:p>
            <a:pPr>
              <a:buFontTx/>
              <a:buChar char="-"/>
              <a:defRPr/>
            </a:pPr>
            <a:r>
              <a:rPr lang="nl-NL" sz="2400" dirty="0"/>
              <a:t>verandering van het uiterlijk van de medicatie of de verpakking leidt tot verwarring.</a:t>
            </a:r>
          </a:p>
          <a:p>
            <a:pPr>
              <a:buFontTx/>
              <a:buChar char="-"/>
              <a:defRPr/>
            </a:pPr>
            <a:endParaRPr lang="nl-NL" dirty="0">
              <a:ea typeface="+mn-ea"/>
            </a:endParaRPr>
          </a:p>
          <a:p>
            <a:pPr>
              <a:buFontTx/>
              <a:buChar char="-"/>
              <a:defRPr/>
            </a:pPr>
            <a:endParaRPr lang="nl-NL" dirty="0">
              <a:ea typeface="+mn-ea"/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660400" y="361407"/>
            <a:ext cx="7658100" cy="5355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00436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n w="0"/>
                <a:solidFill>
                  <a:srgbClr val="002060"/>
                </a:solidFill>
              </a:rPr>
              <a:t>Gevolgen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voor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goed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medicatiegebruik</a:t>
            </a:r>
            <a:endParaRPr lang="nl-NL" sz="3200" b="1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7882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5124450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endParaRPr lang="nl-NL" dirty="0">
              <a:ea typeface="+mn-ea"/>
            </a:endParaRPr>
          </a:p>
          <a:p>
            <a:pPr marL="0" indent="0">
              <a:buNone/>
              <a:defRPr/>
            </a:pPr>
            <a:endParaRPr lang="nl-NL" dirty="0">
              <a:ea typeface="+mn-ea"/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660400" y="361407"/>
            <a:ext cx="7658100" cy="5355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00436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altLang="nl-NL" sz="3200" b="1" dirty="0">
                <a:latin typeface="Arial" panose="020B0604020202020204" pitchFamily="34" charset="0"/>
              </a:rPr>
              <a:t>Laaggeletterdheid herkennen</a:t>
            </a:r>
            <a:endParaRPr lang="nl-NL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>
          <a:xfrm>
            <a:off x="800100" y="1604963"/>
            <a:ext cx="7886700" cy="451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400" dirty="0"/>
              <a:t>Hoe weet u of er een laaggeletterde patiënt aan de apotheekbalie staat?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nl-NL" sz="2400" dirty="0"/>
              <a:t>Filmpje Stichting Lezen en Schrijven (2014). Open link</a:t>
            </a:r>
          </a:p>
          <a:p>
            <a:pPr marL="0" indent="0">
              <a:buNone/>
              <a:defRPr/>
            </a:pPr>
            <a:r>
              <a:rPr lang="nl-NL" sz="2400" dirty="0">
                <a:hlinkClick r:id="rId3"/>
              </a:rPr>
              <a:t>https://www.youtube.com/watch?v=8hzEY2b0Dak</a:t>
            </a:r>
            <a:r>
              <a:rPr lang="nl-NL" sz="2400" dirty="0"/>
              <a:t> </a:t>
            </a:r>
          </a:p>
          <a:p>
            <a:pPr marL="0" indent="0">
              <a:buNone/>
              <a:defRPr/>
            </a:pPr>
            <a:endParaRPr lang="nl-NL" sz="2400" dirty="0"/>
          </a:p>
          <a:p>
            <a:pPr marL="0" indent="0">
              <a:buNone/>
              <a:defRPr/>
            </a:pPr>
            <a:r>
              <a:rPr lang="nl-NL" sz="2400" dirty="0"/>
              <a:t>Veel laaggeletterden zijn onzeker: ze schamen zich en proberen hun lees- en schrijfproblemen te verbergen.</a:t>
            </a:r>
          </a:p>
        </p:txBody>
      </p:sp>
    </p:spTree>
    <p:extLst>
      <p:ext uri="{BB962C8B-B14F-4D97-AF65-F5344CB8AC3E}">
        <p14:creationId xmlns:p14="http://schemas.microsoft.com/office/powerpoint/2010/main" val="198882209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8"/>
          <a:stretch/>
        </p:blipFill>
        <p:spPr>
          <a:xfrm>
            <a:off x="-38746" y="-309966"/>
            <a:ext cx="9221492" cy="6664271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-395207" y="3179734"/>
            <a:ext cx="9577953" cy="2677656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nl-NL" sz="2800" dirty="0">
              <a:latin typeface="Calibri" panose="020F0502020204030204" pitchFamily="34" charset="0"/>
            </a:endParaRPr>
          </a:p>
          <a:p>
            <a:pPr algn="ctr"/>
            <a:r>
              <a:rPr lang="nl-NL" sz="2800" i="1" dirty="0">
                <a:solidFill>
                  <a:srgbClr val="002060"/>
                </a:solidFill>
              </a:rPr>
              <a:t>“Een soort schaamte.</a:t>
            </a:r>
          </a:p>
          <a:p>
            <a:pPr algn="ctr"/>
            <a:r>
              <a:rPr lang="nl-NL" sz="2800" i="1" dirty="0">
                <a:solidFill>
                  <a:srgbClr val="002060"/>
                </a:solidFill>
              </a:rPr>
              <a:t>Als je bijvoorbeeld bij de apotheek</a:t>
            </a:r>
          </a:p>
          <a:p>
            <a:pPr algn="ctr"/>
            <a:r>
              <a:rPr lang="nl-NL" sz="2800" i="1" dirty="0">
                <a:solidFill>
                  <a:srgbClr val="002060"/>
                </a:solidFill>
              </a:rPr>
              <a:t>staat, dan ben je vaak wat te terughoudend. Veel</a:t>
            </a:r>
          </a:p>
          <a:p>
            <a:pPr algn="ctr"/>
            <a:r>
              <a:rPr lang="nl-NL" sz="2800" i="1" dirty="0">
                <a:solidFill>
                  <a:srgbClr val="002060"/>
                </a:solidFill>
              </a:rPr>
              <a:t>mensen menen toch dat wij een beetje dom zijn.”</a:t>
            </a:r>
          </a:p>
          <a:p>
            <a:pPr algn="ctr"/>
            <a:endParaRPr lang="nl-NL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96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52563"/>
            <a:ext cx="8229600" cy="48974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Enkele tips om laaggeletterden te herkennen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Patiënt vermijdt lees- en schrijfsituaties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Patiënt komt te laat of te vroeg in vergelijking met afspraak (bijv. voor herhaalmedicatie)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Patiënt wordt snel boos (onmacht) als iemand vragen stelt of hem niet meteen begrijpt 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Patiënt stelt nooit vragen of vaak dezelfde vragen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4" name="Titel 3"/>
          <p:cNvSpPr txBox="1">
            <a:spLocks/>
          </p:cNvSpPr>
          <p:nvPr/>
        </p:nvSpPr>
        <p:spPr>
          <a:xfrm>
            <a:off x="660400" y="361407"/>
            <a:ext cx="7658100" cy="5355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00436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altLang="nl-NL" sz="3200" b="1" dirty="0">
                <a:latin typeface="Arial" panose="020B0604020202020204" pitchFamily="34" charset="0"/>
              </a:rPr>
              <a:t>Laaggeletterdheid herkennen</a:t>
            </a:r>
            <a:endParaRPr lang="nl-NL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39596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47700" y="1338263"/>
            <a:ext cx="8229600" cy="42370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Uitvluchten die een patiënt kan geven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‘Dat formulier vul ik later wel in’ 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‘Ik ben mijn bril vergeten/ kwijt’ 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‘Kunt u dat invullen? Ik schrijf zo onleesbaar’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‘Er zat geen informatie bij’</a:t>
            </a:r>
          </a:p>
          <a:p>
            <a:pPr marL="0" indent="0">
              <a:buNone/>
            </a:pPr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660400" y="361407"/>
            <a:ext cx="7658100" cy="5355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00436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altLang="nl-NL" sz="3200" b="1" dirty="0">
                <a:latin typeface="Arial" panose="020B0604020202020204" pitchFamily="34" charset="0"/>
              </a:rPr>
              <a:t>Laaggeletterdheid herkennen</a:t>
            </a:r>
            <a:endParaRPr lang="nl-NL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21847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382000" cy="5921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altLang="nl-NL" sz="2400" b="1" dirty="0">
                <a:latin typeface="Arial" panose="020B0604020202020204" pitchFamily="34" charset="0"/>
              </a:rPr>
              <a:t> </a:t>
            </a:r>
            <a:r>
              <a:rPr lang="nl-NL" altLang="nl-NL" sz="3200" b="1" dirty="0">
                <a:latin typeface="Arial" panose="020B0604020202020204" pitchFamily="34" charset="0"/>
              </a:rPr>
              <a:t>Communiceren met laaggeletterden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52563"/>
            <a:ext cx="8229600" cy="44021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nl-N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uw taalgebruik </a:t>
            </a:r>
            <a: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aan, bijv.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Spreek langzaam en duidelijk (niet hard!)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Maak korte zinnen</a:t>
            </a: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Gebruik eenvoudige taal en sluit aan bij de woordkeuze van de patiënt</a:t>
            </a: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Beperk de informatie, maximaal 3 boodschappen</a:t>
            </a: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Vermijd beeldspraak</a:t>
            </a: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Herhaal de belangrijkste punten</a:t>
            </a:r>
          </a:p>
          <a:p>
            <a:pPr>
              <a:defRPr/>
            </a:pPr>
            <a: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Zoek naar voor patiënt herkenbare momenten op de dag.</a:t>
            </a:r>
            <a:b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Niet: ‘2 x daags’, maar bv. ‘voor het ontbijt’ en ‘bij het 8-uur journaal’.</a:t>
            </a:r>
          </a:p>
          <a:p>
            <a:pPr>
              <a:defRPr/>
            </a:pPr>
            <a: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Stel open vragen: “Welke vragen heeft u nog?”</a:t>
            </a: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11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nl-NL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523946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382000" cy="5921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altLang="nl-NL" sz="2400" b="1" dirty="0">
                <a:latin typeface="Arial" panose="020B0604020202020204" pitchFamily="34" charset="0"/>
              </a:rPr>
              <a:t> </a:t>
            </a:r>
            <a:r>
              <a:rPr lang="nl-NL" altLang="nl-NL" sz="3200" b="1" dirty="0">
                <a:latin typeface="Arial" panose="020B0604020202020204" pitchFamily="34" charset="0"/>
              </a:rPr>
              <a:t>Communiceren met laaggeletterden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52563"/>
            <a:ext cx="8229600" cy="44021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Bied </a:t>
            </a:r>
            <a:r>
              <a:rPr lang="nl-N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begrijpelijke tekst</a:t>
            </a:r>
            <a:b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nl-NL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Op het etiket (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hlinkClick r:id="rId3"/>
              </a:rPr>
              <a:t>Artikel </a:t>
            </a:r>
            <a:r>
              <a:rPr lang="nl-NL" sz="2400" dirty="0" err="1">
                <a:solidFill>
                  <a:srgbClr val="002060"/>
                </a:solidFill>
                <a:latin typeface="Arial" panose="020B0604020202020204" pitchFamily="34" charset="0"/>
                <a:hlinkClick r:id="rId3"/>
              </a:rPr>
              <a:t>Pharmaceutisch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hlinkClick r:id="rId3"/>
              </a:rPr>
              <a:t> Weekblad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) </a:t>
            </a:r>
            <a:b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I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n de medicijninformatie:</a:t>
            </a:r>
            <a:b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hlinkClick r:id="rId4"/>
              </a:rPr>
              <a:t>Apotheek.nl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hlinkClick r:id="rId5"/>
              </a:rPr>
              <a:t> 'Medicijn in het kort’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, als aanvulling op de gewone bijsluiter.</a:t>
            </a: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11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nl-NL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212837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382000" cy="5921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altLang="nl-NL" sz="2400" b="1" dirty="0">
                <a:latin typeface="Arial" panose="020B0604020202020204" pitchFamily="34" charset="0"/>
              </a:rPr>
              <a:t> </a:t>
            </a:r>
            <a:r>
              <a:rPr lang="nl-NL" altLang="nl-NL" sz="3200" b="1" dirty="0">
                <a:latin typeface="Arial" panose="020B0604020202020204" pitchFamily="34" charset="0"/>
              </a:rPr>
              <a:t>Communiceren met laaggeletterden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287463"/>
            <a:ext cx="8572500" cy="4402137"/>
          </a:xfrm>
        </p:spPr>
        <p:txBody>
          <a:bodyPr>
            <a:normAutofit/>
          </a:bodyPr>
          <a:lstStyle/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Gebruik eventueel </a:t>
            </a: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</a:rPr>
              <a:t>ondersteunend materiaal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, zoals</a:t>
            </a:r>
            <a:b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b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Instructiefilmpjes, bijv. op</a:t>
            </a:r>
            <a:b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hlinkClick r:id="rId3"/>
              </a:rPr>
              <a:t>https://www.apotheek.nl/videos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Pictogrammen, bijv. op</a:t>
            </a:r>
            <a:b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hlinkClick r:id="rId4"/>
              </a:rPr>
              <a:t>https://www.apotheek.nl/videos/iconen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hlinkClick r:id="rId5"/>
              </a:rPr>
              <a:t>www.bijsluiterinbeeld.nl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11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nl-NL" dirty="0">
              <a:ea typeface="+mn-ea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83" y="2051051"/>
            <a:ext cx="3500117" cy="218757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93" y="4819648"/>
            <a:ext cx="1063626" cy="106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6992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382000" cy="5921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altLang="nl-NL" sz="2400" b="1" dirty="0">
                <a:latin typeface="Arial" panose="020B0604020202020204" pitchFamily="34" charset="0"/>
              </a:rPr>
              <a:t> </a:t>
            </a:r>
            <a:r>
              <a:rPr lang="nl-NL" altLang="nl-NL" sz="3200" b="1" dirty="0">
                <a:latin typeface="Arial" panose="020B0604020202020204" pitchFamily="34" charset="0"/>
              </a:rPr>
              <a:t>Communiceren met laaggeletterden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52563"/>
            <a:ext cx="8229600" cy="44021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 na of de patiënt de informatie heeft begrepen</a:t>
            </a:r>
          </a:p>
          <a:p>
            <a:pPr marL="0" indent="0">
              <a:buNone/>
              <a:defRPr/>
            </a:pPr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Maak gebruik van </a:t>
            </a:r>
            <a:r>
              <a:rPr lang="nl-NL" sz="2400" b="1" dirty="0">
                <a:solidFill>
                  <a:srgbClr val="002060"/>
                </a:solidFill>
                <a:latin typeface="Arial" panose="020B0604020202020204" pitchFamily="34" charset="0"/>
              </a:rPr>
              <a:t>de terugvraagmethode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</a:p>
          <a:p>
            <a:pPr marL="0" indent="0">
              <a:buNone/>
              <a:defRPr/>
            </a:pPr>
            <a:r>
              <a: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 een respectvolle manier vragen of de patiënt in zijn eigen woorden kan vertellen hoe hij zijn medicatie gaat gebruiken.</a:t>
            </a:r>
          </a:p>
          <a:p>
            <a:pPr marL="0" indent="0">
              <a:buNone/>
            </a:pPr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nl-NL" sz="2400" i="1" dirty="0">
                <a:solidFill>
                  <a:srgbClr val="002060"/>
                </a:solidFill>
                <a:latin typeface="Arial" panose="020B0604020202020204" pitchFamily="34" charset="0"/>
              </a:rPr>
              <a:t>“Het is veel informatie. </a:t>
            </a:r>
            <a:br>
              <a:rPr lang="nl-NL" sz="2400" i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nl-NL" sz="2400" i="1" dirty="0">
                <a:solidFill>
                  <a:srgbClr val="002060"/>
                </a:solidFill>
                <a:latin typeface="Arial" panose="020B0604020202020204" pitchFamily="34" charset="0"/>
              </a:rPr>
              <a:t>	Kunt u me vertellen hoe u het medicijn straks gaat</a:t>
            </a:r>
            <a:br>
              <a:rPr lang="nl-NL" sz="2400" i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nl-NL" sz="2400" i="1" dirty="0">
                <a:solidFill>
                  <a:srgbClr val="002060"/>
                </a:solidFill>
                <a:latin typeface="Arial" panose="020B0604020202020204" pitchFamily="34" charset="0"/>
              </a:rPr>
              <a:t>	gebruiken? </a:t>
            </a:r>
            <a:br>
              <a:rPr lang="nl-NL" sz="2400" i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nl-NL" sz="2400" i="1" dirty="0">
                <a:solidFill>
                  <a:srgbClr val="002060"/>
                </a:solidFill>
                <a:latin typeface="Arial" panose="020B0604020202020204" pitchFamily="34" charset="0"/>
              </a:rPr>
              <a:t>	Ik wil graag weten of ik het goed heb uitgelegd.”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11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nl-NL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783179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194401" y="270179"/>
            <a:ext cx="4445983" cy="550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52563"/>
            <a:ext cx="8229600" cy="51244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nl-NL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nl-NL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dirty="0">
              <a:ea typeface="+mn-ea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18526" y="1985382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= we werken samen met anderen op dit gebied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18526" y="4914414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= we starten!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18526" y="4296422"/>
            <a:ext cx="4096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= we herkennen laaggeletterden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18526" y="2806160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= we doen het ook echt!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18526" y="3408161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= we weten wat helpt in communicatie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18526" y="1511463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= we verbeteren continu 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16517" y="106821"/>
            <a:ext cx="7315200" cy="682768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Waar staat u op de ladder?</a:t>
            </a:r>
            <a:endParaRPr lang="nl-NL" altLang="nl-NL" sz="3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4209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317500"/>
          </a:xfrm>
        </p:spPr>
        <p:txBody>
          <a:bodyPr/>
          <a:lstStyle/>
          <a:p>
            <a:r>
              <a:rPr lang="nl-NL" altLang="nl-NL" sz="3200" dirty="0">
                <a:latin typeface="Arial" panose="020B0604020202020204" pitchFamily="34" charset="0"/>
              </a:rPr>
              <a:t>Inhoud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87499"/>
            <a:ext cx="8229600" cy="4538663"/>
          </a:xfrm>
        </p:spPr>
        <p:txBody>
          <a:bodyPr/>
          <a:lstStyle/>
          <a:p>
            <a:pPr marL="0" indent="0">
              <a:buNone/>
              <a:defRPr/>
            </a:pPr>
            <a:endParaRPr lang="nl-NL" altLang="nl-NL" sz="1800" dirty="0">
              <a:latin typeface="Arial" panose="020B0604020202020204" pitchFamily="34" charset="0"/>
              <a:ea typeface="+mn-ea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nl-NL" altLang="nl-NL" sz="2400" dirty="0">
                <a:latin typeface="Arial" panose="020B0604020202020204" pitchFamily="34" charset="0"/>
                <a:ea typeface="+mn-ea"/>
              </a:rPr>
              <a:t>Laaggeletterdheid: definitie en cijfers</a:t>
            </a:r>
          </a:p>
          <a:p>
            <a:pPr marL="342900" indent="-342900">
              <a:buFontTx/>
              <a:buAutoNum type="arabicPeriod"/>
              <a:defRPr/>
            </a:pPr>
            <a:endParaRPr lang="nl-NL" altLang="nl-NL" sz="2400" dirty="0">
              <a:latin typeface="Arial" panose="020B0604020202020204" pitchFamily="34" charset="0"/>
              <a:ea typeface="+mn-ea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nl-NL" altLang="nl-NL" sz="2400" dirty="0">
                <a:latin typeface="Arial" panose="020B0604020202020204" pitchFamily="34" charset="0"/>
                <a:ea typeface="+mn-ea"/>
              </a:rPr>
              <a:t>Gevolgen voor goed medicatiegebruik</a:t>
            </a:r>
          </a:p>
          <a:p>
            <a:pPr marL="342900" indent="-342900">
              <a:buFontTx/>
              <a:buAutoNum type="arabicPeriod"/>
              <a:defRPr/>
            </a:pPr>
            <a:endParaRPr lang="nl-NL" altLang="nl-NL" sz="2400" dirty="0">
              <a:latin typeface="Arial" panose="020B0604020202020204" pitchFamily="34" charset="0"/>
              <a:ea typeface="+mn-ea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nl-NL" altLang="nl-NL" sz="2400" dirty="0">
                <a:latin typeface="Arial" panose="020B0604020202020204" pitchFamily="34" charset="0"/>
                <a:ea typeface="+mn-ea"/>
              </a:rPr>
              <a:t>Laaggeletterdheid herkennen</a:t>
            </a:r>
          </a:p>
          <a:p>
            <a:pPr marL="342900" indent="-342900">
              <a:buFontTx/>
              <a:buAutoNum type="arabicPeriod"/>
              <a:defRPr/>
            </a:pPr>
            <a:endParaRPr lang="nl-NL" altLang="nl-NL" sz="2400" dirty="0">
              <a:latin typeface="Arial" panose="020B0604020202020204" pitchFamily="34" charset="0"/>
              <a:ea typeface="+mn-ea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nl-NL" altLang="nl-NL" sz="2400" dirty="0">
                <a:latin typeface="Arial" panose="020B0604020202020204" pitchFamily="34" charset="0"/>
                <a:ea typeface="+mn-ea"/>
              </a:rPr>
              <a:t>Communiceren met laaggeletterden</a:t>
            </a:r>
            <a:br>
              <a:rPr lang="nl-NL" altLang="nl-NL" sz="2400" dirty="0">
                <a:latin typeface="Arial" panose="020B0604020202020204" pitchFamily="34" charset="0"/>
                <a:ea typeface="+mn-ea"/>
              </a:rPr>
            </a:br>
            <a:endParaRPr lang="nl-NL" altLang="nl-NL" sz="2400" dirty="0">
              <a:latin typeface="Arial" panose="020B0604020202020204" pitchFamily="34" charset="0"/>
              <a:ea typeface="+mn-ea"/>
            </a:endParaRPr>
          </a:p>
          <a:p>
            <a:pPr marL="342900" indent="-342900">
              <a:buFontTx/>
              <a:buAutoNum type="arabicPeriod"/>
              <a:defRPr/>
            </a:pPr>
            <a:endParaRPr lang="nl-NL" altLang="nl-NL" sz="2000" dirty="0"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243404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>
          <a:xfrm>
            <a:off x="571500" y="723901"/>
            <a:ext cx="7404100" cy="736600"/>
          </a:xfrm>
        </p:spPr>
        <p:txBody>
          <a:bodyPr>
            <a:norm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</a:rPr>
              <a:t>Meer weten?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71500" y="1612900"/>
            <a:ext cx="7581900" cy="4521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www.knmp.nl/lg</a:t>
            </a:r>
            <a:r>
              <a:rPr lang="nl-N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</a:t>
            </a:r>
          </a:p>
          <a:p>
            <a:pPr marL="0" indent="0">
              <a:buNone/>
              <a:defRPr/>
            </a:pPr>
            <a:r>
              <a:rPr lang="nl-N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https://www.knmp.nl/patientenzorg/laaggeletterden-en-migranten</a:t>
            </a:r>
            <a:r>
              <a:rPr lang="nl-N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nl-N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https://www.pharos.nl/</a:t>
            </a:r>
            <a:r>
              <a:rPr lang="nl-N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nl-NL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nl-N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6"/>
              </a:rPr>
              <a:t>https://www.apotheek.nl/</a:t>
            </a:r>
            <a:r>
              <a:rPr lang="nl-N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nl-NL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nl-NL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KNMP-documentaire "Kunt u dat even uitleggen" (2015)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nl-NL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nl-NL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nl-NL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nl-NL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nl-NL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nl-NL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nl-NL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nl-N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nl-NL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834381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20700" y="664345"/>
            <a:ext cx="8331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2060"/>
                </a:solidFill>
              </a:rPr>
              <a:t>Laaggeletterdheid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: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definitie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en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cijfers</a:t>
            </a:r>
            <a:endParaRPr lang="nl-NL" sz="3200" b="1" dirty="0">
              <a:ln w="0"/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946150" y="1778000"/>
            <a:ext cx="7480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Laaggeletterdheid: zo veel moeite hebben met lezen, schrijven en rekenen dat je niet goed kunt functioneren in het dagelijks leven.</a:t>
            </a:r>
          </a:p>
          <a:p>
            <a:endParaRPr lang="nl-NL" sz="2400" dirty="0"/>
          </a:p>
          <a:p>
            <a:r>
              <a:rPr lang="nl-NL" sz="2400" dirty="0"/>
              <a:t>Laaggeletterden hebben bijv. moeite met: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Het begrijpen van folders en websites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Het lezen van bijsluiters en etiketten van medicijnen 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Het invullen van formulieren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Instructie van de thuiszorg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Het nummerapparaat in de apotheek</a:t>
            </a:r>
          </a:p>
        </p:txBody>
      </p:sp>
    </p:spTree>
    <p:extLst>
      <p:ext uri="{BB962C8B-B14F-4D97-AF65-F5344CB8AC3E}">
        <p14:creationId xmlns:p14="http://schemas.microsoft.com/office/powerpoint/2010/main" val="217740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1675" y="158432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/>
              <a:t>Naast laaggeletterdheid wordt ook vaak de term beperkte (of lage) gezondheidsvaardigheden gebruikt.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i="1" dirty="0"/>
              <a:t>Gezondheidsvaardigheden</a:t>
            </a:r>
            <a:r>
              <a:rPr lang="nl-NL" sz="2400" dirty="0"/>
              <a:t> zijn vaardigheden die iemand nodig heeft om informatie over gezondheid </a:t>
            </a:r>
          </a:p>
          <a:p>
            <a:pPr>
              <a:buFontTx/>
              <a:buChar char="-"/>
            </a:pPr>
            <a:r>
              <a:rPr lang="nl-NL" sz="2400" dirty="0"/>
              <a:t>te verkrijgen, bijv. lees- en schrijfvaardigheden;</a:t>
            </a:r>
          </a:p>
          <a:p>
            <a:pPr>
              <a:buFontTx/>
              <a:buChar char="-"/>
            </a:pPr>
            <a:r>
              <a:rPr lang="nl-NL" sz="2400" dirty="0"/>
              <a:t>te begrijpen, bijv. hoofd- en bijzaken kunnen onderscheiden;</a:t>
            </a:r>
          </a:p>
          <a:p>
            <a:pPr>
              <a:buFontTx/>
              <a:buChar char="-"/>
            </a:pPr>
            <a:r>
              <a:rPr lang="nl-NL" sz="2400" dirty="0"/>
              <a:t>toe te passen, bijv. vooruitdenken.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Uit onderzoek in de apotheek bleek dat minder dan 50% van de apotheekbezoekers adequate </a:t>
            </a:r>
            <a:r>
              <a:rPr lang="nl-NL" sz="2400" dirty="0" err="1"/>
              <a:t>gezondheidsvaardigheden</a:t>
            </a:r>
            <a:r>
              <a:rPr lang="nl-NL" sz="2400" dirty="0"/>
              <a:t> had (Upper, 2015).</a:t>
            </a:r>
          </a:p>
          <a:p>
            <a:endParaRPr lang="nl-NL" sz="2000" dirty="0"/>
          </a:p>
        </p:txBody>
      </p:sp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xfrm>
            <a:off x="774700" y="632348"/>
            <a:ext cx="7740650" cy="5360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2060"/>
                </a:solidFill>
              </a:rPr>
              <a:t>Laaggeletterdheid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: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definitie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en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cijfers</a:t>
            </a:r>
            <a:endParaRPr lang="nl-NL" sz="3200" b="1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0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4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Gezondheidsvaardig zijn is méér dan kunnen lezen.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Voorbeeld: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2 x daags 2 tabletten:	70% leest het correct</a:t>
            </a:r>
          </a:p>
          <a:p>
            <a:pPr marL="0" indent="0">
              <a:buNone/>
            </a:pPr>
            <a:r>
              <a:rPr lang="nl-NL" sz="2400" dirty="0"/>
              <a:t>					35% past het correct toe</a:t>
            </a:r>
          </a:p>
        </p:txBody>
      </p:sp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xfrm>
            <a:off x="628650" y="632348"/>
            <a:ext cx="7740650" cy="5360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2060"/>
                </a:solidFill>
              </a:rPr>
              <a:t>Laaggeletterdheid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: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definitie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en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cijfers</a:t>
            </a:r>
            <a:endParaRPr lang="nl-NL" sz="3200" b="1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4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" y="0"/>
            <a:ext cx="9265443" cy="617696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-20007" y="2895600"/>
            <a:ext cx="9284259" cy="2431435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nl-NL" sz="2800" i="1" dirty="0">
              <a:latin typeface="Calibri" panose="020F0502020204030204" pitchFamily="34" charset="0"/>
            </a:endParaRPr>
          </a:p>
          <a:p>
            <a:pPr algn="ctr"/>
            <a:r>
              <a:rPr lang="nl-NL" sz="2400" i="1" dirty="0">
                <a:latin typeface="Calibri" panose="020F0502020204030204" pitchFamily="34" charset="0"/>
              </a:rPr>
              <a:t>“Ik slik zo weinig mogelijk. Maar wat moet, dat moet. </a:t>
            </a:r>
          </a:p>
          <a:p>
            <a:pPr algn="ctr"/>
            <a:r>
              <a:rPr lang="nl-NL" sz="2400" i="1" dirty="0">
                <a:latin typeface="Calibri" panose="020F0502020204030204" pitchFamily="34" charset="0"/>
              </a:rPr>
              <a:t>Ik gebruik tot op heden alleen een cholesterolverlager en</a:t>
            </a:r>
          </a:p>
          <a:p>
            <a:pPr algn="ctr"/>
            <a:r>
              <a:rPr lang="nl-NL" sz="2400" i="1" dirty="0">
                <a:latin typeface="Calibri" panose="020F0502020204030204" pitchFamily="34" charset="0"/>
              </a:rPr>
              <a:t>een maagzuurremmer. Die bijsluiters lees ik niet; </a:t>
            </a:r>
          </a:p>
          <a:p>
            <a:pPr algn="ctr"/>
            <a:r>
              <a:rPr lang="nl-NL" sz="2400" i="1" dirty="0">
                <a:latin typeface="Calibri" panose="020F0502020204030204" pitchFamily="34" charset="0"/>
              </a:rPr>
              <a:t>Er staat zo veel in, moeilijke woorden en kleine lettertjes.”</a:t>
            </a:r>
          </a:p>
          <a:p>
            <a:pPr algn="ctr"/>
            <a:endParaRPr lang="nl-NL" sz="2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2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5921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l-NL" altLang="nl-NL" sz="3200" b="1" dirty="0">
                <a:latin typeface="Arial" panose="020B0604020202020204" pitchFamily="34" charset="0"/>
              </a:rPr>
              <a:t>Laaggeletterdheid: definitie en cijfers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52563"/>
            <a:ext cx="8229600" cy="47485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l-NL" sz="2400" dirty="0"/>
              <a:t>Cijfers:</a:t>
            </a:r>
          </a:p>
          <a:p>
            <a:pPr>
              <a:buFontTx/>
              <a:buChar char="-"/>
              <a:defRPr/>
            </a:pPr>
            <a:r>
              <a:rPr lang="nl-NL" sz="2400" dirty="0"/>
              <a:t>Ruim 2,5 miljoen volwassen Nederlanders hebben moeite met lezen, schrijven en/of rekenen!</a:t>
            </a:r>
          </a:p>
          <a:p>
            <a:pPr>
              <a:buFontTx/>
              <a:buChar char="-"/>
              <a:defRPr/>
            </a:pPr>
            <a:r>
              <a:rPr lang="nl-NL" sz="2400" dirty="0"/>
              <a:t> 2 op de 3 laaggeletterden zijn autochtoon Nederlands.</a:t>
            </a:r>
          </a:p>
          <a:p>
            <a:pPr>
              <a:buFontTx/>
              <a:buChar char="-"/>
              <a:defRPr/>
            </a:pPr>
            <a:endParaRPr lang="nl-NL" sz="2400" dirty="0"/>
          </a:p>
          <a:p>
            <a:pPr marL="0" indent="0">
              <a:buNone/>
              <a:defRPr/>
            </a:pPr>
            <a:r>
              <a:rPr lang="nl-NL" sz="2400" dirty="0"/>
              <a:t>Ruim 35% van de Nederlandse bevolking heeft (zeer) beperkte gezondheidsvaardigheden. </a:t>
            </a:r>
            <a:br>
              <a:rPr lang="nl-NL" sz="2400" dirty="0"/>
            </a:br>
            <a:r>
              <a:rPr lang="nl-NL" sz="2400" dirty="0"/>
              <a:t>Onderzoek (</a:t>
            </a:r>
            <a:r>
              <a:rPr lang="nl-NL" sz="2400" dirty="0" err="1"/>
              <a:t>Upper</a:t>
            </a:r>
            <a:r>
              <a:rPr lang="nl-NL" sz="2400" dirty="0"/>
              <a:t>, 2015) spreekt van beperkte gezondheidsvaardigheden bij meer dan 50% van de apotheekbezoekers!</a:t>
            </a:r>
          </a:p>
        </p:txBody>
      </p:sp>
    </p:spTree>
    <p:extLst>
      <p:ext uri="{BB962C8B-B14F-4D97-AF65-F5344CB8AC3E}">
        <p14:creationId xmlns:p14="http://schemas.microsoft.com/office/powerpoint/2010/main" val="34507558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95300" y="1719263"/>
            <a:ext cx="8229600" cy="33480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Laaggeletterden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blijken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/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 2 - 4 x minder therapietrouw te zijn</a:t>
            </a:r>
          </a:p>
          <a:p>
            <a:pPr lvl="1"/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 Vaker chronische ziek te zijn (DM, CV, depressie),</a:t>
            </a:r>
            <a:b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 Bijv. 6x vaker een hartinfarct</a:t>
            </a:r>
          </a:p>
          <a:p>
            <a:pPr lvl="1"/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 Slechtere uitkomsten van de zorg te hebben</a:t>
            </a:r>
          </a:p>
          <a:p>
            <a:pPr lvl="1"/>
            <a:endParaRPr lang="nl-NL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</a:rPr>
              <a:t>Mensen met een lagere opleiding leven gemiddeld 6 jaar korter en 15 jaar in minder goed ervaren gezondheid dan mensen met een hogere opleiding (hbo of wo)</a:t>
            </a:r>
          </a:p>
          <a:p>
            <a:endParaRPr lang="nl-NL" sz="1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11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sz="11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4" name="Titel 3"/>
          <p:cNvSpPr txBox="1">
            <a:spLocks noGrp="1"/>
          </p:cNvSpPr>
          <p:nvPr>
            <p:ph type="title"/>
          </p:nvPr>
        </p:nvSpPr>
        <p:spPr>
          <a:xfrm>
            <a:off x="622300" y="590007"/>
            <a:ext cx="7658100" cy="5355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002060"/>
                </a:solidFill>
              </a:rPr>
              <a:t>Gevolgen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voor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goed</a:t>
            </a:r>
            <a:r>
              <a:rPr lang="en-US" sz="3200" b="1" dirty="0">
                <a:ln w="0"/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ln w="0"/>
                <a:solidFill>
                  <a:srgbClr val="002060"/>
                </a:solidFill>
              </a:rPr>
              <a:t>medicatiegebruik</a:t>
            </a:r>
            <a:endParaRPr lang="nl-NL" sz="3200" b="1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6585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996"/>
            <a:ext cx="9144001" cy="638530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-1" y="4510544"/>
            <a:ext cx="9144002" cy="1569660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i="1" dirty="0">
                <a:solidFill>
                  <a:srgbClr val="002060"/>
                </a:solidFill>
              </a:rPr>
              <a:t>“Overal had ik er last van. Bij de bibliotheek, het stadhuis,</a:t>
            </a:r>
          </a:p>
          <a:p>
            <a:pPr algn="ctr"/>
            <a:r>
              <a:rPr lang="nl-NL" sz="2400" i="1" dirty="0">
                <a:solidFill>
                  <a:srgbClr val="002060"/>
                </a:solidFill>
              </a:rPr>
              <a:t>de dokter, de apotheek… Dan zeiden ze: tweemaal</a:t>
            </a:r>
          </a:p>
          <a:p>
            <a:pPr algn="ctr"/>
            <a:r>
              <a:rPr lang="nl-NL" sz="2400" i="1" dirty="0">
                <a:solidFill>
                  <a:srgbClr val="002060"/>
                </a:solidFill>
              </a:rPr>
              <a:t>daags één tablet. Ik begreep het niet goed en voor ik</a:t>
            </a:r>
          </a:p>
          <a:p>
            <a:pPr algn="ctr"/>
            <a:r>
              <a:rPr lang="nl-NL" sz="2400" i="1" dirty="0">
                <a:solidFill>
                  <a:srgbClr val="002060"/>
                </a:solidFill>
              </a:rPr>
              <a:t>de deur uit was, was ik het al vergeten.”</a:t>
            </a:r>
            <a:endParaRPr lang="nl-NL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337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NMP letterty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MP sjabloon-22-8-2014" id="{4F377C8A-0A5D-4C99-8FCA-9DC6229363B2}" vid="{5164F0FD-DA85-4D51-B31B-7873989E48CD}"/>
    </a:ext>
  </a:extLst>
</a:theme>
</file>

<file path=ppt/theme/theme2.xml><?xml version="1.0" encoding="utf-8"?>
<a:theme xmlns:a="http://schemas.openxmlformats.org/drawingml/2006/main" name="13_WBRD_Powerpoint">
  <a:themeElements>
    <a:clrScheme name="">
      <a:dk1>
        <a:srgbClr val="00426F"/>
      </a:dk1>
      <a:lt1>
        <a:srgbClr val="FFFFFF"/>
      </a:lt1>
      <a:dk2>
        <a:srgbClr val="008ACB"/>
      </a:dk2>
      <a:lt2>
        <a:srgbClr val="C9C9C9"/>
      </a:lt2>
      <a:accent1>
        <a:srgbClr val="006AAF"/>
      </a:accent1>
      <a:accent2>
        <a:srgbClr val="00426F"/>
      </a:accent2>
      <a:accent3>
        <a:srgbClr val="FFFFFF"/>
      </a:accent3>
      <a:accent4>
        <a:srgbClr val="00375E"/>
      </a:accent4>
      <a:accent5>
        <a:srgbClr val="AAB9D4"/>
      </a:accent5>
      <a:accent6>
        <a:srgbClr val="003B64"/>
      </a:accent6>
      <a:hlink>
        <a:srgbClr val="4AAFE3"/>
      </a:hlink>
      <a:folHlink>
        <a:srgbClr val="002850"/>
      </a:folHlink>
    </a:clrScheme>
    <a:fontScheme name="12_WBRD_Powerpoint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901E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901E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BRD_Powerpoint 1">
        <a:dk1>
          <a:srgbClr val="000000"/>
        </a:dk1>
        <a:lt1>
          <a:srgbClr val="999999"/>
        </a:lt1>
        <a:dk2>
          <a:srgbClr val="000000"/>
        </a:dk2>
        <a:lt2>
          <a:srgbClr val="666666"/>
        </a:lt2>
        <a:accent1>
          <a:srgbClr val="0095D8"/>
        </a:accent1>
        <a:accent2>
          <a:srgbClr val="C9D200"/>
        </a:accent2>
        <a:accent3>
          <a:srgbClr val="CACACA"/>
        </a:accent3>
        <a:accent4>
          <a:srgbClr val="000000"/>
        </a:accent4>
        <a:accent5>
          <a:srgbClr val="AAC8E9"/>
        </a:accent5>
        <a:accent6>
          <a:srgbClr val="B6BE00"/>
        </a:accent6>
        <a:hlink>
          <a:srgbClr val="004491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RD_Powerpoint 2">
        <a:dk1>
          <a:srgbClr val="000000"/>
        </a:dk1>
        <a:lt1>
          <a:srgbClr val="CCCCCC"/>
        </a:lt1>
        <a:dk2>
          <a:srgbClr val="660066"/>
        </a:dk2>
        <a:lt2>
          <a:srgbClr val="666666"/>
        </a:lt2>
        <a:accent1>
          <a:srgbClr val="0095D8"/>
        </a:accent1>
        <a:accent2>
          <a:srgbClr val="C9D200"/>
        </a:accent2>
        <a:accent3>
          <a:srgbClr val="E2E2E2"/>
        </a:accent3>
        <a:accent4>
          <a:srgbClr val="000000"/>
        </a:accent4>
        <a:accent5>
          <a:srgbClr val="AAC8E9"/>
        </a:accent5>
        <a:accent6>
          <a:srgbClr val="B6BE00"/>
        </a:accent6>
        <a:hlink>
          <a:srgbClr val="004491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WBRD_Powerpoint">
  <a:themeElements>
    <a:clrScheme name="">
      <a:dk1>
        <a:srgbClr val="00426F"/>
      </a:dk1>
      <a:lt1>
        <a:srgbClr val="FFFFFF"/>
      </a:lt1>
      <a:dk2>
        <a:srgbClr val="008ACB"/>
      </a:dk2>
      <a:lt2>
        <a:srgbClr val="C9C9C9"/>
      </a:lt2>
      <a:accent1>
        <a:srgbClr val="006AAF"/>
      </a:accent1>
      <a:accent2>
        <a:srgbClr val="00426F"/>
      </a:accent2>
      <a:accent3>
        <a:srgbClr val="FFFFFF"/>
      </a:accent3>
      <a:accent4>
        <a:srgbClr val="00375E"/>
      </a:accent4>
      <a:accent5>
        <a:srgbClr val="AAB9D4"/>
      </a:accent5>
      <a:accent6>
        <a:srgbClr val="003B64"/>
      </a:accent6>
      <a:hlink>
        <a:srgbClr val="4AAFE3"/>
      </a:hlink>
      <a:folHlink>
        <a:srgbClr val="002850"/>
      </a:folHlink>
    </a:clrScheme>
    <a:fontScheme name="12_WBRD_Powerpoint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901E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901E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BRD_Powerpoint 1">
        <a:dk1>
          <a:srgbClr val="000000"/>
        </a:dk1>
        <a:lt1>
          <a:srgbClr val="999999"/>
        </a:lt1>
        <a:dk2>
          <a:srgbClr val="000000"/>
        </a:dk2>
        <a:lt2>
          <a:srgbClr val="666666"/>
        </a:lt2>
        <a:accent1>
          <a:srgbClr val="0095D8"/>
        </a:accent1>
        <a:accent2>
          <a:srgbClr val="C9D200"/>
        </a:accent2>
        <a:accent3>
          <a:srgbClr val="CACACA"/>
        </a:accent3>
        <a:accent4>
          <a:srgbClr val="000000"/>
        </a:accent4>
        <a:accent5>
          <a:srgbClr val="AAC8E9"/>
        </a:accent5>
        <a:accent6>
          <a:srgbClr val="B6BE00"/>
        </a:accent6>
        <a:hlink>
          <a:srgbClr val="004491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BRD_Powerpoint 2">
        <a:dk1>
          <a:srgbClr val="000000"/>
        </a:dk1>
        <a:lt1>
          <a:srgbClr val="CCCCCC"/>
        </a:lt1>
        <a:dk2>
          <a:srgbClr val="660066"/>
        </a:dk2>
        <a:lt2>
          <a:srgbClr val="666666"/>
        </a:lt2>
        <a:accent1>
          <a:srgbClr val="0095D8"/>
        </a:accent1>
        <a:accent2>
          <a:srgbClr val="C9D200"/>
        </a:accent2>
        <a:accent3>
          <a:srgbClr val="E2E2E2"/>
        </a:accent3>
        <a:accent4>
          <a:srgbClr val="000000"/>
        </a:accent4>
        <a:accent5>
          <a:srgbClr val="AAC8E9"/>
        </a:accent5>
        <a:accent6>
          <a:srgbClr val="B6BE00"/>
        </a:accent6>
        <a:hlink>
          <a:srgbClr val="004491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KNMP sjabloon-16-9</Template>
  <TotalTime>2504</TotalTime>
  <Words>1075</Words>
  <Application>Microsoft Office PowerPoint</Application>
  <PresentationFormat>Diavoorstelling (4:3)</PresentationFormat>
  <Paragraphs>196</Paragraphs>
  <Slides>20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Wingdings</vt:lpstr>
      <vt:lpstr>Kantoorthema</vt:lpstr>
      <vt:lpstr>13_WBRD_Powerpoint</vt:lpstr>
      <vt:lpstr>12_WBRD_Powerpoint</vt:lpstr>
      <vt:lpstr>Laaggeletterdheid &amp;  De apotheek</vt:lpstr>
      <vt:lpstr>Inhoud</vt:lpstr>
      <vt:lpstr>PowerPoint-presentatie</vt:lpstr>
      <vt:lpstr>Laaggeletterdheid: definitie en cijfers</vt:lpstr>
      <vt:lpstr>Laaggeletterdheid: definitie en cijfers</vt:lpstr>
      <vt:lpstr>PowerPoint-presentatie</vt:lpstr>
      <vt:lpstr>Laaggeletterdheid: definitie en cijfers</vt:lpstr>
      <vt:lpstr>Gevolgen voor goed medicatiegebruik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Communiceren met laaggeletterden</vt:lpstr>
      <vt:lpstr> Communiceren met laaggeletterden</vt:lpstr>
      <vt:lpstr> Communiceren met laaggeletterden</vt:lpstr>
      <vt:lpstr> Communiceren met laaggeletterden</vt:lpstr>
      <vt:lpstr>Waar staat u op de ladder?</vt:lpstr>
      <vt:lpstr>Meer weten?</vt:lpstr>
    </vt:vector>
  </TitlesOfParts>
  <Company>KNMP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Karen Bos</dc:creator>
  <cp:lastModifiedBy>Nicolette van Horssen</cp:lastModifiedBy>
  <cp:revision>239</cp:revision>
  <cp:lastPrinted>2015-11-24T15:04:29Z</cp:lastPrinted>
  <dcterms:created xsi:type="dcterms:W3CDTF">2015-09-18T12:56:04Z</dcterms:created>
  <dcterms:modified xsi:type="dcterms:W3CDTF">2021-01-12T12:40:35Z</dcterms:modified>
</cp:coreProperties>
</file>