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4056" r:id="rId2"/>
    <p:sldMasterId id="2147484071" r:id="rId3"/>
  </p:sldMasterIdLst>
  <p:notesMasterIdLst>
    <p:notesMasterId r:id="rId27"/>
  </p:notesMasterIdLst>
  <p:handoutMasterIdLst>
    <p:handoutMasterId r:id="rId28"/>
  </p:handoutMasterIdLst>
  <p:sldIdLst>
    <p:sldId id="398" r:id="rId4"/>
    <p:sldId id="395" r:id="rId5"/>
    <p:sldId id="399" r:id="rId6"/>
    <p:sldId id="400" r:id="rId7"/>
    <p:sldId id="394" r:id="rId8"/>
    <p:sldId id="375" r:id="rId9"/>
    <p:sldId id="338" r:id="rId10"/>
    <p:sldId id="355" r:id="rId11"/>
    <p:sldId id="360" r:id="rId12"/>
    <p:sldId id="361" r:id="rId13"/>
    <p:sldId id="376" r:id="rId14"/>
    <p:sldId id="377" r:id="rId15"/>
    <p:sldId id="390" r:id="rId16"/>
    <p:sldId id="378" r:id="rId17"/>
    <p:sldId id="379" r:id="rId18"/>
    <p:sldId id="380" r:id="rId19"/>
    <p:sldId id="391" r:id="rId20"/>
    <p:sldId id="402" r:id="rId21"/>
    <p:sldId id="383" r:id="rId22"/>
    <p:sldId id="384" r:id="rId23"/>
    <p:sldId id="403" r:id="rId24"/>
    <p:sldId id="386" r:id="rId25"/>
    <p:sldId id="387" r:id="rId26"/>
  </p:sldIdLst>
  <p:sldSz cx="9144000" cy="6858000" type="screen4x3"/>
  <p:notesSz cx="6669088" cy="9926638"/>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Standaardsectie" id="{6B0B1FB6-3249-4260-8265-75232B4CC559}">
          <p14:sldIdLst>
            <p14:sldId id="398"/>
            <p14:sldId id="395"/>
            <p14:sldId id="399"/>
            <p14:sldId id="400"/>
            <p14:sldId id="394"/>
            <p14:sldId id="375"/>
            <p14:sldId id="338"/>
            <p14:sldId id="355"/>
            <p14:sldId id="360"/>
            <p14:sldId id="361"/>
            <p14:sldId id="376"/>
            <p14:sldId id="377"/>
            <p14:sldId id="390"/>
            <p14:sldId id="378"/>
            <p14:sldId id="379"/>
            <p14:sldId id="380"/>
            <p14:sldId id="391"/>
            <p14:sldId id="402"/>
            <p14:sldId id="383"/>
            <p14:sldId id="384"/>
            <p14:sldId id="403"/>
            <p14:sldId id="386"/>
            <p14:sldId id="38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8257"/>
    <a:srgbClr val="DA5B25"/>
    <a:srgbClr val="FCDBB9"/>
    <a:srgbClr val="8CBAC6"/>
    <a:srgbClr val="2F8F76"/>
    <a:srgbClr val="C0DDD6"/>
    <a:srgbClr val="7DA69C"/>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56" autoAdjust="0"/>
    <p:restoredTop sz="57590" autoAdjust="0"/>
  </p:normalViewPr>
  <p:slideViewPr>
    <p:cSldViewPr>
      <p:cViewPr varScale="1">
        <p:scale>
          <a:sx n="65" d="100"/>
          <a:sy n="65" d="100"/>
        </p:scale>
        <p:origin x="279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7" d="100"/>
          <a:sy n="97" d="100"/>
        </p:scale>
        <p:origin x="276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imes New Roman" panose="02020603050405020304" pitchFamily="18" charset="0"/>
                <a:ea typeface="+mn-ea"/>
              </a:defRPr>
            </a:lvl1pPr>
          </a:lstStyle>
          <a:p>
            <a:pPr>
              <a:defRPr/>
            </a:pPr>
            <a:endParaRPr lang="nl-NL" altLang="nl-NL"/>
          </a:p>
        </p:txBody>
      </p:sp>
      <p:sp>
        <p:nvSpPr>
          <p:cNvPr id="26627" name="Rectangle 3"/>
          <p:cNvSpPr>
            <a:spLocks noGrp="1" noChangeArrowheads="1"/>
          </p:cNvSpPr>
          <p:nvPr>
            <p:ph type="dt" sz="quarter" idx="1"/>
          </p:nvPr>
        </p:nvSpPr>
        <p:spPr bwMode="auto">
          <a:xfrm>
            <a:off x="3779838"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panose="02020603050405020304" pitchFamily="18" charset="0"/>
                <a:ea typeface="+mn-ea"/>
              </a:defRPr>
            </a:lvl1pPr>
          </a:lstStyle>
          <a:p>
            <a:pPr>
              <a:defRPr/>
            </a:pPr>
            <a:endParaRPr lang="nl-NL" altLang="nl-NL"/>
          </a:p>
        </p:txBody>
      </p:sp>
      <p:sp>
        <p:nvSpPr>
          <p:cNvPr id="26628" name="Rectangle 4"/>
          <p:cNvSpPr>
            <a:spLocks noGrp="1" noChangeArrowheads="1"/>
          </p:cNvSpPr>
          <p:nvPr>
            <p:ph type="ftr" sz="quarter" idx="2"/>
          </p:nvPr>
        </p:nvSpPr>
        <p:spPr bwMode="auto">
          <a:xfrm>
            <a:off x="0" y="942975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imes New Roman" panose="02020603050405020304" pitchFamily="18" charset="0"/>
                <a:ea typeface="+mn-ea"/>
              </a:defRPr>
            </a:lvl1pPr>
          </a:lstStyle>
          <a:p>
            <a:pPr>
              <a:defRPr/>
            </a:pPr>
            <a:endParaRPr lang="nl-NL" altLang="nl-NL"/>
          </a:p>
        </p:txBody>
      </p:sp>
      <p:sp>
        <p:nvSpPr>
          <p:cNvPr id="26629" name="Rectangle 5"/>
          <p:cNvSpPr>
            <a:spLocks noGrp="1" noChangeArrowheads="1"/>
          </p:cNvSpPr>
          <p:nvPr>
            <p:ph type="sldNum" sz="quarter" idx="3"/>
          </p:nvPr>
        </p:nvSpPr>
        <p:spPr bwMode="auto">
          <a:xfrm>
            <a:off x="3779838" y="942975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175D6472-0795-4B39-93DA-87066DE9CAD6}" type="slidenum">
              <a:rPr lang="nl-NL" altLang="nl-NL"/>
              <a:pPr>
                <a:defRPr/>
              </a:pPr>
              <a:t>‹nr.›</a:t>
            </a:fld>
            <a:endParaRPr lang="nl-NL" altLang="nl-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imes New Roman" panose="02020603050405020304" pitchFamily="18" charset="0"/>
                <a:ea typeface="+mn-ea"/>
              </a:defRPr>
            </a:lvl1pPr>
          </a:lstStyle>
          <a:p>
            <a:pPr>
              <a:defRPr/>
            </a:pPr>
            <a:endParaRPr lang="nl-NL" altLang="nl-NL"/>
          </a:p>
        </p:txBody>
      </p:sp>
      <p:sp>
        <p:nvSpPr>
          <p:cNvPr id="90115" name="Rectangle 3"/>
          <p:cNvSpPr>
            <a:spLocks noGrp="1" noChangeArrowheads="1"/>
          </p:cNvSpPr>
          <p:nvPr>
            <p:ph type="dt" idx="1"/>
          </p:nvPr>
        </p:nvSpPr>
        <p:spPr bwMode="auto">
          <a:xfrm>
            <a:off x="377825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panose="02020603050405020304" pitchFamily="18" charset="0"/>
                <a:ea typeface="+mn-ea"/>
              </a:defRPr>
            </a:lvl1pPr>
          </a:lstStyle>
          <a:p>
            <a:pPr>
              <a:defRPr/>
            </a:pPr>
            <a:endParaRPr lang="nl-NL" altLang="nl-NL"/>
          </a:p>
        </p:txBody>
      </p:sp>
      <p:sp>
        <p:nvSpPr>
          <p:cNvPr id="7172" name="Rectangle 4"/>
          <p:cNvSpPr>
            <a:spLocks noGrp="1" noRot="1" noChangeAspect="1" noChangeArrowheads="1" noTextEdit="1"/>
          </p:cNvSpPr>
          <p:nvPr>
            <p:ph type="sldImg" idx="2"/>
          </p:nvPr>
        </p:nvSpPr>
        <p:spPr bwMode="auto">
          <a:xfrm>
            <a:off x="854075" y="744538"/>
            <a:ext cx="4960938"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7" name="Rectangle 5"/>
          <p:cNvSpPr>
            <a:spLocks noGrp="1" noChangeArrowheads="1"/>
          </p:cNvSpPr>
          <p:nvPr>
            <p:ph type="body" sz="quarter" idx="3"/>
          </p:nvPr>
        </p:nvSpPr>
        <p:spPr bwMode="auto">
          <a:xfrm>
            <a:off x="666750" y="4714875"/>
            <a:ext cx="5335588"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noProof="0"/>
              <a:t>Klik om de opmaakprofielen van de modeltekst te bewerken</a:t>
            </a:r>
          </a:p>
          <a:p>
            <a:pPr lvl="1"/>
            <a:r>
              <a:rPr lang="nl-NL" altLang="nl-NL" noProof="0"/>
              <a:t>Tweede niveau</a:t>
            </a:r>
          </a:p>
          <a:p>
            <a:pPr lvl="2"/>
            <a:r>
              <a:rPr lang="nl-NL" altLang="nl-NL" noProof="0"/>
              <a:t>Derde niveau</a:t>
            </a:r>
          </a:p>
          <a:p>
            <a:pPr lvl="3"/>
            <a:r>
              <a:rPr lang="nl-NL" altLang="nl-NL" noProof="0"/>
              <a:t>Vierde niveau</a:t>
            </a:r>
          </a:p>
          <a:p>
            <a:pPr lvl="4"/>
            <a:r>
              <a:rPr lang="nl-NL" altLang="nl-NL" noProof="0"/>
              <a:t>Vijfde niveau</a:t>
            </a:r>
          </a:p>
        </p:txBody>
      </p:sp>
      <p:sp>
        <p:nvSpPr>
          <p:cNvPr id="90118" name="Rectangle 6"/>
          <p:cNvSpPr>
            <a:spLocks noGrp="1" noChangeArrowheads="1"/>
          </p:cNvSpPr>
          <p:nvPr>
            <p:ph type="ftr" sz="quarter" idx="4"/>
          </p:nvPr>
        </p:nvSpPr>
        <p:spPr bwMode="auto">
          <a:xfrm>
            <a:off x="0" y="9428163"/>
            <a:ext cx="288925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imes New Roman" panose="02020603050405020304" pitchFamily="18" charset="0"/>
                <a:ea typeface="+mn-ea"/>
              </a:defRPr>
            </a:lvl1pPr>
          </a:lstStyle>
          <a:p>
            <a:pPr>
              <a:defRPr/>
            </a:pPr>
            <a:endParaRPr lang="nl-NL" altLang="nl-NL"/>
          </a:p>
        </p:txBody>
      </p:sp>
      <p:sp>
        <p:nvSpPr>
          <p:cNvPr id="90119" name="Rectangle 7"/>
          <p:cNvSpPr>
            <a:spLocks noGrp="1" noChangeArrowheads="1"/>
          </p:cNvSpPr>
          <p:nvPr>
            <p:ph type="sldNum" sz="quarter" idx="5"/>
          </p:nvPr>
        </p:nvSpPr>
        <p:spPr bwMode="auto">
          <a:xfrm>
            <a:off x="3778250" y="9428163"/>
            <a:ext cx="288925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150740B0-5914-411A-AB9C-C7001E41EED9}"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netwerknoom.nl/wp-content/uploads/2020/12/Factsheet-alcohol.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potheek.nl/zorg-van-de-apotheker/medicijngebruik-is-maatwerk/wat-kan-de-apotheker-voor-u-doen#advies-geven"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youtube.com/watch?v=Ni5n2CgdHsY" TargetMode="External"/><Relationship Id="rId4" Type="http://schemas.openxmlformats.org/officeDocument/2006/relationships/hyperlink" Target="https://www.youtube.com/watch?v=TcugsH_pQLE"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potheek.nl/zorg-van-de-apotheker/medicijngebruik-is-maatwerk/wat-kan-de-apotheker-voor-u-doen#advies-geve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mindervallen.n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veiligheid.nl/kennisaanbod/infographic/infographic-valongevallen-65-plussers-2021?utm_source=nieuwsbrief_vnl&amp;utm_medium=email&amp;utm_term=&amp;utm_content=nieuwsbriefvalpreventiesep2022_copy&amp;utm_campaign=Oct%203,%202022%2012:36:32%20P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veiligheid.nl/kennisaanbod/infographic/infographic-valongevallen-65-plussers-2021?utm_source=nieuwsbrief_vnl&amp;utm_medium=email&amp;utm_term=&amp;utm_content=nieuwsbriefvalpreventiesep2022_copy&amp;utm_campaign=Oct%203,%202022%2012:36:32%20P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veiligheid.nl/kennisaanbod/infographic/infographic-valongevallen-65-plussers-2021?utm_source=nieuwsbrief_vnl&amp;utm_medium=email&amp;utm_term=&amp;utm_content=nieuwsbriefvalpreventiesep2022_copy&amp;utm_campaign=Oct%203,%202022%2012:36:32%20P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dirty="0"/>
              <a:t>De presentatie is een voorbeeld die de apotheker kan gebruiken, maar deze naar eigen inzichten kan aanpassen.  </a:t>
            </a:r>
          </a:p>
          <a:p>
            <a:r>
              <a:rPr lang="nl-NL" altLang="nl-NL" dirty="0"/>
              <a:t>Zijn er aanvullingen/opmerkingen laat het gerust weten.</a:t>
            </a:r>
          </a:p>
          <a:p>
            <a:r>
              <a:rPr lang="nl-NL" altLang="nl-NL" dirty="0"/>
              <a:t>Mariska van der Ham</a:t>
            </a:r>
          </a:p>
          <a:p>
            <a:r>
              <a:rPr lang="nl-NL" altLang="nl-NL" dirty="0"/>
              <a:t>m.vanderham@knmp.nl </a:t>
            </a:r>
          </a:p>
          <a:p>
            <a:endParaRPr lang="nl-NL" altLang="nl-NL" dirty="0"/>
          </a:p>
          <a:p>
            <a:r>
              <a:rPr lang="nl-NL" altLang="nl-NL" b="1" dirty="0"/>
              <a:t>Let op: vooraf op locatie testen of de filmpjes het doen (dia 6 en dia 21). Ervaring</a:t>
            </a:r>
            <a:r>
              <a:rPr lang="nl-NL" altLang="nl-NL" b="1" baseline="0" dirty="0"/>
              <a:t> leert dat apparatuur op locatie het afspelen van de filmpjes niet altijd ondersteunt.</a:t>
            </a:r>
            <a:endParaRPr lang="nl-NL" altLang="nl-NL" b="1" dirty="0"/>
          </a:p>
          <a:p>
            <a:endParaRPr lang="nl-NL" dirty="0"/>
          </a:p>
        </p:txBody>
      </p:sp>
      <p:sp>
        <p:nvSpPr>
          <p:cNvPr id="4" name="Tijdelijke aanduiding voor dianummer 3"/>
          <p:cNvSpPr>
            <a:spLocks noGrp="1"/>
          </p:cNvSpPr>
          <p:nvPr>
            <p:ph type="sldNum" sz="quarter" idx="5"/>
          </p:nvPr>
        </p:nvSpPr>
        <p:spPr/>
        <p:txBody>
          <a:bodyPr/>
          <a:lstStyle/>
          <a:p>
            <a:pPr>
              <a:defRPr/>
            </a:pPr>
            <a:fld id="{150740B0-5914-411A-AB9C-C7001E41EED9}" type="slidenum">
              <a:rPr lang="nl-NL" altLang="nl-NL" smtClean="0"/>
              <a:pPr>
                <a:defRPr/>
              </a:pPr>
              <a:t>1</a:t>
            </a:fld>
            <a:endParaRPr lang="nl-NL" altLang="nl-NL"/>
          </a:p>
        </p:txBody>
      </p:sp>
    </p:spTree>
    <p:extLst>
      <p:ext uri="{BB962C8B-B14F-4D97-AF65-F5344CB8AC3E}">
        <p14:creationId xmlns:p14="http://schemas.microsoft.com/office/powerpoint/2010/main" val="3903094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jdelijke aanduiding voor dia-afbeelding 1"/>
          <p:cNvSpPr>
            <a:spLocks noGrp="1" noRot="1" noChangeAspect="1" noTextEdit="1"/>
          </p:cNvSpPr>
          <p:nvPr>
            <p:ph type="sldImg"/>
          </p:nvPr>
        </p:nvSpPr>
        <p:spPr>
          <a:ln/>
        </p:spPr>
      </p:sp>
      <p:sp>
        <p:nvSpPr>
          <p:cNvPr id="23555" name="Tijdelijke aanduiding voor notities 2"/>
          <p:cNvSpPr>
            <a:spLocks noGrp="1"/>
          </p:cNvSpPr>
          <p:nvPr>
            <p:ph type="body" idx="1"/>
          </p:nvPr>
        </p:nvSpPr>
        <p:spPr>
          <a:noFill/>
        </p:spPr>
        <p:txBody>
          <a:bodyPr/>
          <a:lstStyle/>
          <a:p>
            <a:r>
              <a:rPr lang="nl-NL" altLang="nl-NL" b="1" dirty="0"/>
              <a:t>Bijwerkingen:</a:t>
            </a:r>
          </a:p>
          <a:p>
            <a:r>
              <a:rPr lang="nl-NL" altLang="nl-NL" dirty="0"/>
              <a:t>Zoals ook al verteld bij de dia ‘Het lichaam verandert’ gaan bij ouderen de lever en nieren trager of minder goed werken. Daardoor blijven medicijnen langer in het lichaam en werken ze sterker. Hierdoor wordt de kans op bijwerkingen groter. Een veel voorkomende bijwerking is duizeligheid. </a:t>
            </a:r>
          </a:p>
          <a:p>
            <a:r>
              <a:rPr lang="nl-NL" altLang="nl-NL" dirty="0"/>
              <a:t>Een aantal medicijnen staat erom bekend dat ze de kans om te vallen vergroten. De meest gebruikte zijn:</a:t>
            </a:r>
          </a:p>
          <a:p>
            <a:r>
              <a:rPr lang="nl-NL" altLang="nl-NL" dirty="0"/>
              <a:t>- slaap- en kalmeringsmiddelen</a:t>
            </a:r>
          </a:p>
          <a:p>
            <a:r>
              <a:rPr lang="nl-NL" altLang="nl-NL" dirty="0"/>
              <a:t>- plastabletten</a:t>
            </a:r>
          </a:p>
          <a:p>
            <a:r>
              <a:rPr lang="nl-NL" altLang="nl-NL" dirty="0"/>
              <a:t>- andere geneesmiddelen tegen hoge bloeddruk</a:t>
            </a:r>
          </a:p>
          <a:p>
            <a:r>
              <a:rPr lang="nl-NL" altLang="nl-NL" dirty="0"/>
              <a:t>- middelen tegen depressie</a:t>
            </a:r>
          </a:p>
          <a:p>
            <a:r>
              <a:rPr lang="nl-NL" altLang="nl-NL" dirty="0"/>
              <a:t>- middelen tegen epilepsie</a:t>
            </a:r>
          </a:p>
          <a:p>
            <a:endParaRPr lang="nl-NL" altLang="nl-NL" dirty="0"/>
          </a:p>
          <a:p>
            <a:r>
              <a:rPr lang="nl-NL" altLang="nl-NL" dirty="0"/>
              <a:t>De KNMP heeft samen met andere organisaties de folder ‘Medicatie en vallen’ ontwikkeld.</a:t>
            </a:r>
          </a:p>
          <a:p>
            <a:endParaRPr lang="nl-NL" altLang="nl-NL" dirty="0"/>
          </a:p>
          <a:p>
            <a:r>
              <a:rPr lang="nl-NL" altLang="nl-NL" dirty="0"/>
              <a:t>Deze folder krijgt u straks</a:t>
            </a:r>
            <a:r>
              <a:rPr lang="nl-NL" altLang="nl-NL" baseline="0" dirty="0"/>
              <a:t> mee</a:t>
            </a:r>
            <a:r>
              <a:rPr lang="nl-NL" altLang="nl-NL" dirty="0"/>
              <a:t>. Daarin staat ook hoe de apotheker u kunt helpen. </a:t>
            </a:r>
          </a:p>
          <a:p>
            <a:endParaRPr lang="nl-NL" altLang="nl-NL" dirty="0"/>
          </a:p>
          <a:p>
            <a:r>
              <a:rPr lang="nl-NL" altLang="nl-NL" dirty="0"/>
              <a:t>Bronnen: www.apotheek.nl en www.knmp.nl/valpreventie folder ‘Medicatie en vallen’</a:t>
            </a:r>
          </a:p>
          <a:p>
            <a:endParaRPr lang="nl-NL" altLang="nl-NL" dirty="0"/>
          </a:p>
        </p:txBody>
      </p:sp>
      <p:sp>
        <p:nvSpPr>
          <p:cNvPr id="23556" name="Tijdelijke aanduiding voor dianummer 3"/>
          <p:cNvSpPr>
            <a:spLocks noGrp="1"/>
          </p:cNvSpPr>
          <p:nvPr>
            <p:ph type="sldNum" sz="quarter" idx="5"/>
          </p:nvPr>
        </p:nvSpPr>
        <p:spPr>
          <a:noFill/>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2DCB97E1-9797-4BFC-9A08-C587C497F3C9}" type="slidenum">
              <a:rPr lang="nl-NL" altLang="nl-NL" sz="1200" smtClean="0">
                <a:latin typeface="Times New Roman" panose="02020603050405020304" pitchFamily="18" charset="0"/>
              </a:rPr>
              <a:pPr/>
              <a:t>10</a:t>
            </a:fld>
            <a:endParaRPr lang="nl-NL" altLang="nl-NL" sz="1200">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jdelijke aanduiding voor dia-afbeelding 1"/>
          <p:cNvSpPr>
            <a:spLocks noGrp="1" noRot="1" noChangeAspect="1" noTextEdit="1"/>
          </p:cNvSpPr>
          <p:nvPr>
            <p:ph type="sldImg"/>
          </p:nvPr>
        </p:nvSpPr>
        <p:spPr>
          <a:ln/>
        </p:spPr>
      </p:sp>
      <p:sp>
        <p:nvSpPr>
          <p:cNvPr id="25603" name="Tijdelijke aanduiding voor notities 2"/>
          <p:cNvSpPr>
            <a:spLocks noGrp="1"/>
          </p:cNvSpPr>
          <p:nvPr>
            <p:ph type="body" idx="1"/>
          </p:nvPr>
        </p:nvSpPr>
        <p:spPr>
          <a:noFill/>
        </p:spPr>
        <p:txBody>
          <a:bodyPr/>
          <a:lstStyle/>
          <a:p>
            <a:r>
              <a:rPr lang="nl-NL" altLang="nl-NL" dirty="0"/>
              <a:t>Het is belangrijk dat u sterke botten behoudt. In de volgende dia’s geven we een aantal </a:t>
            </a:r>
            <a:r>
              <a:rPr lang="nl-NL" altLang="nl-NL" baseline="0" dirty="0"/>
              <a:t>weetjes en tips.</a:t>
            </a:r>
            <a:r>
              <a:rPr lang="nl-NL" altLang="nl-NL" dirty="0"/>
              <a:t> </a:t>
            </a:r>
          </a:p>
        </p:txBody>
      </p:sp>
      <p:sp>
        <p:nvSpPr>
          <p:cNvPr id="25604" name="Tijdelijke aanduiding voor dianummer 3"/>
          <p:cNvSpPr>
            <a:spLocks noGrp="1"/>
          </p:cNvSpPr>
          <p:nvPr>
            <p:ph type="sldNum" sz="quarter" idx="5"/>
          </p:nvPr>
        </p:nvSpPr>
        <p:spPr>
          <a:noFill/>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ACD46B51-BDE1-4F38-BA16-C4671464DC9B}" type="slidenum">
              <a:rPr lang="nl-NL" altLang="nl-NL" sz="1200" smtClean="0">
                <a:latin typeface="Times New Roman" panose="02020603050405020304" pitchFamily="18" charset="0"/>
              </a:rPr>
              <a:pPr/>
              <a:t>11</a:t>
            </a:fld>
            <a:endParaRPr lang="nl-NL" altLang="nl-NL" sz="1200">
              <a:latin typeface="Times New Roman" panose="02020603050405020304" pitchFamily="18" charset="0"/>
            </a:endParaRPr>
          </a:p>
        </p:txBody>
      </p:sp>
    </p:spTree>
    <p:extLst>
      <p:ext uri="{BB962C8B-B14F-4D97-AF65-F5344CB8AC3E}">
        <p14:creationId xmlns:p14="http://schemas.microsoft.com/office/powerpoint/2010/main" val="3746937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jdelijke aanduiding voor dia-afbeelding 1"/>
          <p:cNvSpPr>
            <a:spLocks noGrp="1" noRot="1" noChangeAspect="1" noTextEdit="1"/>
          </p:cNvSpPr>
          <p:nvPr>
            <p:ph type="sldImg"/>
          </p:nvPr>
        </p:nvSpPr>
        <p:spPr>
          <a:ln/>
        </p:spPr>
      </p:sp>
      <p:sp>
        <p:nvSpPr>
          <p:cNvPr id="27651" name="Tijdelijke aanduiding voor notities 2"/>
          <p:cNvSpPr>
            <a:spLocks noGrp="1"/>
          </p:cNvSpPr>
          <p:nvPr>
            <p:ph type="body" idx="1"/>
          </p:nvPr>
        </p:nvSpPr>
        <p:spPr>
          <a:noFill/>
        </p:spPr>
        <p:txBody>
          <a:bodyPr/>
          <a:lstStyle/>
          <a:p>
            <a:r>
              <a:rPr lang="en-US" altLang="nl-NL" dirty="0"/>
              <a:t>Ouderen</a:t>
            </a:r>
            <a:r>
              <a:rPr lang="en-US" altLang="nl-NL" baseline="0" dirty="0"/>
              <a:t> lopen meer risico op </a:t>
            </a:r>
            <a:r>
              <a:rPr lang="en-US" altLang="nl-NL" baseline="0" dirty="0" err="1"/>
              <a:t>een</a:t>
            </a:r>
            <a:r>
              <a:rPr lang="en-US" altLang="nl-NL" baseline="0" dirty="0"/>
              <a:t> </a:t>
            </a:r>
            <a:r>
              <a:rPr lang="en-US" altLang="nl-NL" baseline="0" dirty="0" err="1"/>
              <a:t>botbreuk</a:t>
            </a:r>
            <a:r>
              <a:rPr lang="en-US" altLang="nl-NL" baseline="0" dirty="0"/>
              <a:t>. Hoe </a:t>
            </a:r>
            <a:r>
              <a:rPr lang="en-US" altLang="nl-NL" baseline="0" dirty="0" err="1"/>
              <a:t>komt</a:t>
            </a:r>
            <a:r>
              <a:rPr lang="en-US" altLang="nl-NL" baseline="0" dirty="0"/>
              <a:t> dat?</a:t>
            </a:r>
          </a:p>
          <a:p>
            <a:endParaRPr lang="en-US" altLang="nl-NL" baseline="0" dirty="0"/>
          </a:p>
          <a:p>
            <a:r>
              <a:rPr lang="en-US" altLang="nl-NL" baseline="0" dirty="0" err="1"/>
              <a:t>Ik</a:t>
            </a:r>
            <a:r>
              <a:rPr lang="en-US" altLang="nl-NL" baseline="0" dirty="0"/>
              <a:t> </a:t>
            </a:r>
            <a:r>
              <a:rPr lang="en-US" altLang="nl-NL" baseline="0" dirty="0" err="1"/>
              <a:t>ga</a:t>
            </a:r>
            <a:r>
              <a:rPr lang="en-US" altLang="nl-NL" baseline="0" dirty="0"/>
              <a:t> u </a:t>
            </a:r>
            <a:r>
              <a:rPr lang="en-US" altLang="nl-NL" baseline="0" dirty="0" err="1"/>
              <a:t>een</a:t>
            </a:r>
            <a:r>
              <a:rPr lang="en-US" altLang="nl-NL" baseline="0" dirty="0"/>
              <a:t> </a:t>
            </a:r>
            <a:r>
              <a:rPr lang="en-US" altLang="nl-NL" baseline="0" dirty="0" err="1"/>
              <a:t>aantal</a:t>
            </a:r>
            <a:r>
              <a:rPr lang="en-US" altLang="nl-NL" baseline="0" dirty="0"/>
              <a:t> </a:t>
            </a:r>
            <a:r>
              <a:rPr lang="en-US" altLang="nl-NL" baseline="0" dirty="0" err="1"/>
              <a:t>vragen</a:t>
            </a:r>
            <a:r>
              <a:rPr lang="en-US" altLang="nl-NL" baseline="0" dirty="0"/>
              <a:t> </a:t>
            </a:r>
            <a:r>
              <a:rPr lang="en-US" altLang="nl-NL" baseline="0" dirty="0" err="1"/>
              <a:t>stellen</a:t>
            </a:r>
            <a:r>
              <a:rPr lang="en-US" altLang="nl-NL" baseline="0" dirty="0"/>
              <a:t>. </a:t>
            </a:r>
          </a:p>
          <a:p>
            <a:endParaRPr lang="en-US" altLang="nl-NL"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nl-NL" b="1" dirty="0">
                <a:solidFill>
                  <a:schemeClr val="accent2">
                    <a:lumMod val="50000"/>
                  </a:schemeClr>
                </a:solidFill>
              </a:rPr>
              <a:t>Hebben ouderen meer last van botontkalking (osteoporose)?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nl-NL" b="0" dirty="0" err="1">
                <a:solidFill>
                  <a:schemeClr val="accent2">
                    <a:lumMod val="50000"/>
                  </a:schemeClr>
                </a:solidFill>
              </a:rPr>
              <a:t>Wie</a:t>
            </a:r>
            <a:r>
              <a:rPr lang="en-US" altLang="nl-NL" b="0" baseline="0" dirty="0">
                <a:solidFill>
                  <a:schemeClr val="accent2">
                    <a:lumMod val="50000"/>
                  </a:schemeClr>
                </a:solidFill>
              </a:rPr>
              <a:t> ‘ja’ </a:t>
            </a:r>
            <a:r>
              <a:rPr lang="en-US" altLang="nl-NL" b="0" baseline="0" dirty="0" err="1">
                <a:solidFill>
                  <a:schemeClr val="accent2">
                    <a:lumMod val="50000"/>
                  </a:schemeClr>
                </a:solidFill>
              </a:rPr>
              <a:t>denkt</a:t>
            </a:r>
            <a:r>
              <a:rPr lang="en-US" altLang="nl-NL" b="0" baseline="0" dirty="0">
                <a:solidFill>
                  <a:schemeClr val="accent2">
                    <a:lumMod val="50000"/>
                  </a:schemeClr>
                </a:solidFill>
              </a:rPr>
              <a:t>, </a:t>
            </a:r>
            <a:r>
              <a:rPr lang="en-US" altLang="nl-NL" b="0" baseline="0" dirty="0" err="1">
                <a:solidFill>
                  <a:schemeClr val="accent2">
                    <a:lumMod val="50000"/>
                  </a:schemeClr>
                </a:solidFill>
              </a:rPr>
              <a:t>steek</a:t>
            </a:r>
            <a:r>
              <a:rPr lang="en-US" altLang="nl-NL" b="0" baseline="0" dirty="0">
                <a:solidFill>
                  <a:schemeClr val="accent2">
                    <a:lumMod val="50000"/>
                  </a:schemeClr>
                </a:solidFill>
              </a:rPr>
              <a:t> </a:t>
            </a:r>
            <a:r>
              <a:rPr lang="en-US" altLang="nl-NL" b="0" baseline="0" dirty="0" err="1">
                <a:solidFill>
                  <a:schemeClr val="accent2">
                    <a:lumMod val="50000"/>
                  </a:schemeClr>
                </a:solidFill>
              </a:rPr>
              <a:t>dan</a:t>
            </a:r>
            <a:r>
              <a:rPr lang="en-US" altLang="nl-NL" b="0" baseline="0" dirty="0">
                <a:solidFill>
                  <a:schemeClr val="accent2">
                    <a:lumMod val="50000"/>
                  </a:schemeClr>
                </a:solidFill>
              </a:rPr>
              <a:t> </a:t>
            </a:r>
            <a:r>
              <a:rPr lang="en-US" altLang="nl-NL" b="0" baseline="0" dirty="0" err="1">
                <a:solidFill>
                  <a:schemeClr val="accent2">
                    <a:lumMod val="50000"/>
                  </a:schemeClr>
                </a:solidFill>
              </a:rPr>
              <a:t>uw</a:t>
            </a:r>
            <a:r>
              <a:rPr lang="en-US" altLang="nl-NL" b="0" baseline="0" dirty="0">
                <a:solidFill>
                  <a:schemeClr val="accent2">
                    <a:lumMod val="50000"/>
                  </a:schemeClr>
                </a:solidFill>
              </a:rPr>
              <a:t> hand </a:t>
            </a:r>
            <a:r>
              <a:rPr lang="en-US" altLang="nl-NL" b="0" baseline="0" dirty="0" err="1">
                <a:solidFill>
                  <a:schemeClr val="accent2">
                    <a:lumMod val="50000"/>
                  </a:schemeClr>
                </a:solidFill>
              </a:rPr>
              <a:t>omhoog</a:t>
            </a:r>
            <a:r>
              <a:rPr lang="en-US" altLang="nl-NL" b="0" baseline="0" dirty="0">
                <a:solidFill>
                  <a:schemeClr val="accent2">
                    <a:lumMod val="50000"/>
                  </a:schemeClr>
                </a:solidFill>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nl-NL" b="0" baseline="0" dirty="0" err="1">
                <a:solidFill>
                  <a:schemeClr val="accent2">
                    <a:lumMod val="50000"/>
                  </a:schemeClr>
                </a:solidFill>
              </a:rPr>
              <a:t>Daarna</a:t>
            </a:r>
            <a:r>
              <a:rPr lang="en-US" altLang="nl-NL" b="0" baseline="0" dirty="0">
                <a:solidFill>
                  <a:schemeClr val="accent2">
                    <a:lumMod val="50000"/>
                  </a:schemeClr>
                </a:solidFill>
              </a:rPr>
              <a:t>: </a:t>
            </a:r>
            <a:r>
              <a:rPr lang="en-US" altLang="nl-NL" b="0" baseline="0" dirty="0" err="1">
                <a:solidFill>
                  <a:schemeClr val="accent2">
                    <a:lumMod val="50000"/>
                  </a:schemeClr>
                </a:solidFill>
              </a:rPr>
              <a:t>wie</a:t>
            </a:r>
            <a:r>
              <a:rPr lang="en-US" altLang="nl-NL" b="0" baseline="0" dirty="0">
                <a:solidFill>
                  <a:schemeClr val="accent2">
                    <a:lumMod val="50000"/>
                  </a:schemeClr>
                </a:solidFill>
              </a:rPr>
              <a:t> </a:t>
            </a:r>
            <a:r>
              <a:rPr lang="en-US" altLang="nl-NL" b="0" baseline="0" dirty="0" err="1">
                <a:solidFill>
                  <a:schemeClr val="accent2">
                    <a:lumMod val="50000"/>
                  </a:schemeClr>
                </a:solidFill>
              </a:rPr>
              <a:t>denkt</a:t>
            </a:r>
            <a:r>
              <a:rPr lang="en-US" altLang="nl-NL" b="0" baseline="0" dirty="0">
                <a:solidFill>
                  <a:schemeClr val="accent2">
                    <a:lumMod val="50000"/>
                  </a:schemeClr>
                </a:solidFill>
              </a:rPr>
              <a:t> ‘nee’? </a:t>
            </a:r>
            <a:r>
              <a:rPr lang="en-US" altLang="nl-NL" b="0" baseline="0" dirty="0" err="1">
                <a:solidFill>
                  <a:schemeClr val="accent2">
                    <a:lumMod val="50000"/>
                  </a:schemeClr>
                </a:solidFill>
              </a:rPr>
              <a:t>Graag</a:t>
            </a:r>
            <a:r>
              <a:rPr lang="en-US" altLang="nl-NL" b="0" baseline="0" dirty="0">
                <a:solidFill>
                  <a:schemeClr val="accent2">
                    <a:lumMod val="50000"/>
                  </a:schemeClr>
                </a:solidFill>
              </a:rPr>
              <a:t> </a:t>
            </a:r>
            <a:r>
              <a:rPr lang="en-US" altLang="nl-NL" b="0" baseline="0" dirty="0" err="1">
                <a:solidFill>
                  <a:schemeClr val="accent2">
                    <a:lumMod val="50000"/>
                  </a:schemeClr>
                </a:solidFill>
              </a:rPr>
              <a:t>uw</a:t>
            </a:r>
            <a:r>
              <a:rPr lang="en-US" altLang="nl-NL" b="0" baseline="0" dirty="0">
                <a:solidFill>
                  <a:schemeClr val="accent2">
                    <a:lumMod val="50000"/>
                  </a:schemeClr>
                </a:solidFill>
              </a:rPr>
              <a:t> hand </a:t>
            </a:r>
            <a:r>
              <a:rPr lang="en-US" altLang="nl-NL" b="0" baseline="0" dirty="0" err="1">
                <a:solidFill>
                  <a:schemeClr val="accent2">
                    <a:lumMod val="50000"/>
                  </a:schemeClr>
                </a:solidFill>
              </a:rPr>
              <a:t>omhoog</a:t>
            </a:r>
            <a:r>
              <a:rPr lang="en-US" altLang="nl-NL" b="0" baseline="0" dirty="0">
                <a:solidFill>
                  <a:schemeClr val="accent2">
                    <a:lumMod val="50000"/>
                  </a:schemeClr>
                </a:solidFill>
              </a:rPr>
              <a:t>.</a:t>
            </a:r>
            <a:endParaRPr lang="en-US" altLang="nl-NL" b="0" dirty="0">
              <a:solidFill>
                <a:schemeClr val="accent2">
                  <a:lumMod val="50000"/>
                </a:schemeClr>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nl-NL" b="1" dirty="0">
              <a:solidFill>
                <a:schemeClr val="accent2">
                  <a:lumMod val="50000"/>
                </a:schemeClr>
              </a:solidFill>
            </a:endParaRPr>
          </a:p>
          <a:p>
            <a:r>
              <a:rPr lang="nl-NL" altLang="nl-NL" dirty="0"/>
              <a:t>Het</a:t>
            </a:r>
            <a:r>
              <a:rPr lang="nl-NL" altLang="nl-NL" baseline="0" dirty="0"/>
              <a:t> antwoord is Ja. </a:t>
            </a:r>
          </a:p>
          <a:p>
            <a:r>
              <a:rPr lang="nl-NL" altLang="nl-NL" dirty="0"/>
              <a:t>Jonge mensen maken meer bot aan dan dat ze afbreken. Bij ouderen is dit precies andersom. Zij breken meer bot af dan dat ze aanmaken. Dit heet botontkalking,</a:t>
            </a:r>
            <a:r>
              <a:rPr lang="nl-NL" altLang="nl-NL" baseline="0" dirty="0"/>
              <a:t> met een ander woord </a:t>
            </a:r>
            <a:r>
              <a:rPr lang="nl-NL" altLang="nl-NL" dirty="0"/>
              <a:t>osteoporose. Botten worden daardoor zwakker en brozer.</a:t>
            </a:r>
          </a:p>
          <a:p>
            <a:endParaRPr lang="nl-NL" altLang="nl-NL" dirty="0"/>
          </a:p>
          <a:p>
            <a:r>
              <a:rPr lang="nl-NL" altLang="nl-NL" dirty="0"/>
              <a:t>De volgende vraag.</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nl-NL" b="1" dirty="0">
                <a:solidFill>
                  <a:schemeClr val="accent2">
                    <a:lumMod val="50000"/>
                  </a:schemeClr>
                </a:solidFill>
              </a:rPr>
              <a:t>Vrouwen </a:t>
            </a:r>
            <a:r>
              <a:rPr lang="en-US" altLang="nl-NL" b="1" dirty="0" err="1">
                <a:solidFill>
                  <a:schemeClr val="accent2">
                    <a:lumMod val="50000"/>
                  </a:schemeClr>
                </a:solidFill>
              </a:rPr>
              <a:t>hebben</a:t>
            </a:r>
            <a:r>
              <a:rPr lang="en-US" altLang="nl-NL" b="1" dirty="0">
                <a:solidFill>
                  <a:schemeClr val="accent2">
                    <a:lumMod val="50000"/>
                  </a:schemeClr>
                </a:solidFill>
              </a:rPr>
              <a:t> meer last van botontkalking – klopt dat?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nl-NL" b="0" dirty="0" err="1">
                <a:solidFill>
                  <a:schemeClr val="accent2">
                    <a:lumMod val="50000"/>
                  </a:schemeClr>
                </a:solidFill>
              </a:rPr>
              <a:t>Wie</a:t>
            </a:r>
            <a:r>
              <a:rPr lang="en-US" altLang="nl-NL" b="0" baseline="0" dirty="0">
                <a:solidFill>
                  <a:schemeClr val="accent2">
                    <a:lumMod val="50000"/>
                  </a:schemeClr>
                </a:solidFill>
              </a:rPr>
              <a:t> ‘ja’ </a:t>
            </a:r>
            <a:r>
              <a:rPr lang="en-US" altLang="nl-NL" b="0" baseline="0" dirty="0" err="1">
                <a:solidFill>
                  <a:schemeClr val="accent2">
                    <a:lumMod val="50000"/>
                  </a:schemeClr>
                </a:solidFill>
              </a:rPr>
              <a:t>denkt</a:t>
            </a:r>
            <a:r>
              <a:rPr lang="en-US" altLang="nl-NL" b="0" baseline="0" dirty="0">
                <a:solidFill>
                  <a:schemeClr val="accent2">
                    <a:lumMod val="50000"/>
                  </a:schemeClr>
                </a:solidFill>
              </a:rPr>
              <a:t>, </a:t>
            </a:r>
            <a:r>
              <a:rPr lang="en-US" altLang="nl-NL" b="0" baseline="0" dirty="0" err="1">
                <a:solidFill>
                  <a:schemeClr val="accent2">
                    <a:lumMod val="50000"/>
                  </a:schemeClr>
                </a:solidFill>
              </a:rPr>
              <a:t>steekt</a:t>
            </a:r>
            <a:r>
              <a:rPr lang="en-US" altLang="nl-NL" b="0" baseline="0" dirty="0">
                <a:solidFill>
                  <a:schemeClr val="accent2">
                    <a:lumMod val="50000"/>
                  </a:schemeClr>
                </a:solidFill>
              </a:rPr>
              <a:t> </a:t>
            </a:r>
            <a:r>
              <a:rPr lang="en-US" altLang="nl-NL" b="0" baseline="0" dirty="0" err="1">
                <a:solidFill>
                  <a:schemeClr val="accent2">
                    <a:lumMod val="50000"/>
                  </a:schemeClr>
                </a:solidFill>
              </a:rPr>
              <a:t>dan</a:t>
            </a:r>
            <a:r>
              <a:rPr lang="en-US" altLang="nl-NL" b="0" baseline="0" dirty="0">
                <a:solidFill>
                  <a:schemeClr val="accent2">
                    <a:lumMod val="50000"/>
                  </a:schemeClr>
                </a:solidFill>
              </a:rPr>
              <a:t> </a:t>
            </a:r>
            <a:r>
              <a:rPr lang="en-US" altLang="nl-NL" b="0" baseline="0" dirty="0" err="1">
                <a:solidFill>
                  <a:schemeClr val="accent2">
                    <a:lumMod val="50000"/>
                  </a:schemeClr>
                </a:solidFill>
              </a:rPr>
              <a:t>uw</a:t>
            </a:r>
            <a:r>
              <a:rPr lang="en-US" altLang="nl-NL" b="0" baseline="0" dirty="0">
                <a:solidFill>
                  <a:schemeClr val="accent2">
                    <a:lumMod val="50000"/>
                  </a:schemeClr>
                </a:solidFill>
              </a:rPr>
              <a:t> hand </a:t>
            </a:r>
            <a:r>
              <a:rPr lang="en-US" altLang="nl-NL" b="0" baseline="0" dirty="0" err="1">
                <a:solidFill>
                  <a:schemeClr val="accent2">
                    <a:lumMod val="50000"/>
                  </a:schemeClr>
                </a:solidFill>
              </a:rPr>
              <a:t>omhoog</a:t>
            </a:r>
            <a:r>
              <a:rPr lang="en-US" altLang="nl-NL" b="0" baseline="0" dirty="0">
                <a:solidFill>
                  <a:schemeClr val="accent2">
                    <a:lumMod val="50000"/>
                  </a:schemeClr>
                </a:solidFill>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nl-NL" b="0" baseline="0" dirty="0" err="1">
                <a:solidFill>
                  <a:schemeClr val="accent2">
                    <a:lumMod val="50000"/>
                  </a:schemeClr>
                </a:solidFill>
              </a:rPr>
              <a:t>Daarna</a:t>
            </a:r>
            <a:r>
              <a:rPr lang="en-US" altLang="nl-NL" b="0" baseline="0" dirty="0">
                <a:solidFill>
                  <a:schemeClr val="accent2">
                    <a:lumMod val="50000"/>
                  </a:schemeClr>
                </a:solidFill>
              </a:rPr>
              <a:t>: </a:t>
            </a:r>
            <a:r>
              <a:rPr lang="en-US" altLang="nl-NL" b="0" baseline="0" dirty="0" err="1">
                <a:solidFill>
                  <a:schemeClr val="accent2">
                    <a:lumMod val="50000"/>
                  </a:schemeClr>
                </a:solidFill>
              </a:rPr>
              <a:t>wie</a:t>
            </a:r>
            <a:r>
              <a:rPr lang="en-US" altLang="nl-NL" b="0" baseline="0" dirty="0">
                <a:solidFill>
                  <a:schemeClr val="accent2">
                    <a:lumMod val="50000"/>
                  </a:schemeClr>
                </a:solidFill>
              </a:rPr>
              <a:t> </a:t>
            </a:r>
            <a:r>
              <a:rPr lang="en-US" altLang="nl-NL" b="0" baseline="0" dirty="0" err="1">
                <a:solidFill>
                  <a:schemeClr val="accent2">
                    <a:lumMod val="50000"/>
                  </a:schemeClr>
                </a:solidFill>
              </a:rPr>
              <a:t>denkt</a:t>
            </a:r>
            <a:r>
              <a:rPr lang="en-US" altLang="nl-NL" b="0" baseline="0" dirty="0">
                <a:solidFill>
                  <a:schemeClr val="accent2">
                    <a:lumMod val="50000"/>
                  </a:schemeClr>
                </a:solidFill>
              </a:rPr>
              <a:t> ‘nee’? </a:t>
            </a:r>
          </a:p>
          <a:p>
            <a:pPr marL="0" marR="0" indent="0" algn="l" defTabSz="914400" rtl="0" eaLnBrk="0" fontAlgn="base" latinLnBrk="0" hangingPunct="0">
              <a:lnSpc>
                <a:spcPct val="100000"/>
              </a:lnSpc>
              <a:spcBef>
                <a:spcPct val="30000"/>
              </a:spcBef>
              <a:spcAft>
                <a:spcPct val="0"/>
              </a:spcAft>
              <a:buClrTx/>
              <a:buSzTx/>
              <a:buFontTx/>
              <a:buNone/>
              <a:tabLst/>
              <a:defRPr/>
            </a:pPr>
            <a:endParaRPr lang="nl-NL" altLang="nl-NL" dirty="0"/>
          </a:p>
          <a:p>
            <a:r>
              <a:rPr lang="nl-NL" altLang="nl-NL" dirty="0"/>
              <a:t>Het</a:t>
            </a:r>
            <a:r>
              <a:rPr lang="nl-NL" altLang="nl-NL" baseline="0" dirty="0"/>
              <a:t> antwoord is Ja. </a:t>
            </a:r>
            <a:endParaRPr lang="nl-NL" altLang="nl-NL" dirty="0"/>
          </a:p>
          <a:p>
            <a:r>
              <a:rPr lang="nl-NL" altLang="nl-NL" dirty="0"/>
              <a:t>Bij vrouwen gaat de botontkalking sneller in de jaren na de overgang (menopauze).</a:t>
            </a:r>
          </a:p>
          <a:p>
            <a:endParaRPr lang="en-US" altLang="nl-NL"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nl-NL" b="1" dirty="0">
                <a:solidFill>
                  <a:schemeClr val="accent2">
                    <a:lumMod val="50000"/>
                  </a:schemeClr>
                </a:solidFill>
              </a:rPr>
              <a:t>Kan botontkalking genezen?</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nl-NL" b="0" dirty="0" err="1">
                <a:solidFill>
                  <a:schemeClr val="accent2">
                    <a:lumMod val="50000"/>
                  </a:schemeClr>
                </a:solidFill>
              </a:rPr>
              <a:t>Wie</a:t>
            </a:r>
            <a:r>
              <a:rPr lang="en-US" altLang="nl-NL" b="0" baseline="0" dirty="0">
                <a:solidFill>
                  <a:schemeClr val="accent2">
                    <a:lumMod val="50000"/>
                  </a:schemeClr>
                </a:solidFill>
              </a:rPr>
              <a:t> ‘ja’ </a:t>
            </a:r>
            <a:r>
              <a:rPr lang="en-US" altLang="nl-NL" b="0" baseline="0" dirty="0" err="1">
                <a:solidFill>
                  <a:schemeClr val="accent2">
                    <a:lumMod val="50000"/>
                  </a:schemeClr>
                </a:solidFill>
              </a:rPr>
              <a:t>denkt</a:t>
            </a:r>
            <a:r>
              <a:rPr lang="en-US" altLang="nl-NL" b="0" baseline="0" dirty="0">
                <a:solidFill>
                  <a:schemeClr val="accent2">
                    <a:lumMod val="50000"/>
                  </a:schemeClr>
                </a:solidFill>
              </a:rPr>
              <a:t>, </a:t>
            </a:r>
            <a:r>
              <a:rPr lang="en-US" altLang="nl-NL" b="0" baseline="0" dirty="0" err="1">
                <a:solidFill>
                  <a:schemeClr val="accent2">
                    <a:lumMod val="50000"/>
                  </a:schemeClr>
                </a:solidFill>
              </a:rPr>
              <a:t>steekt</a:t>
            </a:r>
            <a:r>
              <a:rPr lang="en-US" altLang="nl-NL" b="0" baseline="0" dirty="0">
                <a:solidFill>
                  <a:schemeClr val="accent2">
                    <a:lumMod val="50000"/>
                  </a:schemeClr>
                </a:solidFill>
              </a:rPr>
              <a:t> </a:t>
            </a:r>
            <a:r>
              <a:rPr lang="en-US" altLang="nl-NL" b="0" baseline="0" dirty="0" err="1">
                <a:solidFill>
                  <a:schemeClr val="accent2">
                    <a:lumMod val="50000"/>
                  </a:schemeClr>
                </a:solidFill>
              </a:rPr>
              <a:t>dan</a:t>
            </a:r>
            <a:r>
              <a:rPr lang="en-US" altLang="nl-NL" b="0" baseline="0" dirty="0">
                <a:solidFill>
                  <a:schemeClr val="accent2">
                    <a:lumMod val="50000"/>
                  </a:schemeClr>
                </a:solidFill>
              </a:rPr>
              <a:t> </a:t>
            </a:r>
            <a:r>
              <a:rPr lang="en-US" altLang="nl-NL" b="0" baseline="0" dirty="0" err="1">
                <a:solidFill>
                  <a:schemeClr val="accent2">
                    <a:lumMod val="50000"/>
                  </a:schemeClr>
                </a:solidFill>
              </a:rPr>
              <a:t>uw</a:t>
            </a:r>
            <a:r>
              <a:rPr lang="en-US" altLang="nl-NL" b="0" baseline="0" dirty="0">
                <a:solidFill>
                  <a:schemeClr val="accent2">
                    <a:lumMod val="50000"/>
                  </a:schemeClr>
                </a:solidFill>
              </a:rPr>
              <a:t> hand </a:t>
            </a:r>
            <a:r>
              <a:rPr lang="en-US" altLang="nl-NL" b="0" baseline="0" dirty="0" err="1">
                <a:solidFill>
                  <a:schemeClr val="accent2">
                    <a:lumMod val="50000"/>
                  </a:schemeClr>
                </a:solidFill>
              </a:rPr>
              <a:t>omhoog</a:t>
            </a:r>
            <a:r>
              <a:rPr lang="en-US" altLang="nl-NL" b="0" baseline="0" dirty="0">
                <a:solidFill>
                  <a:schemeClr val="accent2">
                    <a:lumMod val="50000"/>
                  </a:schemeClr>
                </a:solidFill>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nl-NL" b="0" baseline="0" dirty="0" err="1">
                <a:solidFill>
                  <a:schemeClr val="accent2">
                    <a:lumMod val="50000"/>
                  </a:schemeClr>
                </a:solidFill>
              </a:rPr>
              <a:t>Daarna</a:t>
            </a:r>
            <a:r>
              <a:rPr lang="en-US" altLang="nl-NL" b="0" baseline="0" dirty="0">
                <a:solidFill>
                  <a:schemeClr val="accent2">
                    <a:lumMod val="50000"/>
                  </a:schemeClr>
                </a:solidFill>
              </a:rPr>
              <a:t>: </a:t>
            </a:r>
            <a:r>
              <a:rPr lang="en-US" altLang="nl-NL" b="0" baseline="0" dirty="0" err="1">
                <a:solidFill>
                  <a:schemeClr val="accent2">
                    <a:lumMod val="50000"/>
                  </a:schemeClr>
                </a:solidFill>
              </a:rPr>
              <a:t>wie</a:t>
            </a:r>
            <a:r>
              <a:rPr lang="en-US" altLang="nl-NL" b="0" baseline="0" dirty="0">
                <a:solidFill>
                  <a:schemeClr val="accent2">
                    <a:lumMod val="50000"/>
                  </a:schemeClr>
                </a:solidFill>
              </a:rPr>
              <a:t> </a:t>
            </a:r>
            <a:r>
              <a:rPr lang="en-US" altLang="nl-NL" b="0" baseline="0" dirty="0" err="1">
                <a:solidFill>
                  <a:schemeClr val="accent2">
                    <a:lumMod val="50000"/>
                  </a:schemeClr>
                </a:solidFill>
              </a:rPr>
              <a:t>denkt</a:t>
            </a:r>
            <a:r>
              <a:rPr lang="en-US" altLang="nl-NL" b="0" baseline="0" dirty="0">
                <a:solidFill>
                  <a:schemeClr val="accent2">
                    <a:lumMod val="50000"/>
                  </a:schemeClr>
                </a:solidFill>
              </a:rPr>
              <a:t> ‘nee’?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nl-NL" dirty="0"/>
          </a:p>
          <a:p>
            <a:r>
              <a:rPr lang="en-US" altLang="nl-NL" dirty="0"/>
              <a:t>Het </a:t>
            </a:r>
            <a:r>
              <a:rPr lang="en-US" altLang="nl-NL" dirty="0" err="1"/>
              <a:t>antwoord</a:t>
            </a:r>
            <a:r>
              <a:rPr lang="en-US" altLang="nl-NL" dirty="0"/>
              <a:t> is Nee.</a:t>
            </a:r>
          </a:p>
          <a:p>
            <a:r>
              <a:rPr lang="en-US" altLang="nl-NL" dirty="0"/>
              <a:t>Genezen</a:t>
            </a:r>
            <a:r>
              <a:rPr lang="en-US" altLang="nl-NL" baseline="0" dirty="0"/>
              <a:t> van botontkalking </a:t>
            </a:r>
            <a:r>
              <a:rPr lang="en-US" altLang="nl-NL" baseline="0" dirty="0" err="1"/>
              <a:t>kan</a:t>
            </a:r>
            <a:r>
              <a:rPr lang="en-US" altLang="nl-NL" baseline="0" dirty="0"/>
              <a:t> </a:t>
            </a:r>
            <a:r>
              <a:rPr lang="en-US" altLang="nl-NL" baseline="0" dirty="0" err="1"/>
              <a:t>helaas</a:t>
            </a:r>
            <a:r>
              <a:rPr lang="en-US" altLang="nl-NL" baseline="0" dirty="0"/>
              <a:t> </a:t>
            </a:r>
            <a:r>
              <a:rPr lang="en-US" altLang="nl-NL" baseline="0" dirty="0" err="1"/>
              <a:t>niet</a:t>
            </a:r>
            <a:r>
              <a:rPr lang="en-US" altLang="nl-NL" baseline="0" dirty="0"/>
              <a:t>. Wat </a:t>
            </a:r>
            <a:r>
              <a:rPr lang="en-US" altLang="nl-NL" baseline="0" dirty="0" err="1"/>
              <a:t>wel</a:t>
            </a:r>
            <a:r>
              <a:rPr lang="en-US" altLang="nl-NL" baseline="0" dirty="0"/>
              <a:t> </a:t>
            </a:r>
            <a:r>
              <a:rPr lang="en-US" altLang="nl-NL" baseline="0" dirty="0" err="1"/>
              <a:t>kan</a:t>
            </a:r>
            <a:r>
              <a:rPr lang="en-US" altLang="nl-NL" baseline="0" dirty="0"/>
              <a:t> is de botontkalking </a:t>
            </a:r>
            <a:r>
              <a:rPr lang="en-US" altLang="nl-NL" baseline="0" dirty="0" err="1"/>
              <a:t>vertragen</a:t>
            </a:r>
            <a:r>
              <a:rPr lang="en-US" altLang="nl-NL" baseline="0" dirty="0"/>
              <a:t>. Hoe doet u dat? Het is </a:t>
            </a:r>
            <a:r>
              <a:rPr lang="en-US" altLang="nl-NL" baseline="0" dirty="0" err="1"/>
              <a:t>belangrijk</a:t>
            </a:r>
            <a:r>
              <a:rPr lang="en-US" altLang="nl-NL" baseline="0" dirty="0"/>
              <a:t> om u</a:t>
            </a:r>
            <a:r>
              <a:rPr lang="nl-NL" dirty="0"/>
              <a:t>w botten gezond te houden.</a:t>
            </a:r>
            <a:r>
              <a:rPr lang="nl-NL" baseline="0" dirty="0"/>
              <a:t> Dat </a:t>
            </a:r>
            <a:r>
              <a:rPr lang="nl-NL" dirty="0"/>
              <a:t>doet u met voldoende vitamine D. En met calcium en beweging. </a:t>
            </a:r>
            <a:r>
              <a:rPr lang="en-US" altLang="nl-NL" baseline="0" dirty="0" err="1"/>
              <a:t>Daarover</a:t>
            </a:r>
            <a:r>
              <a:rPr lang="en-US" altLang="nl-NL" baseline="0" dirty="0"/>
              <a:t> ga </a:t>
            </a:r>
            <a:r>
              <a:rPr lang="en-US" altLang="nl-NL" baseline="0" dirty="0" err="1"/>
              <a:t>ik</a:t>
            </a:r>
            <a:r>
              <a:rPr lang="en-US" altLang="nl-NL" baseline="0" dirty="0"/>
              <a:t> nu meer </a:t>
            </a:r>
            <a:r>
              <a:rPr lang="en-US" altLang="nl-NL" baseline="0" dirty="0" err="1"/>
              <a:t>vertellen</a:t>
            </a:r>
            <a:r>
              <a:rPr lang="en-US" altLang="nl-NL" baseline="0" dirty="0"/>
              <a:t>.</a:t>
            </a:r>
            <a:endParaRPr lang="en-US" altLang="nl-NL" dirty="0"/>
          </a:p>
          <a:p>
            <a:endParaRPr lang="nl-NL" altLang="nl-NL" dirty="0"/>
          </a:p>
          <a:p>
            <a:endParaRPr lang="nl-NL" altLang="nl-NL" dirty="0"/>
          </a:p>
          <a:p>
            <a:r>
              <a:rPr lang="nl-NL" altLang="nl-NL" dirty="0"/>
              <a:t>Bron: Sterke botten boekje, apotheek.nl</a:t>
            </a:r>
          </a:p>
          <a:p>
            <a:endParaRPr lang="nl-NL" altLang="nl-NL" dirty="0"/>
          </a:p>
          <a:p>
            <a:endParaRPr lang="nl-NL" altLang="nl-NL" dirty="0"/>
          </a:p>
        </p:txBody>
      </p:sp>
      <p:sp>
        <p:nvSpPr>
          <p:cNvPr id="27652" name="Tijdelijke aanduiding voor dianummer 3"/>
          <p:cNvSpPr>
            <a:spLocks noGrp="1"/>
          </p:cNvSpPr>
          <p:nvPr>
            <p:ph type="sldNum" sz="quarter" idx="5"/>
          </p:nvPr>
        </p:nvSpPr>
        <p:spPr>
          <a:noFill/>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359DC65B-0FBC-4D26-8F7F-9919248DCDFF}" type="slidenum">
              <a:rPr lang="nl-NL" altLang="nl-NL" sz="1200" smtClean="0">
                <a:latin typeface="Times New Roman" panose="02020603050405020304" pitchFamily="18" charset="0"/>
              </a:rPr>
              <a:pPr/>
              <a:t>12</a:t>
            </a:fld>
            <a:endParaRPr lang="nl-NL" altLang="nl-NL" sz="1200">
              <a:latin typeface="Times New Roman" panose="02020603050405020304" pitchFamily="18" charset="0"/>
            </a:endParaRPr>
          </a:p>
        </p:txBody>
      </p:sp>
    </p:spTree>
    <p:extLst>
      <p:ext uri="{BB962C8B-B14F-4D97-AF65-F5344CB8AC3E}">
        <p14:creationId xmlns:p14="http://schemas.microsoft.com/office/powerpoint/2010/main" val="711765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jdelijke aanduiding voor dia-afbeelding 1"/>
          <p:cNvSpPr>
            <a:spLocks noGrp="1" noRot="1" noChangeAspect="1" noTextEdit="1"/>
          </p:cNvSpPr>
          <p:nvPr>
            <p:ph type="sldImg"/>
          </p:nvPr>
        </p:nvSpPr>
        <p:spPr>
          <a:ln/>
        </p:spPr>
      </p:sp>
      <p:sp>
        <p:nvSpPr>
          <p:cNvPr id="29699" name="Tijdelijke aanduiding voor notities 2"/>
          <p:cNvSpPr>
            <a:spLocks noGrp="1"/>
          </p:cNvSpPr>
          <p:nvPr>
            <p:ph type="body" idx="1"/>
          </p:nvPr>
        </p:nvSpPr>
        <p:spPr>
          <a:noFill/>
        </p:spPr>
        <p:txBody>
          <a:bodyPr/>
          <a:lstStyle/>
          <a:p>
            <a:r>
              <a:rPr lang="nl-NL" altLang="nl-NL" dirty="0"/>
              <a:t>Vitamine D, calcium en bewegen is erg belangrijk voor gezonde botten. </a:t>
            </a:r>
            <a:endParaRPr lang="nl-NL" altLang="nl-NL" b="1" dirty="0"/>
          </a:p>
          <a:p>
            <a:endParaRPr lang="nl-NL" altLang="nl-NL" b="1" dirty="0"/>
          </a:p>
          <a:p>
            <a:r>
              <a:rPr lang="nl-NL" altLang="nl-NL" b="1" dirty="0"/>
              <a:t>Vitamine D</a:t>
            </a:r>
          </a:p>
          <a:p>
            <a:r>
              <a:rPr lang="nl-NL" altLang="nl-NL" dirty="0"/>
              <a:t>Vitamine</a:t>
            </a:r>
            <a:r>
              <a:rPr lang="nl-NL" altLang="nl-NL" baseline="0" dirty="0"/>
              <a:t> D heeft u nodig,</a:t>
            </a:r>
            <a:r>
              <a:rPr lang="nl-NL" altLang="nl-NL" dirty="0"/>
              <a:t> om kalk uit de voeding op te nemen. </a:t>
            </a:r>
          </a:p>
          <a:p>
            <a:endParaRPr lang="nl-NL" altLang="nl-NL" dirty="0"/>
          </a:p>
          <a:p>
            <a:r>
              <a:rPr lang="nl-NL" altLang="nl-NL" dirty="0"/>
              <a:t>Voor vitamine D is zonlicht belangrijk. Als u dagelijks 15 tot 30 minuten buiten komt met in elk geval uw gezicht en handen onbedekt, maakt uw lichaam via het zonlicht voldoende vitamine D aan. Dit</a:t>
            </a:r>
            <a:r>
              <a:rPr lang="nl-NL" altLang="nl-NL" baseline="0" dirty="0"/>
              <a:t> gebeurt </a:t>
            </a:r>
            <a:r>
              <a:rPr lang="nl-NL" altLang="nl-NL" u="sng" dirty="0"/>
              <a:t>ook op bewolkte dagen</a:t>
            </a:r>
            <a:r>
              <a:rPr lang="nl-NL" altLang="nl-NL" dirty="0"/>
              <a:t>. Als u een donkere huidskleur heeft en/of zelden bij daglicht buitenkomt, of daarbij uw gezicht grotendeels bedekt, dan is het goed om dat met uw huisarts of apotheker te bespreken. Hij</a:t>
            </a:r>
            <a:r>
              <a:rPr lang="nl-NL" altLang="nl-NL" baseline="0" dirty="0"/>
              <a:t> of </a:t>
            </a:r>
            <a:r>
              <a:rPr lang="nl-NL" altLang="nl-NL" dirty="0"/>
              <a:t>zij kan u adviseren. Bijvoorbeeld over het innemen</a:t>
            </a:r>
            <a:r>
              <a:rPr lang="nl-NL" altLang="nl-NL" baseline="0" dirty="0"/>
              <a:t> van extra vitamine D.</a:t>
            </a:r>
            <a:endParaRPr lang="nl-NL" altLang="nl-NL" dirty="0"/>
          </a:p>
          <a:p>
            <a:endParaRPr lang="en-US" altLang="nl-NL" b="1" dirty="0"/>
          </a:p>
          <a:p>
            <a:r>
              <a:rPr kumimoji="1" lang="nl-NL" sz="1200" b="0" i="0" kern="1200" dirty="0">
                <a:solidFill>
                  <a:schemeClr val="tx1"/>
                </a:solidFill>
                <a:effectLst/>
                <a:latin typeface="Times New Roman" panose="02020603050405020304" pitchFamily="18" charset="0"/>
                <a:ea typeface="MS PGothic" panose="020B0600070205080204" pitchFamily="34" charset="-128"/>
                <a:cs typeface="+mn-cs"/>
              </a:rPr>
              <a:t>Sommige mensen moeten elke dag vitamine D gebruiken: iedereen (dus mannen EN vrouwen) ouder dan 70 jaar;</a:t>
            </a:r>
            <a:r>
              <a:rPr kumimoji="1" lang="nl-NL" sz="1200" b="0" i="0" kern="1200" baseline="0" dirty="0">
                <a:solidFill>
                  <a:schemeClr val="tx1"/>
                </a:solidFill>
                <a:effectLst/>
                <a:latin typeface="Times New Roman" panose="02020603050405020304" pitchFamily="18" charset="0"/>
                <a:ea typeface="MS PGothic" panose="020B0600070205080204" pitchFamily="34" charset="-128"/>
                <a:cs typeface="+mn-cs"/>
              </a:rPr>
              <a:t> </a:t>
            </a:r>
            <a:r>
              <a:rPr kumimoji="1" lang="nl-NL" sz="1200" b="0" i="0" kern="1200" dirty="0">
                <a:solidFill>
                  <a:schemeClr val="tx1"/>
                </a:solidFill>
                <a:effectLst/>
                <a:latin typeface="Times New Roman" panose="02020603050405020304" pitchFamily="18" charset="0"/>
                <a:ea typeface="MS PGothic" panose="020B0600070205080204" pitchFamily="34" charset="-128"/>
                <a:cs typeface="+mn-cs"/>
              </a:rPr>
              <a:t>vrouwen ouder dan 50 jaar. Daarnaast</a:t>
            </a:r>
            <a:r>
              <a:rPr kumimoji="1" lang="nl-NL" sz="1200" b="0" i="0" kern="1200" baseline="0" dirty="0">
                <a:solidFill>
                  <a:schemeClr val="tx1"/>
                </a:solidFill>
                <a:effectLst/>
                <a:latin typeface="Times New Roman" panose="02020603050405020304" pitchFamily="18" charset="0"/>
                <a:ea typeface="MS PGothic" panose="020B0600070205080204" pitchFamily="34" charset="-128"/>
                <a:cs typeface="+mn-cs"/>
              </a:rPr>
              <a:t> andere mensen die het nodig hebben. Dat zijn zoals net verteld,</a:t>
            </a:r>
            <a:r>
              <a:rPr kumimoji="1" lang="nl-NL" sz="1200" b="0" i="0" kern="1200" dirty="0">
                <a:solidFill>
                  <a:schemeClr val="tx1"/>
                </a:solidFill>
                <a:effectLst/>
                <a:latin typeface="Times New Roman" panose="02020603050405020304" pitchFamily="18" charset="0"/>
                <a:ea typeface="MS PGothic" panose="020B0600070205080204" pitchFamily="34" charset="-128"/>
                <a:cs typeface="+mn-cs"/>
              </a:rPr>
              <a:t> mensen met een donkere huidskleur of mensen die te weinig in de zon komen. Overleg daarvoor met uw apotheker</a:t>
            </a:r>
            <a:r>
              <a:rPr kumimoji="1" lang="nl-NL" sz="1200" b="0" i="0" kern="1200" baseline="0" dirty="0">
                <a:solidFill>
                  <a:schemeClr val="tx1"/>
                </a:solidFill>
                <a:effectLst/>
                <a:latin typeface="Times New Roman" panose="02020603050405020304" pitchFamily="18" charset="0"/>
                <a:ea typeface="MS PGothic" panose="020B0600070205080204" pitchFamily="34" charset="-128"/>
                <a:cs typeface="+mn-cs"/>
              </a:rPr>
              <a:t> of huisarts. </a:t>
            </a:r>
            <a:r>
              <a:rPr kumimoji="1" lang="nl-NL" sz="1200" b="0" i="0" kern="1200" dirty="0">
                <a:solidFill>
                  <a:schemeClr val="tx1"/>
                </a:solidFill>
                <a:effectLst/>
                <a:latin typeface="Times New Roman" panose="02020603050405020304" pitchFamily="18" charset="0"/>
                <a:ea typeface="MS PGothic" panose="020B0600070205080204" pitchFamily="34" charset="-128"/>
                <a:cs typeface="+mn-cs"/>
              </a:rPr>
              <a:t>(Ter info ook standaard vit D: kinderen tot 4 jaar, en </a:t>
            </a:r>
            <a:r>
              <a:rPr kumimoji="1" lang="nl-NL" sz="1200" b="0" i="0" kern="1200" dirty="0" err="1">
                <a:solidFill>
                  <a:schemeClr val="tx1"/>
                </a:solidFill>
                <a:effectLst/>
                <a:latin typeface="Times New Roman" panose="02020603050405020304" pitchFamily="18" charset="0"/>
                <a:ea typeface="MS PGothic" panose="020B0600070205080204" pitchFamily="34" charset="-128"/>
                <a:cs typeface="+mn-cs"/>
              </a:rPr>
              <a:t>zwangeren</a:t>
            </a:r>
            <a:r>
              <a:rPr kumimoji="1" lang="nl-NL" sz="1200" b="0" i="0" kern="1200" dirty="0">
                <a:solidFill>
                  <a:schemeClr val="tx1"/>
                </a:solidFill>
                <a:effectLst/>
                <a:latin typeface="Times New Roman" panose="02020603050405020304" pitchFamily="18" charset="0"/>
                <a:ea typeface="MS PGothic" panose="020B0600070205080204" pitchFamily="34" charset="-128"/>
                <a:cs typeface="+mn-cs"/>
              </a:rPr>
              <a:t>. Maar deze horen niet tot de doelgroep van de bijeenkomsten).</a:t>
            </a:r>
          </a:p>
          <a:p>
            <a:endParaRPr kumimoji="1" lang="nl-NL" altLang="nl-NL" sz="1200" b="0" i="0" kern="1200" dirty="0">
              <a:solidFill>
                <a:schemeClr val="tx1"/>
              </a:solidFill>
              <a:effectLst/>
              <a:latin typeface="Times New Roman" panose="02020603050405020304" pitchFamily="18" charset="0"/>
              <a:ea typeface="MS PGothic" panose="020B0600070205080204" pitchFamily="34" charset="-128"/>
              <a:cs typeface="+mn-cs"/>
            </a:endParaRPr>
          </a:p>
          <a:p>
            <a:r>
              <a:rPr kumimoji="1" lang="nl-NL" altLang="nl-NL" sz="1200" b="0" i="0" kern="1200" dirty="0">
                <a:solidFill>
                  <a:schemeClr val="tx1"/>
                </a:solidFill>
                <a:effectLst/>
                <a:latin typeface="Times New Roman" panose="02020603050405020304" pitchFamily="18" charset="0"/>
                <a:ea typeface="MS PGothic" panose="020B0600070205080204" pitchFamily="34" charset="-128"/>
                <a:cs typeface="+mn-cs"/>
              </a:rPr>
              <a:t>Ter</a:t>
            </a:r>
            <a:r>
              <a:rPr kumimoji="1" lang="nl-NL" altLang="nl-NL" sz="1200" b="0" i="0" kern="1200" baseline="0" dirty="0">
                <a:solidFill>
                  <a:schemeClr val="tx1"/>
                </a:solidFill>
                <a:effectLst/>
                <a:latin typeface="Times New Roman" panose="02020603050405020304" pitchFamily="18" charset="0"/>
                <a:ea typeface="MS PGothic" panose="020B0600070205080204" pitchFamily="34" charset="-128"/>
                <a:cs typeface="+mn-cs"/>
              </a:rPr>
              <a:t> info: </a:t>
            </a:r>
            <a:r>
              <a:rPr lang="nl-NL" dirty="0">
                <a:solidFill>
                  <a:schemeClr val="accent2">
                    <a:lumMod val="50000"/>
                  </a:schemeClr>
                </a:solidFill>
              </a:rPr>
              <a:t>20 µg =</a:t>
            </a:r>
            <a:r>
              <a:rPr lang="nl-NL" baseline="0" dirty="0">
                <a:solidFill>
                  <a:schemeClr val="accent2">
                    <a:lumMod val="50000"/>
                  </a:schemeClr>
                </a:solidFill>
              </a:rPr>
              <a:t> </a:t>
            </a:r>
            <a:r>
              <a:rPr lang="nl-NL" dirty="0">
                <a:solidFill>
                  <a:schemeClr val="accent2">
                    <a:lumMod val="50000"/>
                  </a:schemeClr>
                </a:solidFill>
              </a:rPr>
              <a:t>800 IE;</a:t>
            </a:r>
            <a:r>
              <a:rPr lang="nl-NL" baseline="0" dirty="0">
                <a:solidFill>
                  <a:schemeClr val="accent2">
                    <a:lumMod val="50000"/>
                  </a:schemeClr>
                </a:solidFill>
              </a:rPr>
              <a:t> </a:t>
            </a:r>
            <a:r>
              <a:rPr lang="nl-NL" dirty="0">
                <a:solidFill>
                  <a:schemeClr val="accent2">
                    <a:lumMod val="50000"/>
                  </a:schemeClr>
                </a:solidFill>
              </a:rPr>
              <a:t>10 µg =</a:t>
            </a:r>
            <a:r>
              <a:rPr lang="nl-NL" baseline="0" dirty="0">
                <a:solidFill>
                  <a:schemeClr val="accent2">
                    <a:lumMod val="50000"/>
                  </a:schemeClr>
                </a:solidFill>
              </a:rPr>
              <a:t> </a:t>
            </a:r>
            <a:r>
              <a:rPr lang="nl-NL" dirty="0">
                <a:solidFill>
                  <a:schemeClr val="accent2">
                    <a:lumMod val="50000"/>
                  </a:schemeClr>
                </a:solidFill>
              </a:rPr>
              <a:t>400 IE</a:t>
            </a:r>
          </a:p>
          <a:p>
            <a:endParaRPr kumimoji="1" lang="nl-NL" sz="1200" b="0" i="0" kern="1200" dirty="0">
              <a:solidFill>
                <a:schemeClr val="tx1"/>
              </a:solidFill>
              <a:effectLst/>
              <a:latin typeface="Times New Roman" panose="02020603050405020304" pitchFamily="18" charset="0"/>
              <a:ea typeface="MS PGothic" panose="020B0600070205080204" pitchFamily="34" charset="-128"/>
              <a:cs typeface="+mn-cs"/>
            </a:endParaRPr>
          </a:p>
          <a:p>
            <a:r>
              <a:rPr kumimoji="1" lang="en-US" altLang="nl-NL" sz="1200" b="0" i="0" kern="1200" dirty="0" err="1">
                <a:solidFill>
                  <a:schemeClr val="tx1"/>
                </a:solidFill>
                <a:effectLst/>
                <a:latin typeface="Times New Roman" panose="02020603050405020304" pitchFamily="18" charset="0"/>
                <a:ea typeface="MS PGothic" panose="020B0600070205080204" pitchFamily="34" charset="-128"/>
                <a:cs typeface="+mn-cs"/>
              </a:rPr>
              <a:t>Bron</a:t>
            </a:r>
            <a:r>
              <a:rPr kumimoji="1" lang="en-US" altLang="nl-NL" sz="1200" b="0" i="0" kern="1200" dirty="0">
                <a:solidFill>
                  <a:schemeClr val="tx1"/>
                </a:solidFill>
                <a:effectLst/>
                <a:latin typeface="Times New Roman" panose="02020603050405020304" pitchFamily="18" charset="0"/>
                <a:ea typeface="MS PGothic" panose="020B0600070205080204" pitchFamily="34" charset="-128"/>
                <a:cs typeface="+mn-cs"/>
              </a:rPr>
              <a:t>: </a:t>
            </a:r>
            <a:r>
              <a:rPr kumimoji="1" lang="en-US" altLang="nl-NL" sz="1200" b="0" i="0" kern="1200" dirty="0" err="1">
                <a:solidFill>
                  <a:schemeClr val="tx1"/>
                </a:solidFill>
                <a:effectLst/>
                <a:latin typeface="Times New Roman" panose="02020603050405020304" pitchFamily="18" charset="0"/>
                <a:ea typeface="MS PGothic" panose="020B0600070205080204" pitchFamily="34" charset="-128"/>
                <a:cs typeface="+mn-cs"/>
              </a:rPr>
              <a:t>advies</a:t>
            </a:r>
            <a:r>
              <a:rPr kumimoji="1" lang="en-US" altLang="nl-NL" sz="1200" b="0" i="0" kern="1200" baseline="0" dirty="0">
                <a:solidFill>
                  <a:schemeClr val="tx1"/>
                </a:solidFill>
                <a:effectLst/>
                <a:latin typeface="Times New Roman" panose="02020603050405020304" pitchFamily="18" charset="0"/>
                <a:ea typeface="MS PGothic" panose="020B0600070205080204" pitchFamily="34" charset="-128"/>
                <a:cs typeface="+mn-cs"/>
              </a:rPr>
              <a:t> de </a:t>
            </a:r>
            <a:r>
              <a:rPr kumimoji="1" lang="en-US" altLang="nl-NL" sz="1200" b="0" i="0" kern="1200" baseline="0" dirty="0" err="1">
                <a:solidFill>
                  <a:schemeClr val="tx1"/>
                </a:solidFill>
                <a:effectLst/>
                <a:latin typeface="Times New Roman" panose="02020603050405020304" pitchFamily="18" charset="0"/>
                <a:ea typeface="MS PGothic" panose="020B0600070205080204" pitchFamily="34" charset="-128"/>
                <a:cs typeface="+mn-cs"/>
              </a:rPr>
              <a:t>Gezondheidsraad</a:t>
            </a:r>
            <a:r>
              <a:rPr kumimoji="1" lang="en-US" altLang="nl-NL" sz="1200" b="0" i="0" kern="1200" baseline="0" dirty="0">
                <a:solidFill>
                  <a:schemeClr val="tx1"/>
                </a:solidFill>
                <a:effectLst/>
                <a:latin typeface="Times New Roman" panose="02020603050405020304" pitchFamily="18" charset="0"/>
                <a:ea typeface="MS PGothic" panose="020B0600070205080204" pitchFamily="34" charset="-128"/>
                <a:cs typeface="+mn-cs"/>
              </a:rPr>
              <a:t> 2012. </a:t>
            </a:r>
            <a:endParaRPr lang="nl-NL" altLang="nl-NL" dirty="0"/>
          </a:p>
          <a:p>
            <a:r>
              <a:rPr lang="nl-NL" altLang="nl-NL" dirty="0"/>
              <a:t>Bron: apotheek.nl</a:t>
            </a:r>
          </a:p>
          <a:p>
            <a:endParaRPr lang="en-US" altLang="nl-NL" dirty="0"/>
          </a:p>
          <a:p>
            <a:pPr marL="0" indent="0" algn="l" rtl="0" eaLnBrk="0" fontAlgn="base" hangingPunct="0">
              <a:spcBef>
                <a:spcPct val="30000"/>
              </a:spcBef>
              <a:spcAft>
                <a:spcPct val="0"/>
              </a:spcAft>
              <a:buNone/>
            </a:pPr>
            <a:r>
              <a:rPr kumimoji="1" lang="en-US" sz="1200" kern="1200" dirty="0">
                <a:solidFill>
                  <a:schemeClr val="tx1"/>
                </a:solidFill>
                <a:latin typeface="Times New Roman" panose="02020603050405020304" pitchFamily="18" charset="0"/>
                <a:ea typeface="MS PGothic" panose="020B0600070205080204" pitchFamily="34" charset="-128"/>
                <a:cs typeface="+mn-cs"/>
              </a:rPr>
              <a:t>----------</a:t>
            </a:r>
          </a:p>
          <a:p>
            <a:pPr marL="0" indent="0" algn="l" rtl="0" eaLnBrk="0" fontAlgn="base" hangingPunct="0">
              <a:spcBef>
                <a:spcPct val="30000"/>
              </a:spcBef>
              <a:spcAft>
                <a:spcPct val="0"/>
              </a:spcAft>
              <a:buNone/>
            </a:pPr>
            <a:r>
              <a:rPr kumimoji="1" lang="en-US" sz="1200" b="1" kern="1200" dirty="0">
                <a:solidFill>
                  <a:schemeClr val="tx1"/>
                </a:solidFill>
                <a:latin typeface="Times New Roman" panose="02020603050405020304" pitchFamily="18" charset="0"/>
                <a:ea typeface="MS PGothic" panose="020B0600070205080204" pitchFamily="34" charset="-128"/>
                <a:cs typeface="+mn-cs"/>
              </a:rPr>
              <a:t>Extra </a:t>
            </a:r>
            <a:r>
              <a:rPr kumimoji="1" lang="en-US" sz="1200" b="1" kern="1200" dirty="0" err="1">
                <a:solidFill>
                  <a:schemeClr val="tx1"/>
                </a:solidFill>
                <a:latin typeface="Times New Roman" panose="02020603050405020304" pitchFamily="18" charset="0"/>
                <a:ea typeface="MS PGothic" panose="020B0600070205080204" pitchFamily="34" charset="-128"/>
                <a:cs typeface="+mn-cs"/>
              </a:rPr>
              <a:t>achtergrondinformatie</a:t>
            </a:r>
            <a:r>
              <a:rPr kumimoji="1" lang="en-US" sz="1200" b="1" kern="1200" dirty="0">
                <a:solidFill>
                  <a:schemeClr val="tx1"/>
                </a:solidFill>
                <a:latin typeface="Times New Roman" panose="02020603050405020304" pitchFamily="18" charset="0"/>
                <a:ea typeface="MS PGothic" panose="020B0600070205080204" pitchFamily="34" charset="-128"/>
                <a:cs typeface="+mn-cs"/>
              </a:rPr>
              <a:t> </a:t>
            </a:r>
            <a:r>
              <a:rPr kumimoji="1" lang="en-US" sz="1200" b="1" kern="1200" dirty="0" err="1">
                <a:solidFill>
                  <a:schemeClr val="tx1"/>
                </a:solidFill>
                <a:latin typeface="Times New Roman" panose="02020603050405020304" pitchFamily="18" charset="0"/>
                <a:ea typeface="MS PGothic" panose="020B0600070205080204" pitchFamily="34" charset="-128"/>
                <a:cs typeface="+mn-cs"/>
              </a:rPr>
              <a:t>voor</a:t>
            </a:r>
            <a:r>
              <a:rPr kumimoji="1" lang="en-US" sz="1200" b="1" kern="1200" dirty="0">
                <a:solidFill>
                  <a:schemeClr val="tx1"/>
                </a:solidFill>
                <a:latin typeface="Times New Roman" panose="02020603050405020304" pitchFamily="18" charset="0"/>
                <a:ea typeface="MS PGothic" panose="020B0600070205080204" pitchFamily="34" charset="-128"/>
                <a:cs typeface="+mn-cs"/>
              </a:rPr>
              <a:t> </a:t>
            </a:r>
            <a:r>
              <a:rPr kumimoji="1" lang="en-US" sz="1200" b="1" kern="1200" dirty="0" err="1">
                <a:solidFill>
                  <a:schemeClr val="tx1"/>
                </a:solidFill>
                <a:latin typeface="Times New Roman" panose="02020603050405020304" pitchFamily="18" charset="0"/>
                <a:ea typeface="MS PGothic" panose="020B0600070205080204" pitchFamily="34" charset="-128"/>
                <a:cs typeface="+mn-cs"/>
              </a:rPr>
              <a:t>spreker</a:t>
            </a:r>
            <a:r>
              <a:rPr kumimoji="1" lang="en-US" sz="1200" b="1" kern="1200" dirty="0">
                <a:solidFill>
                  <a:schemeClr val="tx1"/>
                </a:solidFill>
                <a:latin typeface="Times New Roman" panose="02020603050405020304" pitchFamily="18" charset="0"/>
                <a:ea typeface="MS PGothic" panose="020B0600070205080204" pitchFamily="34" charset="-128"/>
                <a:cs typeface="+mn-cs"/>
              </a:rPr>
              <a:t>/</a:t>
            </a:r>
            <a:r>
              <a:rPr kumimoji="1" lang="en-US" sz="1200" b="1" kern="1200" dirty="0" err="1">
                <a:solidFill>
                  <a:schemeClr val="tx1"/>
                </a:solidFill>
                <a:latin typeface="Times New Roman" panose="02020603050405020304" pitchFamily="18" charset="0"/>
                <a:ea typeface="MS PGothic" panose="020B0600070205080204" pitchFamily="34" charset="-128"/>
                <a:cs typeface="+mn-cs"/>
              </a:rPr>
              <a:t>bij</a:t>
            </a:r>
            <a:r>
              <a:rPr kumimoji="1" lang="en-US" sz="1200" b="1" kern="1200" dirty="0">
                <a:solidFill>
                  <a:schemeClr val="tx1"/>
                </a:solidFill>
                <a:latin typeface="Times New Roman" panose="02020603050405020304" pitchFamily="18" charset="0"/>
                <a:ea typeface="MS PGothic" panose="020B0600070205080204" pitchFamily="34" charset="-128"/>
                <a:cs typeface="+mn-cs"/>
              </a:rPr>
              <a:t> </a:t>
            </a:r>
            <a:r>
              <a:rPr kumimoji="1" lang="en-US" sz="1200" b="1" kern="1200" dirty="0" err="1">
                <a:solidFill>
                  <a:schemeClr val="tx1"/>
                </a:solidFill>
                <a:latin typeface="Times New Roman" panose="02020603050405020304" pitchFamily="18" charset="0"/>
                <a:ea typeface="MS PGothic" panose="020B0600070205080204" pitchFamily="34" charset="-128"/>
                <a:cs typeface="+mn-cs"/>
              </a:rPr>
              <a:t>vragen</a:t>
            </a:r>
            <a:r>
              <a:rPr kumimoji="1" lang="en-US" sz="1200" b="1" kern="1200" dirty="0">
                <a:solidFill>
                  <a:schemeClr val="tx1"/>
                </a:solidFill>
                <a:latin typeface="Times New Roman" panose="02020603050405020304" pitchFamily="18" charset="0"/>
                <a:ea typeface="MS PGothic" panose="020B0600070205080204" pitchFamily="34" charset="-128"/>
                <a:cs typeface="+mn-cs"/>
              </a:rPr>
              <a:t>:</a:t>
            </a:r>
          </a:p>
          <a:p>
            <a:pPr marL="0" indent="0" algn="l" rtl="0" eaLnBrk="0" fontAlgn="base" hangingPunct="0">
              <a:spcBef>
                <a:spcPct val="30000"/>
              </a:spcBef>
              <a:spcAft>
                <a:spcPct val="0"/>
              </a:spcAft>
              <a:buNone/>
            </a:pPr>
            <a:r>
              <a:rPr kumimoji="1" lang="nl-NL" sz="1200" kern="1200" dirty="0">
                <a:solidFill>
                  <a:schemeClr val="tx1"/>
                </a:solidFill>
                <a:latin typeface="Times New Roman" panose="02020603050405020304" pitchFamily="18" charset="0"/>
                <a:ea typeface="MS PGothic" panose="020B0600070205080204" pitchFamily="34" charset="-128"/>
                <a:cs typeface="+mn-cs"/>
              </a:rPr>
              <a:t>Algemeen: Vitamine D/dag</a:t>
            </a:r>
          </a:p>
          <a:p>
            <a:pPr algn="l" rtl="0" eaLnBrk="0" fontAlgn="base" hangingPunct="0">
              <a:spcBef>
                <a:spcPct val="30000"/>
              </a:spcBef>
              <a:spcAft>
                <a:spcPct val="0"/>
              </a:spcAft>
            </a:pPr>
            <a:r>
              <a:rPr kumimoji="1" lang="nl-NL" sz="1200" kern="1200" dirty="0">
                <a:solidFill>
                  <a:schemeClr val="tx1"/>
                </a:solidFill>
                <a:latin typeface="Times New Roman" panose="02020603050405020304" pitchFamily="18" charset="0"/>
                <a:ea typeface="MS PGothic" panose="020B0600070205080204" pitchFamily="34" charset="-128"/>
                <a:cs typeface="+mn-cs"/>
              </a:rPr>
              <a:t>Alle 70-plussers: supplement met 20 µg (800 IE)</a:t>
            </a:r>
          </a:p>
          <a:p>
            <a:pPr lvl="2" algn="l" rtl="0" eaLnBrk="0" fontAlgn="base" hangingPunct="0">
              <a:spcBef>
                <a:spcPct val="30000"/>
              </a:spcBef>
              <a:spcAft>
                <a:spcPct val="0"/>
              </a:spcAft>
            </a:pPr>
            <a:r>
              <a:rPr kumimoji="1" lang="nl-NL" sz="1200" kern="1200" dirty="0">
                <a:solidFill>
                  <a:schemeClr val="tx1"/>
                </a:solidFill>
                <a:latin typeface="Times New Roman" panose="02020603050405020304" pitchFamily="18" charset="0"/>
                <a:ea typeface="MS PGothic" panose="020B0600070205080204" pitchFamily="34" charset="-128"/>
                <a:cs typeface="+mn-cs"/>
              </a:rPr>
              <a:t>Vermindert risico botbreuken</a:t>
            </a:r>
          </a:p>
          <a:p>
            <a:pPr lvl="2" algn="l" rtl="0" eaLnBrk="0" fontAlgn="base" hangingPunct="0">
              <a:spcBef>
                <a:spcPct val="30000"/>
              </a:spcBef>
              <a:spcAft>
                <a:spcPct val="0"/>
              </a:spcAft>
            </a:pPr>
            <a:r>
              <a:rPr kumimoji="1" lang="nl-NL" sz="1200" kern="1200" dirty="0">
                <a:solidFill>
                  <a:schemeClr val="tx1"/>
                </a:solidFill>
                <a:latin typeface="Times New Roman" panose="02020603050405020304" pitchFamily="18" charset="0"/>
                <a:ea typeface="MS PGothic" panose="020B0600070205080204" pitchFamily="34" charset="-128"/>
                <a:cs typeface="+mn-cs"/>
              </a:rPr>
              <a:t>Vermindert risico vallen bij deze kwetsbare groep</a:t>
            </a:r>
          </a:p>
          <a:p>
            <a:pPr algn="l" rtl="0" eaLnBrk="0" fontAlgn="base" hangingPunct="0">
              <a:spcBef>
                <a:spcPct val="30000"/>
              </a:spcBef>
              <a:spcAft>
                <a:spcPct val="0"/>
              </a:spcAft>
            </a:pPr>
            <a:r>
              <a:rPr kumimoji="1" lang="nl-NL" sz="1200" kern="1200" dirty="0">
                <a:solidFill>
                  <a:schemeClr val="tx1"/>
                </a:solidFill>
                <a:latin typeface="Times New Roman" panose="02020603050405020304" pitchFamily="18" charset="0"/>
                <a:ea typeface="MS PGothic" panose="020B0600070205080204" pitchFamily="34" charset="-128"/>
                <a:cs typeface="+mn-cs"/>
              </a:rPr>
              <a:t>Alle vrouwen van 50 tot 70 jaar: 10 µg (400 IE) </a:t>
            </a:r>
          </a:p>
          <a:p>
            <a:pPr algn="l" rtl="0" eaLnBrk="0" fontAlgn="base" hangingPunct="0">
              <a:spcBef>
                <a:spcPct val="30000"/>
              </a:spcBef>
              <a:spcAft>
                <a:spcPct val="0"/>
              </a:spcAft>
            </a:pPr>
            <a:r>
              <a:rPr kumimoji="1" lang="nl-NL" sz="1200" kern="1200" dirty="0">
                <a:solidFill>
                  <a:schemeClr val="tx1"/>
                </a:solidFill>
                <a:latin typeface="Times New Roman" panose="02020603050405020304" pitchFamily="18" charset="0"/>
                <a:ea typeface="MS PGothic" panose="020B0600070205080204" pitchFamily="34" charset="-128"/>
                <a:cs typeface="+mn-cs"/>
              </a:rPr>
              <a:t>Mannen tot 70 jaar, indien nodig*: 10 µg (400 IE)</a:t>
            </a:r>
          </a:p>
          <a:p>
            <a:pPr algn="l" rtl="0" eaLnBrk="0" fontAlgn="base" hangingPunct="0">
              <a:spcBef>
                <a:spcPct val="30000"/>
              </a:spcBef>
              <a:spcAft>
                <a:spcPct val="0"/>
              </a:spcAft>
            </a:pPr>
            <a:endParaRPr kumimoji="1" lang="en-US" sz="1200" kern="1200" dirty="0">
              <a:solidFill>
                <a:schemeClr val="tx1"/>
              </a:solidFill>
              <a:latin typeface="Times New Roman" panose="02020603050405020304" pitchFamily="18" charset="0"/>
              <a:ea typeface="MS PGothic" panose="020B0600070205080204"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nl-NL" sz="1200" kern="1200" dirty="0">
                <a:solidFill>
                  <a:schemeClr val="tx1"/>
                </a:solidFill>
                <a:latin typeface="Times New Roman" panose="02020603050405020304" pitchFamily="18" charset="0"/>
                <a:ea typeface="MS PGothic" panose="020B0600070205080204" pitchFamily="34" charset="-128"/>
                <a:cs typeface="+mn-cs"/>
              </a:rPr>
              <a:t>* Lichte huid met onvoldoende zonlichtblootstelling of donkere huid</a:t>
            </a:r>
          </a:p>
          <a:p>
            <a:pPr algn="l" rtl="0" eaLnBrk="0" fontAlgn="base" hangingPunct="0">
              <a:spcBef>
                <a:spcPct val="30000"/>
              </a:spcBef>
              <a:spcAft>
                <a:spcPct val="0"/>
              </a:spcAft>
            </a:pPr>
            <a:endParaRPr kumimoji="1" lang="nl-NL" sz="1200" kern="1200" dirty="0">
              <a:solidFill>
                <a:schemeClr val="tx1"/>
              </a:solidFill>
              <a:latin typeface="Times New Roman" panose="02020603050405020304" pitchFamily="18" charset="0"/>
              <a:ea typeface="MS PGothic" panose="020B0600070205080204" pitchFamily="34" charset="-128"/>
              <a:cs typeface="+mn-cs"/>
            </a:endParaRPr>
          </a:p>
          <a:p>
            <a:pPr marL="0" indent="0" algn="l" rtl="0" eaLnBrk="0" fontAlgn="base" hangingPunct="0">
              <a:spcBef>
                <a:spcPct val="30000"/>
              </a:spcBef>
              <a:spcAft>
                <a:spcPct val="0"/>
              </a:spcAft>
              <a:buNone/>
            </a:pPr>
            <a:r>
              <a:rPr kumimoji="1" lang="nl-NL" sz="1200" b="1" kern="1200" dirty="0">
                <a:solidFill>
                  <a:schemeClr val="tx1"/>
                </a:solidFill>
                <a:latin typeface="Times New Roman" panose="02020603050405020304" pitchFamily="18" charset="0"/>
                <a:ea typeface="MS PGothic" panose="020B0600070205080204" pitchFamily="34" charset="-128"/>
                <a:cs typeface="+mn-cs"/>
              </a:rPr>
              <a:t>Bij verhoogd fractuurrisico</a:t>
            </a:r>
          </a:p>
          <a:p>
            <a:pPr algn="l" rtl="0" eaLnBrk="0" fontAlgn="base" hangingPunct="0">
              <a:spcBef>
                <a:spcPct val="30000"/>
              </a:spcBef>
              <a:spcAft>
                <a:spcPct val="0"/>
              </a:spcAft>
            </a:pPr>
            <a:r>
              <a:rPr kumimoji="1" lang="nl-NL" sz="1200" kern="1200" dirty="0">
                <a:solidFill>
                  <a:schemeClr val="tx1"/>
                </a:solidFill>
                <a:latin typeface="Times New Roman" panose="02020603050405020304" pitchFamily="18" charset="0"/>
                <a:ea typeface="MS PGothic" panose="020B0600070205080204" pitchFamily="34" charset="-128"/>
                <a:cs typeface="+mn-cs"/>
              </a:rPr>
              <a:t>20 µg (800 IE)</a:t>
            </a:r>
          </a:p>
          <a:p>
            <a:pPr algn="l" rtl="0" eaLnBrk="0" fontAlgn="base" hangingPunct="0">
              <a:spcBef>
                <a:spcPct val="30000"/>
              </a:spcBef>
              <a:spcAft>
                <a:spcPct val="0"/>
              </a:spcAft>
            </a:pPr>
            <a:r>
              <a:rPr kumimoji="1" lang="nl-NL" sz="1200" kern="1200" dirty="0">
                <a:solidFill>
                  <a:schemeClr val="tx1"/>
                </a:solidFill>
                <a:latin typeface="Times New Roman" panose="02020603050405020304" pitchFamily="18" charset="0"/>
                <a:ea typeface="MS PGothic" panose="020B0600070205080204" pitchFamily="34" charset="-128"/>
                <a:cs typeface="+mn-cs"/>
              </a:rPr>
              <a:t>Calcium en dosering afhankelijk inname zuivelproducten</a:t>
            </a:r>
          </a:p>
          <a:p>
            <a:pPr algn="l" rtl="0" eaLnBrk="0" fontAlgn="base" hangingPunct="0">
              <a:spcBef>
                <a:spcPct val="30000"/>
              </a:spcBef>
              <a:spcAft>
                <a:spcPct val="0"/>
              </a:spcAft>
            </a:pPr>
            <a:r>
              <a:rPr kumimoji="1" lang="nl-NL" sz="1200" kern="1200" dirty="0">
                <a:solidFill>
                  <a:schemeClr val="tx1"/>
                </a:solidFill>
                <a:latin typeface="Times New Roman" panose="02020603050405020304" pitchFamily="18" charset="0"/>
                <a:ea typeface="MS PGothic" panose="020B0600070205080204" pitchFamily="34" charset="-128"/>
                <a:cs typeface="+mn-cs"/>
              </a:rPr>
              <a:t>Bisfosfonaat bij hoog fractuurrisico</a:t>
            </a:r>
          </a:p>
          <a:p>
            <a:pPr algn="l" rtl="0" eaLnBrk="0" fontAlgn="base" hangingPunct="0">
              <a:spcBef>
                <a:spcPct val="30000"/>
              </a:spcBef>
              <a:spcAft>
                <a:spcPct val="0"/>
              </a:spcAft>
            </a:pPr>
            <a:endParaRPr kumimoji="1" lang="en-US" altLang="nl-NL" sz="1200" kern="1200" dirty="0">
              <a:solidFill>
                <a:schemeClr val="tx1"/>
              </a:solidFill>
              <a:latin typeface="Times New Roman" panose="02020603050405020304" pitchFamily="18" charset="0"/>
              <a:ea typeface="MS PGothic" panose="020B0600070205080204" pitchFamily="34" charset="-128"/>
              <a:cs typeface="+mn-cs"/>
            </a:endParaRPr>
          </a:p>
          <a:p>
            <a:pPr algn="l" rtl="0" eaLnBrk="0" fontAlgn="base" hangingPunct="0">
              <a:spcBef>
                <a:spcPct val="30000"/>
              </a:spcBef>
              <a:spcAft>
                <a:spcPct val="0"/>
              </a:spcAft>
            </a:pPr>
            <a:r>
              <a:rPr kumimoji="1" lang="nl-NL" sz="1200" kern="1200" dirty="0">
                <a:solidFill>
                  <a:schemeClr val="tx1"/>
                </a:solidFill>
                <a:latin typeface="Times New Roman" panose="02020603050405020304" pitchFamily="18" charset="0"/>
                <a:ea typeface="MS PGothic" panose="020B0600070205080204" pitchFamily="34" charset="-128"/>
                <a:cs typeface="+mn-cs"/>
              </a:rPr>
              <a:t>Bron: Evaluatie van de voedingsnormen voor vitamine D (Gezondheidsraad)</a:t>
            </a:r>
          </a:p>
          <a:p>
            <a:pPr algn="l" rtl="0" eaLnBrk="0" fontAlgn="base" hangingPunct="0">
              <a:spcBef>
                <a:spcPct val="30000"/>
              </a:spcBef>
              <a:spcAft>
                <a:spcPct val="0"/>
              </a:spcAft>
            </a:pPr>
            <a:r>
              <a:rPr kumimoji="1" lang="nl-NL" sz="1200" kern="1200" dirty="0">
                <a:solidFill>
                  <a:schemeClr val="tx1"/>
                </a:solidFill>
                <a:latin typeface="Times New Roman" panose="02020603050405020304" pitchFamily="18" charset="0"/>
                <a:ea typeface="MS PGothic" panose="020B0600070205080204" pitchFamily="34" charset="-128"/>
                <a:cs typeface="+mn-cs"/>
              </a:rPr>
              <a:t>https://www.gezondheidsraad.nl/documenten/adviezen/2012/09/26/evaluatie-van-de-voedingsnormen-voor-vitamine-d</a:t>
            </a:r>
          </a:p>
          <a:p>
            <a:pPr algn="l" rtl="0" eaLnBrk="0" fontAlgn="base" hangingPunct="0">
              <a:spcBef>
                <a:spcPct val="30000"/>
              </a:spcBef>
              <a:spcAft>
                <a:spcPct val="0"/>
              </a:spcAft>
            </a:pPr>
            <a:endParaRPr kumimoji="1" lang="en-US" altLang="nl-NL" sz="1200" kern="1200" dirty="0">
              <a:solidFill>
                <a:schemeClr val="tx1"/>
              </a:solidFill>
              <a:latin typeface="Times New Roman" panose="02020603050405020304" pitchFamily="18" charset="0"/>
              <a:ea typeface="MS PGothic" panose="020B0600070205080204" pitchFamily="34" charset="-128"/>
              <a:cs typeface="+mn-cs"/>
            </a:endParaRPr>
          </a:p>
          <a:p>
            <a:r>
              <a:rPr lang="nl-NL" u="sng" dirty="0">
                <a:highlight>
                  <a:srgbClr val="FFFF00"/>
                </a:highlight>
              </a:rPr>
              <a:t>Doseren</a:t>
            </a:r>
          </a:p>
          <a:p>
            <a:r>
              <a:rPr lang="nl-NL" dirty="0">
                <a:highlight>
                  <a:srgbClr val="FFFF00"/>
                </a:highlight>
              </a:rPr>
              <a:t>Vitamine D verlaagt het valrisico doordat het een positief effect heeft op de spierkracht. </a:t>
            </a:r>
            <a:r>
              <a:rPr kumimoji="1" lang="nl-NL" sz="1200" b="0" i="0" kern="1200" dirty="0">
                <a:solidFill>
                  <a:schemeClr val="tx1"/>
                </a:solidFill>
                <a:effectLst/>
                <a:highlight>
                  <a:srgbClr val="FFFF00"/>
                </a:highlight>
                <a:latin typeface="Times New Roman" panose="02020603050405020304" pitchFamily="18" charset="0"/>
                <a:ea typeface="MS PGothic" panose="020B0600070205080204" pitchFamily="34" charset="-128"/>
                <a:cs typeface="+mn-cs"/>
              </a:rPr>
              <a:t>Er zijn preparaten voor dagelijks, wekelijks, maandelijks gebruik of voor gebruik per kwartaal.</a:t>
            </a:r>
            <a:r>
              <a:rPr lang="nl-NL" dirty="0">
                <a:highlight>
                  <a:srgbClr val="FFFF00"/>
                </a:highlight>
              </a:rPr>
              <a:t> Studies hebben echter aangetoond dat te hoge dosissen vitamine D mogelijk een tegengesteld effect hebben op de spierkracht. Vandaar dat een jaarlijkse oplaaddosis niet geadviseerd wordt. Advies is om vitamine D minimaal 1x per drie maanden te doseren.</a:t>
            </a:r>
          </a:p>
          <a:p>
            <a:endParaRPr kumimoji="1" lang="nl-NL" sz="1200" b="0" i="0" u="sng" strike="noStrike" kern="1200" baseline="0" dirty="0">
              <a:solidFill>
                <a:schemeClr val="tx1"/>
              </a:solidFill>
              <a:highlight>
                <a:srgbClr val="FFFF00"/>
              </a:highlight>
              <a:latin typeface="Times New Roman" panose="02020603050405020304" pitchFamily="18" charset="0"/>
              <a:ea typeface="MS PGothic" panose="020B0600070205080204" pitchFamily="34" charset="-128"/>
              <a:cs typeface="+mn-cs"/>
            </a:endParaRPr>
          </a:p>
          <a:p>
            <a:r>
              <a:rPr kumimoji="1" lang="nl-NL" sz="1200" b="0" i="0" u="none" strike="noStrike" kern="1200" baseline="0" dirty="0">
                <a:solidFill>
                  <a:schemeClr val="tx1"/>
                </a:solidFill>
                <a:highlight>
                  <a:srgbClr val="FFFF00"/>
                </a:highlight>
                <a:latin typeface="Times New Roman" panose="02020603050405020304" pitchFamily="18" charset="0"/>
                <a:ea typeface="MS PGothic" panose="020B0600070205080204" pitchFamily="34" charset="-128"/>
                <a:cs typeface="+mn-cs"/>
              </a:rPr>
              <a:t>Bron: e-</a:t>
            </a:r>
            <a:r>
              <a:rPr kumimoji="1" lang="nl-NL" sz="1200" b="0" i="0" u="none" strike="noStrike" kern="1200" baseline="0" dirty="0" err="1">
                <a:solidFill>
                  <a:schemeClr val="tx1"/>
                </a:solidFill>
                <a:highlight>
                  <a:srgbClr val="FFFF00"/>
                </a:highlight>
                <a:latin typeface="Times New Roman" panose="02020603050405020304" pitchFamily="18" charset="0"/>
                <a:ea typeface="MS PGothic" panose="020B0600070205080204" pitchFamily="34" charset="-128"/>
                <a:cs typeface="+mn-cs"/>
              </a:rPr>
              <a:t>learning</a:t>
            </a:r>
            <a:r>
              <a:rPr kumimoji="1" lang="nl-NL" sz="1200" b="0" i="0" u="none" strike="noStrike" kern="1200" baseline="0" dirty="0">
                <a:solidFill>
                  <a:schemeClr val="tx1"/>
                </a:solidFill>
                <a:highlight>
                  <a:srgbClr val="FFFF00"/>
                </a:highlight>
                <a:latin typeface="Times New Roman" panose="02020603050405020304" pitchFamily="18" charset="0"/>
                <a:ea typeface="MS PGothic" panose="020B0600070205080204" pitchFamily="34" charset="-128"/>
                <a:cs typeface="+mn-cs"/>
              </a:rPr>
              <a:t> FARM-OP, Farmacotherapeutisch Kompas, Apotheek.nl</a:t>
            </a:r>
          </a:p>
          <a:p>
            <a:pPr algn="l" rtl="0" eaLnBrk="0" fontAlgn="base" hangingPunct="0">
              <a:spcBef>
                <a:spcPct val="30000"/>
              </a:spcBef>
              <a:spcAft>
                <a:spcPct val="0"/>
              </a:spcAft>
            </a:pPr>
            <a:endParaRPr kumimoji="1" lang="en-US" altLang="nl-NL" sz="1200" kern="1200" dirty="0">
              <a:solidFill>
                <a:schemeClr val="tx1"/>
              </a:solidFill>
              <a:latin typeface="Times New Roman" panose="02020603050405020304" pitchFamily="18" charset="0"/>
              <a:ea typeface="MS PGothic" panose="020B0600070205080204" pitchFamily="34" charset="-128"/>
              <a:cs typeface="+mn-cs"/>
            </a:endParaRPr>
          </a:p>
          <a:p>
            <a:pPr algn="l" rtl="0" eaLnBrk="0" fontAlgn="base" hangingPunct="0">
              <a:spcBef>
                <a:spcPct val="30000"/>
              </a:spcBef>
              <a:spcAft>
                <a:spcPct val="0"/>
              </a:spcAft>
            </a:pPr>
            <a:endParaRPr kumimoji="1" lang="en-US" altLang="nl-NL" sz="1200" kern="1200" dirty="0">
              <a:solidFill>
                <a:schemeClr val="tx1"/>
              </a:solidFill>
              <a:latin typeface="Times New Roman" panose="02020603050405020304" pitchFamily="18" charset="0"/>
              <a:ea typeface="MS PGothic" panose="020B0600070205080204" pitchFamily="34" charset="-128"/>
              <a:cs typeface="+mn-cs"/>
            </a:endParaRPr>
          </a:p>
          <a:p>
            <a:pPr algn="l" rtl="0" eaLnBrk="0" fontAlgn="base" hangingPunct="0">
              <a:spcBef>
                <a:spcPct val="30000"/>
              </a:spcBef>
              <a:spcAft>
                <a:spcPct val="0"/>
              </a:spcAft>
            </a:pPr>
            <a:r>
              <a:rPr kumimoji="1" lang="en-US" altLang="nl-NL" sz="1200" kern="1200" dirty="0">
                <a:solidFill>
                  <a:schemeClr val="tx1"/>
                </a:solidFill>
                <a:latin typeface="Times New Roman" panose="02020603050405020304" pitchFamily="18" charset="0"/>
                <a:ea typeface="MS PGothic" panose="020B0600070205080204" pitchFamily="34" charset="-128"/>
                <a:cs typeface="+mn-cs"/>
              </a:rPr>
              <a:t>----</a:t>
            </a:r>
          </a:p>
          <a:p>
            <a:pPr algn="l" rtl="0" eaLnBrk="0" fontAlgn="base" hangingPunct="0">
              <a:spcBef>
                <a:spcPct val="30000"/>
              </a:spcBef>
              <a:spcAft>
                <a:spcPct val="0"/>
              </a:spcAft>
            </a:pPr>
            <a:r>
              <a:rPr kumimoji="1" lang="nl-NL" sz="1200" b="1" kern="1200" dirty="0">
                <a:solidFill>
                  <a:schemeClr val="tx1"/>
                </a:solidFill>
                <a:latin typeface="Times New Roman" panose="02020603050405020304" pitchFamily="18" charset="0"/>
                <a:ea typeface="MS PGothic" panose="020B0600070205080204" pitchFamily="34" charset="-128"/>
                <a:cs typeface="+mn-cs"/>
              </a:rPr>
              <a:t>Vitamine D in voeding</a:t>
            </a:r>
          </a:p>
          <a:p>
            <a:pPr algn="l" rtl="0" eaLnBrk="0" fontAlgn="base" hangingPunct="0">
              <a:spcBef>
                <a:spcPct val="30000"/>
              </a:spcBef>
              <a:spcAft>
                <a:spcPct val="0"/>
              </a:spcAft>
            </a:pPr>
            <a:r>
              <a:rPr kumimoji="1" lang="nl-NL" sz="1200" kern="1200" dirty="0">
                <a:solidFill>
                  <a:schemeClr val="tx1"/>
                </a:solidFill>
                <a:latin typeface="Times New Roman" panose="02020603050405020304" pitchFamily="18" charset="0"/>
                <a:ea typeface="MS PGothic" panose="020B0600070205080204" pitchFamily="34" charset="-128"/>
                <a:cs typeface="+mn-cs"/>
              </a:rPr>
              <a:t>Vitamine D zit van nature in de volgende voedingsmiddelen:</a:t>
            </a:r>
          </a:p>
          <a:p>
            <a:pPr marL="171450" indent="-171450" algn="l" rtl="0" eaLnBrk="0" fontAlgn="base" hangingPunct="0">
              <a:spcBef>
                <a:spcPct val="30000"/>
              </a:spcBef>
              <a:spcAft>
                <a:spcPct val="0"/>
              </a:spcAft>
              <a:buFont typeface="Arial" panose="020B0604020202020204" pitchFamily="34" charset="0"/>
              <a:buChar char="•"/>
            </a:pPr>
            <a:r>
              <a:rPr kumimoji="1" lang="nl-NL" sz="1200" kern="1200" dirty="0">
                <a:solidFill>
                  <a:schemeClr val="tx1"/>
                </a:solidFill>
                <a:latin typeface="Times New Roman" panose="02020603050405020304" pitchFamily="18" charset="0"/>
                <a:ea typeface="MS PGothic" panose="020B0600070205080204" pitchFamily="34" charset="-128"/>
                <a:cs typeface="+mn-cs"/>
              </a:rPr>
              <a:t>vette vis, zoals zalm, makreel en haring;</a:t>
            </a:r>
          </a:p>
          <a:p>
            <a:pPr marL="171450" indent="-171450" algn="l" rtl="0" eaLnBrk="0" fontAlgn="base" hangingPunct="0">
              <a:spcBef>
                <a:spcPct val="30000"/>
              </a:spcBef>
              <a:spcAft>
                <a:spcPct val="0"/>
              </a:spcAft>
              <a:buFont typeface="Arial" panose="020B0604020202020204" pitchFamily="34" charset="0"/>
              <a:buChar char="•"/>
            </a:pPr>
            <a:r>
              <a:rPr kumimoji="1" lang="nl-NL" sz="1200" kern="1200" dirty="0">
                <a:solidFill>
                  <a:schemeClr val="tx1"/>
                </a:solidFill>
                <a:latin typeface="Times New Roman" panose="02020603050405020304" pitchFamily="18" charset="0"/>
                <a:ea typeface="MS PGothic" panose="020B0600070205080204" pitchFamily="34" charset="-128"/>
                <a:cs typeface="+mn-cs"/>
              </a:rPr>
              <a:t>eieren; en</a:t>
            </a:r>
          </a:p>
          <a:p>
            <a:pPr marL="171450" indent="-171450" algn="l" rtl="0" eaLnBrk="0" fontAlgn="base" hangingPunct="0">
              <a:spcBef>
                <a:spcPct val="30000"/>
              </a:spcBef>
              <a:spcAft>
                <a:spcPct val="0"/>
              </a:spcAft>
              <a:buFont typeface="Arial" panose="020B0604020202020204" pitchFamily="34" charset="0"/>
              <a:buChar char="•"/>
            </a:pPr>
            <a:r>
              <a:rPr kumimoji="1" lang="nl-NL" sz="1200" kern="1200" dirty="0">
                <a:solidFill>
                  <a:schemeClr val="tx1"/>
                </a:solidFill>
                <a:latin typeface="Times New Roman" panose="02020603050405020304" pitchFamily="18" charset="0"/>
                <a:ea typeface="MS PGothic" panose="020B0600070205080204" pitchFamily="34" charset="-128"/>
                <a:cs typeface="+mn-cs"/>
              </a:rPr>
              <a:t>vlees.</a:t>
            </a:r>
          </a:p>
          <a:p>
            <a:pPr algn="l" rtl="0" eaLnBrk="0" fontAlgn="base" hangingPunct="0">
              <a:spcBef>
                <a:spcPct val="30000"/>
              </a:spcBef>
              <a:spcAft>
                <a:spcPct val="0"/>
              </a:spcAft>
            </a:pPr>
            <a:r>
              <a:rPr kumimoji="1" lang="nl-NL" sz="1200" kern="1200" dirty="0">
                <a:solidFill>
                  <a:schemeClr val="tx1"/>
                </a:solidFill>
                <a:latin typeface="Times New Roman" panose="02020603050405020304" pitchFamily="18" charset="0"/>
                <a:ea typeface="MS PGothic" panose="020B0600070205080204" pitchFamily="34" charset="-128"/>
                <a:cs typeface="+mn-cs"/>
              </a:rPr>
              <a:t>Voeding met toegevoegde vitamine D, is:</a:t>
            </a:r>
          </a:p>
          <a:p>
            <a:pPr marL="171450" indent="-171450" algn="l" rtl="0" eaLnBrk="0" fontAlgn="base" hangingPunct="0">
              <a:spcBef>
                <a:spcPct val="30000"/>
              </a:spcBef>
              <a:spcAft>
                <a:spcPct val="0"/>
              </a:spcAft>
              <a:buFont typeface="Arial" panose="020B0604020202020204" pitchFamily="34" charset="0"/>
              <a:buChar char="•"/>
            </a:pPr>
            <a:r>
              <a:rPr kumimoji="1" lang="nl-NL" sz="1200" kern="1200" dirty="0">
                <a:solidFill>
                  <a:schemeClr val="tx1"/>
                </a:solidFill>
                <a:latin typeface="Times New Roman" panose="02020603050405020304" pitchFamily="18" charset="0"/>
                <a:ea typeface="MS PGothic" panose="020B0600070205080204" pitchFamily="34" charset="-128"/>
                <a:cs typeface="+mn-cs"/>
              </a:rPr>
              <a:t>halvarine;</a:t>
            </a:r>
          </a:p>
          <a:p>
            <a:pPr marL="171450" indent="-171450" algn="l" rtl="0" eaLnBrk="0" fontAlgn="base" hangingPunct="0">
              <a:spcBef>
                <a:spcPct val="30000"/>
              </a:spcBef>
              <a:spcAft>
                <a:spcPct val="0"/>
              </a:spcAft>
              <a:buFont typeface="Arial" panose="020B0604020202020204" pitchFamily="34" charset="0"/>
              <a:buChar char="•"/>
            </a:pPr>
            <a:r>
              <a:rPr kumimoji="1" lang="nl-NL" sz="1200" kern="1200" dirty="0">
                <a:solidFill>
                  <a:schemeClr val="tx1"/>
                </a:solidFill>
                <a:latin typeface="Times New Roman" panose="02020603050405020304" pitchFamily="18" charset="0"/>
                <a:ea typeface="MS PGothic" panose="020B0600070205080204" pitchFamily="34" charset="-128"/>
                <a:cs typeface="+mn-cs"/>
              </a:rPr>
              <a:t>margarine; en</a:t>
            </a:r>
          </a:p>
          <a:p>
            <a:pPr marL="171450" indent="-171450" algn="l" rtl="0" eaLnBrk="0" fontAlgn="base" hangingPunct="0">
              <a:spcBef>
                <a:spcPct val="30000"/>
              </a:spcBef>
              <a:spcAft>
                <a:spcPct val="0"/>
              </a:spcAft>
              <a:buFont typeface="Arial" panose="020B0604020202020204" pitchFamily="34" charset="0"/>
              <a:buChar char="•"/>
            </a:pPr>
            <a:r>
              <a:rPr kumimoji="1" lang="nl-NL" sz="1200" kern="1200" dirty="0">
                <a:solidFill>
                  <a:schemeClr val="tx1"/>
                </a:solidFill>
                <a:latin typeface="Times New Roman" panose="02020603050405020304" pitchFamily="18" charset="0"/>
                <a:ea typeface="MS PGothic" panose="020B0600070205080204" pitchFamily="34" charset="-128"/>
                <a:cs typeface="+mn-cs"/>
              </a:rPr>
              <a:t>bak- en braadproducten.</a:t>
            </a:r>
          </a:p>
          <a:p>
            <a:pPr algn="l" rtl="0" eaLnBrk="0" fontAlgn="base" hangingPunct="0">
              <a:spcBef>
                <a:spcPct val="30000"/>
              </a:spcBef>
              <a:spcAft>
                <a:spcPct val="0"/>
              </a:spcAft>
            </a:pPr>
            <a:r>
              <a:rPr kumimoji="1" lang="nl-NL" sz="1200" kern="1200" dirty="0">
                <a:solidFill>
                  <a:schemeClr val="tx1"/>
                </a:solidFill>
                <a:latin typeface="Times New Roman" panose="02020603050405020304" pitchFamily="18" charset="0"/>
                <a:ea typeface="MS PGothic" panose="020B0600070205080204" pitchFamily="34" charset="-128"/>
                <a:cs typeface="+mn-cs"/>
              </a:rPr>
              <a:t>Tegenwoordig vind je vitamine D ook in:</a:t>
            </a:r>
          </a:p>
          <a:p>
            <a:pPr marL="171450" indent="-171450" algn="l" rtl="0" eaLnBrk="0" fontAlgn="base" hangingPunct="0">
              <a:spcBef>
                <a:spcPct val="30000"/>
              </a:spcBef>
              <a:spcAft>
                <a:spcPct val="0"/>
              </a:spcAft>
              <a:buFont typeface="Arial" panose="020B0604020202020204" pitchFamily="34" charset="0"/>
              <a:buChar char="•"/>
            </a:pPr>
            <a:r>
              <a:rPr kumimoji="1" lang="nl-NL" sz="1200" kern="1200" dirty="0">
                <a:solidFill>
                  <a:schemeClr val="tx1"/>
                </a:solidFill>
                <a:latin typeface="Times New Roman" panose="02020603050405020304" pitchFamily="18" charset="0"/>
                <a:ea typeface="MS PGothic" panose="020B0600070205080204" pitchFamily="34" charset="-128"/>
                <a:cs typeface="+mn-cs"/>
              </a:rPr>
              <a:t>kwarkproducten;</a:t>
            </a:r>
          </a:p>
          <a:p>
            <a:pPr marL="171450" indent="-171450" algn="l" rtl="0" eaLnBrk="0" fontAlgn="base" hangingPunct="0">
              <a:spcBef>
                <a:spcPct val="30000"/>
              </a:spcBef>
              <a:spcAft>
                <a:spcPct val="0"/>
              </a:spcAft>
              <a:buFont typeface="Arial" panose="020B0604020202020204" pitchFamily="34" charset="0"/>
              <a:buChar char="•"/>
            </a:pPr>
            <a:r>
              <a:rPr kumimoji="1" lang="nl-NL" sz="1200" kern="1200" dirty="0">
                <a:solidFill>
                  <a:schemeClr val="tx1"/>
                </a:solidFill>
                <a:latin typeface="Times New Roman" panose="02020603050405020304" pitchFamily="18" charset="0"/>
                <a:ea typeface="MS PGothic" panose="020B0600070205080204" pitchFamily="34" charset="-128"/>
                <a:cs typeface="+mn-cs"/>
              </a:rPr>
              <a:t>yoghurtproducten;</a:t>
            </a:r>
          </a:p>
          <a:p>
            <a:pPr marL="171450" indent="-171450" algn="l" rtl="0" eaLnBrk="0" fontAlgn="base" hangingPunct="0">
              <a:spcBef>
                <a:spcPct val="30000"/>
              </a:spcBef>
              <a:spcAft>
                <a:spcPct val="0"/>
              </a:spcAft>
              <a:buFont typeface="Arial" panose="020B0604020202020204" pitchFamily="34" charset="0"/>
              <a:buChar char="•"/>
            </a:pPr>
            <a:r>
              <a:rPr kumimoji="1" lang="nl-NL" sz="1200" kern="1200" dirty="0">
                <a:solidFill>
                  <a:schemeClr val="tx1"/>
                </a:solidFill>
                <a:latin typeface="Times New Roman" panose="02020603050405020304" pitchFamily="18" charset="0"/>
                <a:ea typeface="MS PGothic" panose="020B0600070205080204" pitchFamily="34" charset="-128"/>
                <a:cs typeface="+mn-cs"/>
              </a:rPr>
              <a:t>flesvoeding voor baby’s; en</a:t>
            </a:r>
          </a:p>
          <a:p>
            <a:pPr marL="171450" indent="-171450" algn="l" rtl="0" eaLnBrk="0" fontAlgn="base" hangingPunct="0">
              <a:spcBef>
                <a:spcPct val="30000"/>
              </a:spcBef>
              <a:spcAft>
                <a:spcPct val="0"/>
              </a:spcAft>
              <a:buFont typeface="Arial" panose="020B0604020202020204" pitchFamily="34" charset="0"/>
              <a:buChar char="•"/>
            </a:pPr>
            <a:r>
              <a:rPr kumimoji="1" lang="nl-NL" sz="1200" kern="1200" dirty="0">
                <a:solidFill>
                  <a:schemeClr val="tx1"/>
                </a:solidFill>
                <a:latin typeface="Times New Roman" panose="02020603050405020304" pitchFamily="18" charset="0"/>
                <a:ea typeface="MS PGothic" panose="020B0600070205080204" pitchFamily="34" charset="-128"/>
                <a:cs typeface="+mn-cs"/>
              </a:rPr>
              <a:t>peutermelk.</a:t>
            </a:r>
          </a:p>
          <a:p>
            <a:pPr algn="l" rtl="0" eaLnBrk="0" fontAlgn="base" hangingPunct="0">
              <a:spcBef>
                <a:spcPct val="30000"/>
              </a:spcBef>
              <a:spcAft>
                <a:spcPct val="0"/>
              </a:spcAft>
            </a:pPr>
            <a:endParaRPr kumimoji="1" lang="nl-NL" altLang="nl-NL" sz="1200" kern="1200" dirty="0">
              <a:solidFill>
                <a:schemeClr val="tx1"/>
              </a:solidFill>
              <a:latin typeface="Times New Roman" panose="02020603050405020304" pitchFamily="18" charset="0"/>
              <a:ea typeface="MS PGothic" panose="020B0600070205080204" pitchFamily="34" charset="-128"/>
              <a:cs typeface="+mn-cs"/>
            </a:endParaRPr>
          </a:p>
        </p:txBody>
      </p:sp>
      <p:sp>
        <p:nvSpPr>
          <p:cNvPr id="29700" name="Tijdelijke aanduiding voor dianummer 3"/>
          <p:cNvSpPr>
            <a:spLocks noGrp="1"/>
          </p:cNvSpPr>
          <p:nvPr>
            <p:ph type="sldNum" sz="quarter" idx="5"/>
          </p:nvPr>
        </p:nvSpPr>
        <p:spPr>
          <a:noFill/>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40B8CDE2-E1FF-49D2-A23E-182944D9D35D}" type="slidenum">
              <a:rPr lang="nl-NL" altLang="nl-NL" sz="1200" smtClean="0">
                <a:latin typeface="Times New Roman" panose="02020603050405020304" pitchFamily="18" charset="0"/>
              </a:rPr>
              <a:pPr/>
              <a:t>13</a:t>
            </a:fld>
            <a:endParaRPr lang="nl-NL" altLang="nl-NL" sz="1200">
              <a:latin typeface="Times New Roman" panose="02020603050405020304" pitchFamily="18" charset="0"/>
            </a:endParaRPr>
          </a:p>
        </p:txBody>
      </p:sp>
    </p:spTree>
    <p:extLst>
      <p:ext uri="{BB962C8B-B14F-4D97-AF65-F5344CB8AC3E}">
        <p14:creationId xmlns:p14="http://schemas.microsoft.com/office/powerpoint/2010/main" val="1118018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jdelijke aanduiding voor dia-afbeelding 1"/>
          <p:cNvSpPr>
            <a:spLocks noGrp="1" noRot="1" noChangeAspect="1" noTextEdit="1"/>
          </p:cNvSpPr>
          <p:nvPr>
            <p:ph type="sldImg"/>
          </p:nvPr>
        </p:nvSpPr>
        <p:spPr>
          <a:ln/>
        </p:spPr>
      </p:sp>
      <p:sp>
        <p:nvSpPr>
          <p:cNvPr id="29699" name="Tijdelijke aanduiding voor notities 2"/>
          <p:cNvSpPr>
            <a:spLocks noGrp="1"/>
          </p:cNvSpPr>
          <p:nvPr>
            <p:ph type="body" idx="1"/>
          </p:nvPr>
        </p:nvSpPr>
        <p:spPr>
          <a:noFill/>
        </p:spPr>
        <p:txBody>
          <a:bodyPr/>
          <a:lstStyle/>
          <a:p>
            <a:r>
              <a:rPr lang="nl-NL" altLang="nl-NL" b="1" dirty="0"/>
              <a:t>Calcium</a:t>
            </a:r>
          </a:p>
          <a:p>
            <a:r>
              <a:rPr lang="nl-NL" altLang="nl-NL" dirty="0"/>
              <a:t>Zuivelproducten bevatten kalk (calcium) en vitamine D. Zorg daarom voor een gezonde voeding met gemiddeld 2 tot 3 porties melk en melkproducten</a:t>
            </a:r>
            <a:r>
              <a:rPr lang="nl-NL" altLang="nl-NL" baseline="0" dirty="0"/>
              <a:t> per dag,</a:t>
            </a:r>
            <a:r>
              <a:rPr lang="nl-NL" altLang="nl-NL" dirty="0"/>
              <a:t> en 1 à 2 plakken kaas. Wanneer het u niet lukt om voldoende zuivel in te nemen, vertel dat dan aan de huisarts of apotheker.</a:t>
            </a:r>
          </a:p>
          <a:p>
            <a:endParaRPr lang="nl-NL" altLang="nl-NL" b="1" dirty="0"/>
          </a:p>
          <a:p>
            <a:r>
              <a:rPr lang="nl-NL" altLang="nl-NL" b="1" dirty="0"/>
              <a:t>Beweging:</a:t>
            </a:r>
            <a:r>
              <a:rPr lang="nl-NL" altLang="nl-NL" b="1" baseline="0" dirty="0"/>
              <a:t> in beweging blijven</a:t>
            </a:r>
            <a:br>
              <a:rPr lang="nl-NL" altLang="nl-NL" dirty="0"/>
            </a:br>
            <a:r>
              <a:rPr lang="nl-NL" altLang="nl-NL" dirty="0"/>
              <a:t>Wie zich niet fit voelt en daardoor weinig actief is, loopt alleen daardoor al een grotere kans te vallen. Spieren hebben oefening nodig. Als het even mogelijk is, blijf dan in beweging. Zelf boodschappen doen, een eindje wandelen of meedoen met groepslessen (voorbeeld</a:t>
            </a:r>
            <a:r>
              <a:rPr lang="nl-NL" altLang="nl-NL" baseline="0" dirty="0"/>
              <a:t> </a:t>
            </a:r>
            <a:r>
              <a:rPr lang="nl-NL" altLang="nl-NL" dirty="0"/>
              <a:t>‘Meer bewegen voor ouderen` (vaak georganiseerd door de Thuiszorg). Alles helpt om een betere conditie te houden en daarmee het risico op ongelukken te verkleinen.</a:t>
            </a:r>
          </a:p>
          <a:p>
            <a:endParaRPr lang="nl-NL" altLang="nl-NL" dirty="0"/>
          </a:p>
          <a:p>
            <a:r>
              <a:rPr lang="nl-NL" altLang="nl-NL" dirty="0"/>
              <a:t>Het sterke botten boekje</a:t>
            </a:r>
            <a:r>
              <a:rPr lang="nl-NL" altLang="nl-NL" baseline="0" dirty="0"/>
              <a:t> die u hier ziet, is voor </a:t>
            </a:r>
            <a:r>
              <a:rPr lang="nl-NL" altLang="nl-NL" dirty="0"/>
              <a:t>deelnemers beschikbaar</a:t>
            </a:r>
          </a:p>
          <a:p>
            <a:endParaRPr lang="nl-NL" altLang="nl-NL" dirty="0"/>
          </a:p>
          <a:p>
            <a:r>
              <a:rPr lang="nl-NL" altLang="nl-NL" dirty="0"/>
              <a:t>Bron: apotheek.nl</a:t>
            </a:r>
          </a:p>
          <a:p>
            <a:endParaRPr lang="en-US" altLang="nl-NL" dirty="0"/>
          </a:p>
          <a:p>
            <a:r>
              <a:rPr lang="nl-NL" b="1" dirty="0"/>
              <a:t>Extra medicatie</a:t>
            </a:r>
          </a:p>
          <a:p>
            <a:r>
              <a:rPr lang="nl-NL" dirty="0"/>
              <a:t>NHG Fractuurpreventie:</a:t>
            </a:r>
            <a:r>
              <a:rPr lang="nl-NL" baseline="0" dirty="0"/>
              <a:t> </a:t>
            </a:r>
          </a:p>
          <a:p>
            <a:r>
              <a:rPr lang="nl-NL" dirty="0"/>
              <a:t>https://www.nhg.org/standaarden/volledig/nhg-standaard-fractuurpreventie-tweede-herziening#Voorlichtingenbehandeling(stap5)</a:t>
            </a:r>
          </a:p>
          <a:p>
            <a:endParaRPr lang="nl-NL" dirty="0"/>
          </a:p>
          <a:p>
            <a:r>
              <a:rPr lang="nl-NL" dirty="0"/>
              <a:t>Het beleid is afhankelijk van het valrisico en van de hoogte van het fractuurrisico:</a:t>
            </a:r>
          </a:p>
          <a:p>
            <a:pPr marL="171450" indent="-171450">
              <a:buFont typeface="Arial" panose="020B0604020202020204" pitchFamily="34" charset="0"/>
              <a:buChar char="•"/>
            </a:pPr>
            <a:r>
              <a:rPr lang="nl-NL" dirty="0"/>
              <a:t>verhoogd valrisico: voorlichting en maatregelen ter reductie van het valrisico;</a:t>
            </a:r>
          </a:p>
          <a:p>
            <a:pPr marL="171450" indent="-171450">
              <a:buFont typeface="Arial" panose="020B0604020202020204" pitchFamily="34" charset="0"/>
              <a:buChar char="•"/>
            </a:pPr>
            <a:r>
              <a:rPr lang="nl-NL" dirty="0"/>
              <a:t>laag fractuurrisico: leefstijladviezen;</a:t>
            </a:r>
          </a:p>
          <a:p>
            <a:pPr marL="171450" indent="-171450">
              <a:buFont typeface="Arial" panose="020B0604020202020204" pitchFamily="34" charset="0"/>
              <a:buChar char="•"/>
            </a:pPr>
            <a:r>
              <a:rPr lang="nl-NL" dirty="0"/>
              <a:t>matig fractuurrisico: leefstijladviezen, voorlichting over het verhoogde risico en suppletie van vitamine D en zo nodig calcium;</a:t>
            </a:r>
          </a:p>
          <a:p>
            <a:pPr marL="171450" indent="-171450">
              <a:buFont typeface="Arial" panose="020B0604020202020204" pitchFamily="34" charset="0"/>
              <a:buChar char="•"/>
            </a:pPr>
            <a:r>
              <a:rPr lang="nl-NL" dirty="0"/>
              <a:t>hoog fractuurrisico: leefstijladviezen, voorlichting over het verhoogde risico, suppletie van vitamine D en zo nodig calcium en </a:t>
            </a:r>
            <a:r>
              <a:rPr lang="nl-NL" b="1" dirty="0"/>
              <a:t>eventueel bisfosfonaten</a:t>
            </a:r>
            <a:r>
              <a:rPr lang="nl-NL" dirty="0"/>
              <a:t>. </a:t>
            </a:r>
            <a:r>
              <a:rPr lang="nl-NL" dirty="0">
                <a:effectLst/>
              </a:rPr>
              <a:t>Bisfosfonaten remmen de botafbraak en versterken de botten. </a:t>
            </a:r>
            <a:endParaRPr lang="nl-NL" dirty="0"/>
          </a:p>
          <a:p>
            <a:endParaRPr lang="nl-NL" dirty="0"/>
          </a:p>
          <a:p>
            <a:pPr algn="l" rtl="0" eaLnBrk="0" fontAlgn="base" hangingPunct="0">
              <a:spcBef>
                <a:spcPct val="30000"/>
              </a:spcBef>
              <a:spcAft>
                <a:spcPct val="0"/>
              </a:spcAft>
            </a:pPr>
            <a:endParaRPr kumimoji="1" lang="nl-NL" sz="1200" kern="1200" dirty="0">
              <a:solidFill>
                <a:schemeClr val="tx1"/>
              </a:solidFill>
              <a:latin typeface="Times New Roman" panose="02020603050405020304" pitchFamily="18" charset="0"/>
              <a:ea typeface="MS PGothic" panose="020B0600070205080204" pitchFamily="34" charset="-128"/>
              <a:cs typeface="+mn-cs"/>
            </a:endParaRPr>
          </a:p>
          <a:p>
            <a:pPr algn="l" rtl="0" eaLnBrk="0" fontAlgn="base" hangingPunct="0">
              <a:spcBef>
                <a:spcPct val="30000"/>
              </a:spcBef>
              <a:spcAft>
                <a:spcPct val="0"/>
              </a:spcAft>
            </a:pPr>
            <a:endParaRPr kumimoji="1" lang="en-US" altLang="nl-NL" sz="1200" kern="1200" dirty="0">
              <a:solidFill>
                <a:schemeClr val="tx1"/>
              </a:solidFill>
              <a:latin typeface="Times New Roman" panose="02020603050405020304" pitchFamily="18" charset="0"/>
              <a:ea typeface="MS PGothic" panose="020B0600070205080204" pitchFamily="34" charset="-128"/>
              <a:cs typeface="+mn-cs"/>
            </a:endParaRPr>
          </a:p>
        </p:txBody>
      </p:sp>
      <p:sp>
        <p:nvSpPr>
          <p:cNvPr id="29700" name="Tijdelijke aanduiding voor dianummer 3"/>
          <p:cNvSpPr>
            <a:spLocks noGrp="1"/>
          </p:cNvSpPr>
          <p:nvPr>
            <p:ph type="sldNum" sz="quarter" idx="5"/>
          </p:nvPr>
        </p:nvSpPr>
        <p:spPr>
          <a:noFill/>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40B8CDE2-E1FF-49D2-A23E-182944D9D35D}" type="slidenum">
              <a:rPr lang="nl-NL" altLang="nl-NL" sz="1200" smtClean="0">
                <a:latin typeface="Times New Roman" panose="02020603050405020304" pitchFamily="18" charset="0"/>
              </a:rPr>
              <a:pPr/>
              <a:t>14</a:t>
            </a:fld>
            <a:endParaRPr lang="nl-NL" altLang="nl-NL" sz="1200">
              <a:latin typeface="Times New Roman" panose="02020603050405020304" pitchFamily="18" charset="0"/>
            </a:endParaRPr>
          </a:p>
        </p:txBody>
      </p:sp>
    </p:spTree>
    <p:extLst>
      <p:ext uri="{BB962C8B-B14F-4D97-AF65-F5344CB8AC3E}">
        <p14:creationId xmlns:p14="http://schemas.microsoft.com/office/powerpoint/2010/main" val="1618694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jdelijke aanduiding voor dia-afbeelding 1"/>
          <p:cNvSpPr>
            <a:spLocks noGrp="1" noRot="1" noChangeAspect="1" noTextEdit="1"/>
          </p:cNvSpPr>
          <p:nvPr>
            <p:ph type="sldImg"/>
          </p:nvPr>
        </p:nvSpPr>
        <p:spPr>
          <a:ln/>
        </p:spPr>
      </p:sp>
      <p:sp>
        <p:nvSpPr>
          <p:cNvPr id="31747" name="Tijdelijke aanduiding voor notities 2"/>
          <p:cNvSpPr>
            <a:spLocks noGrp="1"/>
          </p:cNvSpPr>
          <p:nvPr>
            <p:ph type="body" idx="1"/>
          </p:nvPr>
        </p:nvSpPr>
        <p:spPr>
          <a:noFill/>
        </p:spPr>
        <p:txBody>
          <a:bodyPr/>
          <a:lstStyle/>
          <a:p>
            <a:r>
              <a:rPr lang="nl-NL" altLang="nl-NL" dirty="0"/>
              <a:t>Alcohol</a:t>
            </a:r>
            <a:r>
              <a:rPr lang="nl-NL" altLang="nl-NL" baseline="0" dirty="0"/>
              <a:t> en medicijnen hebben invloed op elkaar.</a:t>
            </a:r>
            <a:r>
              <a:rPr lang="nl-NL" altLang="nl-NL" dirty="0"/>
              <a:t> Bij de volgende dia’s bespreken we wat alcohol kan doen in combinatie met medicijnen.</a:t>
            </a:r>
          </a:p>
        </p:txBody>
      </p:sp>
      <p:sp>
        <p:nvSpPr>
          <p:cNvPr id="31748" name="Tijdelijke aanduiding voor dianummer 3"/>
          <p:cNvSpPr>
            <a:spLocks noGrp="1"/>
          </p:cNvSpPr>
          <p:nvPr>
            <p:ph type="sldNum" sz="quarter" idx="5"/>
          </p:nvPr>
        </p:nvSpPr>
        <p:spPr>
          <a:noFill/>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9275481A-9C00-43A9-89B2-E82928B90991}" type="slidenum">
              <a:rPr lang="nl-NL" altLang="nl-NL" sz="1200" smtClean="0">
                <a:latin typeface="Times New Roman" panose="02020603050405020304" pitchFamily="18" charset="0"/>
              </a:rPr>
              <a:pPr/>
              <a:t>15</a:t>
            </a:fld>
            <a:endParaRPr lang="nl-NL" altLang="nl-NL" sz="1200">
              <a:latin typeface="Times New Roman" panose="02020603050405020304" pitchFamily="18" charset="0"/>
            </a:endParaRPr>
          </a:p>
        </p:txBody>
      </p:sp>
    </p:spTree>
    <p:extLst>
      <p:ext uri="{BB962C8B-B14F-4D97-AF65-F5344CB8AC3E}">
        <p14:creationId xmlns:p14="http://schemas.microsoft.com/office/powerpoint/2010/main" val="3670368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a:ln/>
        </p:spPr>
      </p:sp>
      <p:sp>
        <p:nvSpPr>
          <p:cNvPr id="3" name="Tijdelijke aanduiding voor notities 2"/>
          <p:cNvSpPr>
            <a:spLocks noGrp="1"/>
          </p:cNvSpPr>
          <p:nvPr>
            <p:ph type="body" idx="1"/>
          </p:nvPr>
        </p:nvSpPr>
        <p:spPr/>
        <p:txBody>
          <a:bodyPr/>
          <a:lstStyle/>
          <a:p>
            <a:pPr>
              <a:defRPr/>
            </a:pPr>
            <a:endParaRPr lang="nl-NL" dirty="0"/>
          </a:p>
          <a:p>
            <a:pPr>
              <a:defRPr/>
            </a:pPr>
            <a:r>
              <a:rPr lang="nl-NL" dirty="0"/>
              <a:t>Wie kent </a:t>
            </a:r>
            <a:r>
              <a:rPr lang="nl-NL" baseline="0" dirty="0"/>
              <a:t>deze sticker? Wat betekent dit?</a:t>
            </a:r>
            <a:endParaRPr lang="nl-NL" dirty="0"/>
          </a:p>
          <a:p>
            <a:pPr>
              <a:defRPr/>
            </a:pPr>
            <a:endParaRPr lang="nl-NL" dirty="0"/>
          </a:p>
          <a:p>
            <a:pPr>
              <a:defRPr/>
            </a:pPr>
            <a:r>
              <a:rPr lang="nl-NL" b="1" dirty="0"/>
              <a:t>Waarschuwingssticker</a:t>
            </a:r>
          </a:p>
          <a:p>
            <a:pPr marL="0" marR="0" indent="0" algn="l" defTabSz="914400" rtl="0" eaLnBrk="0" fontAlgn="base" latinLnBrk="0" hangingPunct="0">
              <a:lnSpc>
                <a:spcPct val="100000"/>
              </a:lnSpc>
              <a:spcBef>
                <a:spcPct val="30000"/>
              </a:spcBef>
              <a:spcAft>
                <a:spcPct val="0"/>
              </a:spcAft>
              <a:buClrTx/>
              <a:buSzTx/>
              <a:buFontTx/>
              <a:buNone/>
              <a:tabLst/>
              <a:defRPr/>
            </a:pPr>
            <a:r>
              <a:rPr lang="nl-NL" dirty="0">
                <a:effectLst/>
              </a:rPr>
              <a:t>Dit is een voorbeeld van een gele waarschuwingssticker. De apotheek plakt deze op uw medicijndoosje als u met uw medicijn moet oppassen met alcohol.</a:t>
            </a:r>
            <a:endParaRPr lang="nl-NL" dirty="0"/>
          </a:p>
          <a:p>
            <a:pPr>
              <a:defRPr/>
            </a:pPr>
            <a:r>
              <a:rPr lang="nl-NL" dirty="0"/>
              <a:t>Let op.</a:t>
            </a:r>
            <a:r>
              <a:rPr lang="nl-NL" baseline="0" dirty="0"/>
              <a:t> </a:t>
            </a:r>
            <a:r>
              <a:rPr lang="nl-NL" dirty="0"/>
              <a:t>Als deze sticker</a:t>
            </a:r>
            <a:r>
              <a:rPr lang="nl-NL" baseline="0" dirty="0"/>
              <a:t> op uw medicijndoos zit, moet u niet alleen oppassen met alcohol, maar </a:t>
            </a:r>
            <a:r>
              <a:rPr lang="nl-NL" dirty="0"/>
              <a:t>ook met autorijden, klimmen op een ladder of trapje</a:t>
            </a:r>
            <a:r>
              <a:rPr lang="nl-NL" baseline="0" dirty="0"/>
              <a:t> en</a:t>
            </a:r>
            <a:r>
              <a:rPr lang="nl-NL" dirty="0"/>
              <a:t> fietsen. </a:t>
            </a:r>
          </a:p>
          <a:p>
            <a:pPr>
              <a:defRPr/>
            </a:pPr>
            <a:endParaRPr lang="en-US" dirty="0"/>
          </a:p>
          <a:p>
            <a:r>
              <a:rPr kumimoji="1" lang="nl-NL" sz="1200" b="0" i="0" kern="1200" dirty="0">
                <a:solidFill>
                  <a:schemeClr val="tx1"/>
                </a:solidFill>
                <a:effectLst/>
                <a:latin typeface="Times New Roman" panose="02020603050405020304" pitchFamily="18" charset="0"/>
                <a:ea typeface="MS PGothic" panose="020B0600070205080204" pitchFamily="34" charset="-128"/>
                <a:cs typeface="+mn-cs"/>
              </a:rPr>
              <a:t>(Info bij vragen, bron apotheek.nl.</a:t>
            </a:r>
            <a:r>
              <a:rPr kumimoji="1" lang="nl-NL" sz="1200" b="0" i="0" kern="1200" baseline="0" dirty="0">
                <a:solidFill>
                  <a:schemeClr val="tx1"/>
                </a:solidFill>
                <a:effectLst/>
                <a:latin typeface="Times New Roman" panose="02020603050405020304" pitchFamily="18" charset="0"/>
                <a:ea typeface="MS PGothic" panose="020B0600070205080204" pitchFamily="34" charset="-128"/>
                <a:cs typeface="+mn-cs"/>
              </a:rPr>
              <a:t> </a:t>
            </a:r>
            <a:r>
              <a:rPr kumimoji="1" lang="nl-NL" sz="1200" b="0" i="0" kern="1200" dirty="0">
                <a:solidFill>
                  <a:schemeClr val="tx1"/>
                </a:solidFill>
                <a:effectLst/>
                <a:latin typeface="Times New Roman" panose="02020603050405020304" pitchFamily="18" charset="0"/>
                <a:ea typeface="MS PGothic" panose="020B0600070205080204" pitchFamily="34" charset="-128"/>
                <a:cs typeface="+mn-cs"/>
              </a:rPr>
              <a:t>Advies rijvaardigheid hangt af van medicijn: </a:t>
            </a:r>
          </a:p>
          <a:p>
            <a:r>
              <a:rPr kumimoji="1" lang="nl-NL" sz="1200" b="0" i="0" kern="1200" dirty="0">
                <a:solidFill>
                  <a:schemeClr val="tx1"/>
                </a:solidFill>
                <a:effectLst/>
                <a:latin typeface="Times New Roman" panose="02020603050405020304" pitchFamily="18" charset="0"/>
                <a:ea typeface="MS PGothic" panose="020B0600070205080204" pitchFamily="34" charset="-128"/>
                <a:cs typeface="+mn-cs"/>
              </a:rPr>
              <a:t>Vraag bij een waarschuwing over rijvaardigheid altijd aan uw apotheker wat het advies is. Soms mag u een aantal uren niet rijden, soms mag u helemaal niet rijden. Dit komt doordat het ene medicijn alleen in het begin bijwerkingen veroorzaakt, het andere de hele periode dat u het gebruikt. Er zijn ook medicijnen die nog doorwerken nadat u al gestopt bent. U mag dan niet meteen na het stoppen weer gaan autorijden.)</a:t>
            </a:r>
          </a:p>
          <a:p>
            <a:pPr>
              <a:defRPr/>
            </a:pPr>
            <a:endParaRPr lang="nl-NL" dirty="0"/>
          </a:p>
          <a:p>
            <a:pPr>
              <a:defRPr/>
            </a:pPr>
            <a:r>
              <a:rPr lang="nl-NL" altLang="nl-NL" b="1" dirty="0">
                <a:solidFill>
                  <a:schemeClr val="accent2">
                    <a:lumMod val="50000"/>
                  </a:schemeClr>
                </a:solidFill>
              </a:rPr>
              <a:t>Effecten alcohol op lichaam</a:t>
            </a:r>
          </a:p>
          <a:p>
            <a:pPr>
              <a:defRPr/>
            </a:pPr>
            <a:r>
              <a:rPr lang="nl-NL" b="0" dirty="0">
                <a:solidFill>
                  <a:schemeClr val="accent2">
                    <a:lumMod val="50000"/>
                  </a:schemeClr>
                </a:solidFill>
              </a:rPr>
              <a:t>Alcohol is giftig met tal van gevolgen voor het lichaam en de organen. Het afbreken van de alcohol belast het lichaam vooral het spijsverteringskanaal en de organen. Zeker voor mensen die ook medicatie gebruiken telt deze belasting dubbel, ook de medicatie moet worden afgebroken door het lichaam. Dat belast vaak dezelfde organen (lever, nieren). </a:t>
            </a:r>
          </a:p>
          <a:p>
            <a:pPr>
              <a:defRPr/>
            </a:pPr>
            <a:endParaRPr lang="nl-NL" b="0" dirty="0">
              <a:solidFill>
                <a:schemeClr val="accent2">
                  <a:lumMod val="50000"/>
                </a:schemeClr>
              </a:solidFill>
            </a:endParaRPr>
          </a:p>
          <a:p>
            <a:pPr>
              <a:defRPr/>
            </a:pPr>
            <a:r>
              <a:rPr lang="nl-NL" b="0" dirty="0">
                <a:solidFill>
                  <a:schemeClr val="accent2">
                    <a:lumMod val="50000"/>
                  </a:schemeClr>
                </a:solidFill>
              </a:rPr>
              <a:t>Alcoholgebruik geeft klachten die vaak niet gerelateerd worden aan alcoholgebruik. Maag- en darmklachten, slecht slapen, angst of depressie kunnen ook veroorzaakt worden door alcohol. Dat is niet altijd zo. Maar alcohol drinken zal deze klachten niet verhelpen en zelfs kunnen verergeren. Alcoholgebruik kan herstel belemmeren.</a:t>
            </a:r>
          </a:p>
          <a:p>
            <a:pPr>
              <a:defRPr/>
            </a:pPr>
            <a:endParaRPr lang="nl-NL" b="0" dirty="0">
              <a:solidFill>
                <a:schemeClr val="accent2">
                  <a:lumMod val="50000"/>
                </a:schemeClr>
              </a:solidFill>
            </a:endParaRPr>
          </a:p>
          <a:p>
            <a:pPr>
              <a:defRPr/>
            </a:pPr>
            <a:r>
              <a:rPr lang="nl-NL" b="0" dirty="0">
                <a:solidFill>
                  <a:schemeClr val="accent2">
                    <a:lumMod val="50000"/>
                  </a:schemeClr>
                </a:solidFill>
              </a:rPr>
              <a:t>Alcohol kan leiden tot verslaving en problemen. </a:t>
            </a:r>
          </a:p>
          <a:p>
            <a:pPr>
              <a:defRPr/>
            </a:pPr>
            <a:endParaRPr lang="nl-NL" b="0" dirty="0">
              <a:solidFill>
                <a:schemeClr val="accent2">
                  <a:lumMod val="50000"/>
                </a:schemeClr>
              </a:solidFill>
            </a:endParaRPr>
          </a:p>
          <a:p>
            <a:pPr>
              <a:defRPr/>
            </a:pPr>
            <a:r>
              <a:rPr lang="nl-NL" b="0" dirty="0">
                <a:solidFill>
                  <a:schemeClr val="accent2">
                    <a:lumMod val="50000"/>
                  </a:schemeClr>
                </a:solidFill>
              </a:rPr>
              <a:t>Bron: </a:t>
            </a:r>
            <a:r>
              <a:rPr lang="nl-NL" sz="1800" u="sng" dirty="0">
                <a:solidFill>
                  <a:srgbClr val="0563C1"/>
                </a:solidFill>
                <a:effectLst/>
                <a:latin typeface="Calibri" panose="020F0502020204030204" pitchFamily="34" charset="0"/>
                <a:ea typeface="Times New Roman" panose="02020603050405020304" pitchFamily="18" charset="0"/>
                <a:hlinkClick r:id="rId3"/>
              </a:rPr>
              <a:t>Factsheet-alcohol.pdf (netwerknoom.nl)</a:t>
            </a:r>
            <a:endParaRPr lang="nl-NL" b="0" dirty="0">
              <a:solidFill>
                <a:schemeClr val="accent2">
                  <a:lumMod val="50000"/>
                </a:schemeClr>
              </a:solidFill>
            </a:endParaRPr>
          </a:p>
          <a:p>
            <a:pPr>
              <a:defRPr/>
            </a:pPr>
            <a:endParaRPr lang="nl-NL" dirty="0"/>
          </a:p>
          <a:p>
            <a:pPr>
              <a:buFont typeface="Arial" panose="020B0604020202020204" pitchFamily="34" charset="0"/>
              <a:buNone/>
              <a:defRPr/>
            </a:pPr>
            <a:r>
              <a:rPr lang="nl-NL" b="1" dirty="0"/>
              <a:t>Effecten alcohol en medicijn</a:t>
            </a:r>
          </a:p>
          <a:p>
            <a:pPr>
              <a:defRPr/>
            </a:pPr>
            <a:r>
              <a:rPr lang="nl-NL" dirty="0"/>
              <a:t>Alcohol en medicijnen kunnen elkaar</a:t>
            </a:r>
            <a:r>
              <a:rPr lang="nl-NL" baseline="0" dirty="0"/>
              <a:t> </a:t>
            </a:r>
            <a:r>
              <a:rPr lang="nl-NL" dirty="0"/>
              <a:t>beïnvloeden:</a:t>
            </a:r>
          </a:p>
          <a:p>
            <a:pPr marL="171450" indent="-171450">
              <a:buFont typeface="Arial" panose="020B0604020202020204" pitchFamily="34" charset="0"/>
              <a:buChar char="•"/>
              <a:defRPr/>
            </a:pPr>
            <a:r>
              <a:rPr lang="nl-NL" dirty="0"/>
              <a:t>Enerzijds. Medicijnen kunnen de </a:t>
            </a:r>
            <a:r>
              <a:rPr lang="nl-NL" b="1" dirty="0"/>
              <a:t>afbraak van alcohol vertragen</a:t>
            </a:r>
            <a:r>
              <a:rPr lang="nl-NL" dirty="0"/>
              <a:t>. Hierdoor blijft een giftig afbraakproduct van alcohol langer in het lichaam. Dit kan zorgen voor misselijkheid, hoofdpijn en duizeligheid. </a:t>
            </a:r>
            <a:r>
              <a:rPr lang="nl-NL" i="1" dirty="0"/>
              <a:t>(Achtergrondinformatie voor apotheker: Hierbij wordt het enzym aldehyde-dehydrogenase geremd. De hierdoor verhoogde </a:t>
            </a:r>
            <a:r>
              <a:rPr lang="nl-NL" i="1" dirty="0" err="1"/>
              <a:t>aceetaldehydeconcentratie</a:t>
            </a:r>
            <a:r>
              <a:rPr lang="nl-NL" i="1" dirty="0"/>
              <a:t> in het bloed veroorzaakt onaangename gewaarwordingen zoals een rood gelaat, bonzende hoofdpijn, misselijkheid, braken en tachycardie).</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dirty="0"/>
              <a:t>Anderzijds.</a:t>
            </a:r>
            <a:r>
              <a:rPr lang="nl-NL" baseline="0" dirty="0"/>
              <a:t> </a:t>
            </a:r>
            <a:r>
              <a:rPr lang="nl-NL" dirty="0"/>
              <a:t>Alcohol kan de </a:t>
            </a:r>
            <a:r>
              <a:rPr lang="nl-NL" b="1" dirty="0"/>
              <a:t>bijwerkingen van sommige medicijnen versterken en de bloedvaten</a:t>
            </a:r>
            <a:r>
              <a:rPr lang="nl-NL" b="1" baseline="0" dirty="0"/>
              <a:t> verwijden</a:t>
            </a:r>
            <a:r>
              <a:rPr lang="nl-NL" dirty="0"/>
              <a:t>. U kunt daardoor duizelig worden,</a:t>
            </a:r>
            <a:r>
              <a:rPr lang="nl-NL" baseline="0" dirty="0"/>
              <a:t> waardoor de kans op vallen groter wordt.</a:t>
            </a:r>
            <a:endParaRPr lang="nl-NL" dirty="0"/>
          </a:p>
          <a:p>
            <a:pPr>
              <a:defRPr/>
            </a:pPr>
            <a:endParaRPr lang="nl-NL" u="sng" dirty="0"/>
          </a:p>
          <a:p>
            <a:pPr>
              <a:buFont typeface="Arial" panose="020B0604020202020204" pitchFamily="34" charset="0"/>
              <a:buNone/>
              <a:defRPr/>
            </a:pPr>
            <a:r>
              <a:rPr lang="nl-NL" dirty="0"/>
              <a:t>Er zijn </a:t>
            </a:r>
            <a:r>
              <a:rPr lang="nl-NL" u="sng" dirty="0"/>
              <a:t>combinaties</a:t>
            </a:r>
            <a:r>
              <a:rPr lang="nl-NL" baseline="0" dirty="0"/>
              <a:t> waarbij u op moet passen. U</a:t>
            </a:r>
            <a:r>
              <a:rPr lang="nl-NL" dirty="0"/>
              <a:t> moet in ieder geval extra oppassen met alcohol bij het gebruik van:</a:t>
            </a:r>
          </a:p>
          <a:p>
            <a:pPr marL="171450" indent="-171450">
              <a:buFont typeface="Arial" panose="020B0604020202020204" pitchFamily="34" charset="0"/>
              <a:buChar char="•"/>
              <a:defRPr/>
            </a:pPr>
            <a:r>
              <a:rPr lang="nl-NL" dirty="0"/>
              <a:t>Pijnstillers. Pijnstillers</a:t>
            </a:r>
            <a:r>
              <a:rPr lang="nl-NL" baseline="0" dirty="0"/>
              <a:t> die </a:t>
            </a:r>
            <a:r>
              <a:rPr lang="nl-NL" dirty="0"/>
              <a:t>u krijgt van de apotheek of kunt kopen bij de drogist,</a:t>
            </a:r>
            <a:r>
              <a:rPr lang="nl-NL" baseline="0" dirty="0"/>
              <a:t> zoals aspirine en ibuprofen. Deze middelen </a:t>
            </a:r>
            <a:r>
              <a:rPr lang="nl-NL" dirty="0"/>
              <a:t>hebben als bijwerking dat ze het maagslijmvlies irriteren. Alcohol kan ervoor zorgen dat dit sneller gebeurt.</a:t>
            </a:r>
          </a:p>
          <a:p>
            <a:pPr marL="171450" indent="-171450">
              <a:buFont typeface="Arial" panose="020B0604020202020204" pitchFamily="34" charset="0"/>
              <a:buChar char="•"/>
              <a:defRPr/>
            </a:pPr>
            <a:r>
              <a:rPr lang="nl-NL" dirty="0"/>
              <a:t>Bij middelen die het reactievermogen verminderen, moet u ook oppassen. Deze</a:t>
            </a:r>
            <a:r>
              <a:rPr lang="nl-NL" baseline="0" dirty="0"/>
              <a:t> medicijnen herkent u aan de</a:t>
            </a:r>
            <a:r>
              <a:rPr lang="nl-NL" dirty="0"/>
              <a:t> gele waarschuwingssticker,</a:t>
            </a:r>
            <a:r>
              <a:rPr lang="nl-NL" baseline="0" dirty="0"/>
              <a:t> en zit bijvoorbeeld op het doosje van</a:t>
            </a:r>
            <a:r>
              <a:rPr lang="nl-NL" dirty="0"/>
              <a:t> medicijnen tegen allergie, epilepsie, depressie en psychische problemen.</a:t>
            </a:r>
            <a:r>
              <a:rPr lang="nl-NL" baseline="0" dirty="0"/>
              <a:t> </a:t>
            </a:r>
            <a:r>
              <a:rPr lang="nl-NL" dirty="0"/>
              <a:t>Bij gebruik van alcohol kan dit leiden tot extra sufheid, slaperigheid, moeheid en/of duizeligheid.</a:t>
            </a:r>
            <a:r>
              <a:rPr lang="nl-NL" baseline="0" dirty="0"/>
              <a:t> De kans op vallen wordt groter.</a:t>
            </a:r>
            <a:endParaRPr lang="nl-NL" dirty="0"/>
          </a:p>
          <a:p>
            <a:pPr>
              <a:buFont typeface="Arial" panose="020B0604020202020204" pitchFamily="34" charset="0"/>
              <a:buNone/>
              <a:defRPr/>
            </a:pPr>
            <a:endParaRPr lang="nl-NL" dirty="0"/>
          </a:p>
          <a:p>
            <a:pPr>
              <a:buFont typeface="Arial" panose="020B0604020202020204" pitchFamily="34" charset="0"/>
              <a:buNone/>
              <a:defRPr/>
            </a:pPr>
            <a:endParaRPr lang="nl-NL" dirty="0"/>
          </a:p>
          <a:p>
            <a:pPr>
              <a:buFont typeface="Arial" panose="020B0604020202020204" pitchFamily="34" charset="0"/>
              <a:buNone/>
              <a:defRPr/>
            </a:pPr>
            <a:r>
              <a:rPr lang="nl-NL" dirty="0"/>
              <a:t>Bron: www.apotheek.nl en Jellinek</a:t>
            </a:r>
          </a:p>
          <a:p>
            <a:pPr>
              <a:buFont typeface="Arial" panose="020B0604020202020204" pitchFamily="34" charset="0"/>
              <a:buNone/>
              <a:defRPr/>
            </a:pPr>
            <a:endParaRPr lang="nl-NL" dirty="0"/>
          </a:p>
          <a:p>
            <a:pPr>
              <a:defRPr/>
            </a:pPr>
            <a:r>
              <a:rPr lang="nl-NL" dirty="0"/>
              <a:t>Zie thema’s op Apotheek.nl: </a:t>
            </a:r>
          </a:p>
          <a:p>
            <a:pPr marL="171450" indent="-171450">
              <a:buFontTx/>
              <a:buChar char="-"/>
              <a:defRPr/>
            </a:pPr>
            <a:r>
              <a:rPr lang="nl-NL" dirty="0"/>
              <a:t>Alcohol en medicijnen - https://www.apotheek.nl/themas/alcohol-en-medicijnen</a:t>
            </a:r>
          </a:p>
          <a:p>
            <a:pPr marL="171450" indent="-171450">
              <a:buFontTx/>
              <a:buChar char="-"/>
              <a:defRPr/>
            </a:pPr>
            <a:r>
              <a:rPr lang="nl-NL" dirty="0"/>
              <a:t>Medicijnen in het verkeer - https://www.apotheek.nl/themas/medicijnen-in-het-verkeer#!</a:t>
            </a:r>
          </a:p>
          <a:p>
            <a:pPr>
              <a:buFont typeface="Arial" panose="020B0604020202020204" pitchFamily="34" charset="0"/>
              <a:buNone/>
              <a:defRPr/>
            </a:pPr>
            <a:endParaRPr lang="en-US" dirty="0"/>
          </a:p>
          <a:p>
            <a:pPr>
              <a:buFont typeface="Arial" panose="020B0604020202020204" pitchFamily="34" charset="0"/>
              <a:buNone/>
              <a:defRPr/>
            </a:pPr>
            <a:endParaRPr lang="en-US" dirty="0"/>
          </a:p>
          <a:p>
            <a:pPr>
              <a:buFont typeface="Arial" panose="020B0604020202020204" pitchFamily="34" charset="0"/>
              <a:buNone/>
              <a:defRPr/>
            </a:pPr>
            <a:endParaRPr lang="nl-NL" dirty="0"/>
          </a:p>
          <a:p>
            <a:pPr>
              <a:defRPr/>
            </a:pPr>
            <a:endParaRPr lang="nl-NL" dirty="0"/>
          </a:p>
          <a:p>
            <a:pPr>
              <a:defRPr/>
            </a:pPr>
            <a:endParaRPr lang="nl-NL" dirty="0"/>
          </a:p>
        </p:txBody>
      </p:sp>
      <p:sp>
        <p:nvSpPr>
          <p:cNvPr id="33796" name="Tijdelijke aanduiding voor dianummer 3"/>
          <p:cNvSpPr>
            <a:spLocks noGrp="1"/>
          </p:cNvSpPr>
          <p:nvPr>
            <p:ph type="sldNum" sz="quarter" idx="5"/>
          </p:nvPr>
        </p:nvSpPr>
        <p:spPr>
          <a:noFill/>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2DEF996E-C538-43D1-9588-540F04C647C0}" type="slidenum">
              <a:rPr lang="nl-NL" altLang="nl-NL" sz="1200" smtClean="0">
                <a:latin typeface="Times New Roman" panose="02020603050405020304" pitchFamily="18" charset="0"/>
              </a:rPr>
              <a:pPr/>
              <a:t>16</a:t>
            </a:fld>
            <a:endParaRPr lang="nl-NL" altLang="nl-NL" sz="1200">
              <a:latin typeface="Times New Roman" panose="02020603050405020304" pitchFamily="18" charset="0"/>
            </a:endParaRPr>
          </a:p>
        </p:txBody>
      </p:sp>
    </p:spTree>
    <p:extLst>
      <p:ext uri="{BB962C8B-B14F-4D97-AF65-F5344CB8AC3E}">
        <p14:creationId xmlns:p14="http://schemas.microsoft.com/office/powerpoint/2010/main" val="529345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a:ln/>
        </p:spPr>
      </p:sp>
      <p:sp>
        <p:nvSpPr>
          <p:cNvPr id="3" name="Tijdelijke aanduiding voor notities 2"/>
          <p:cNvSpPr>
            <a:spLocks noGrp="1"/>
          </p:cNvSpPr>
          <p:nvPr>
            <p:ph type="body" idx="1"/>
          </p:nvPr>
        </p:nvSpPr>
        <p:spPr/>
        <p:txBody>
          <a:bodyPr/>
          <a:lstStyle/>
          <a:p>
            <a:pPr>
              <a:buFont typeface="Arial" panose="020B0604020202020204" pitchFamily="34" charset="0"/>
              <a:buNone/>
              <a:defRPr/>
            </a:pPr>
            <a:r>
              <a:rPr lang="nl-NL" b="1" dirty="0"/>
              <a:t>Alcohol en antibiotica</a:t>
            </a:r>
          </a:p>
          <a:p>
            <a:pPr>
              <a:buFont typeface="Arial" panose="020B0604020202020204" pitchFamily="34" charset="0"/>
              <a:buNone/>
              <a:defRPr/>
            </a:pPr>
            <a:r>
              <a:rPr lang="nl-NL" dirty="0"/>
              <a:t>Of u bij uw antibioticumkuur mag drinken, hangt af van het soort antibioticum. Meestal zijn er geen beperkingen. Vraag het uw apotheker/ lees goed de bijsluiter of kijk op apotheek.nl. </a:t>
            </a:r>
          </a:p>
          <a:p>
            <a:pPr>
              <a:buFont typeface="Arial" panose="020B0604020202020204" pitchFamily="34" charset="0"/>
              <a:buNone/>
              <a:defRPr/>
            </a:pPr>
            <a:endParaRPr lang="nl-NL" dirty="0"/>
          </a:p>
          <a:p>
            <a:pPr>
              <a:buFont typeface="Arial" panose="020B0604020202020204" pitchFamily="34" charset="0"/>
              <a:buNone/>
              <a:defRPr/>
            </a:pPr>
            <a:r>
              <a:rPr lang="nl-NL" altLang="nl-NL" b="1" dirty="0">
                <a:solidFill>
                  <a:schemeClr val="accent2">
                    <a:lumMod val="50000"/>
                  </a:schemeClr>
                </a:solidFill>
              </a:rPr>
              <a:t>Medicijnen als hulpmiddel om van de alcohol af te komen</a:t>
            </a:r>
          </a:p>
          <a:p>
            <a:pPr>
              <a:buFont typeface="Arial" panose="020B0604020202020204" pitchFamily="34" charset="0"/>
              <a:buNone/>
              <a:defRPr/>
            </a:pPr>
            <a:r>
              <a:rPr lang="nl-NL" dirty="0"/>
              <a:t>Er zijn ook medicijnen die u kunnen helpen om van de alcohol af te komen. U kunt hierover in gesprek met uw huisarts. </a:t>
            </a:r>
          </a:p>
          <a:p>
            <a:pPr>
              <a:buFont typeface="Arial" panose="020B0604020202020204" pitchFamily="34" charset="0"/>
              <a:buNone/>
              <a:defRPr/>
            </a:pPr>
            <a:endParaRPr lang="en-US" dirty="0"/>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nl-NL" b="1" dirty="0">
                <a:solidFill>
                  <a:schemeClr val="accent2">
                    <a:lumMod val="50000"/>
                  </a:schemeClr>
                </a:solidFill>
              </a:rPr>
              <a:t>Kan mijn medicijn met alcohol?</a:t>
            </a:r>
            <a:endParaRPr lang="nl-NL" altLang="nl-NL" b="1" dirty="0">
              <a:solidFill>
                <a:schemeClr val="accent2">
                  <a:lumMod val="50000"/>
                </a:schemeClr>
              </a:solidFill>
            </a:endParaRPr>
          </a:p>
          <a:p>
            <a:pPr>
              <a:buFont typeface="Arial" panose="020B0604020202020204" pitchFamily="34" charset="0"/>
              <a:buNone/>
              <a:defRPr/>
            </a:pPr>
            <a:r>
              <a:rPr lang="nl-NL" dirty="0">
                <a:effectLst/>
              </a:rPr>
              <a:t>Twijfelt u of bij u een medicijn dat u (al langer) gebruikt, of dat u zonder recept heeft gekocht bij drogist, mag innemen met alcohol? U kunt altijd </a:t>
            </a:r>
            <a:r>
              <a:rPr lang="nl-NL" baseline="0" dirty="0">
                <a:effectLst/>
              </a:rPr>
              <a:t>terecht bij uw apotheker voor vragen.</a:t>
            </a:r>
            <a:r>
              <a:rPr lang="nl-NL" dirty="0">
                <a:effectLst/>
              </a:rPr>
              <a:t> </a:t>
            </a:r>
          </a:p>
          <a:p>
            <a:pPr>
              <a:buFont typeface="Arial" panose="020B0604020202020204" pitchFamily="34" charset="0"/>
              <a:buNone/>
              <a:defRPr/>
            </a:pPr>
            <a:endParaRPr lang="nl-NL" dirty="0"/>
          </a:p>
          <a:p>
            <a:pPr>
              <a:buFont typeface="Arial" panose="020B0604020202020204" pitchFamily="34" charset="0"/>
              <a:buNone/>
              <a:defRPr/>
            </a:pPr>
            <a:endParaRPr lang="nl-NL" dirty="0"/>
          </a:p>
          <a:p>
            <a:pPr>
              <a:buFont typeface="Arial" panose="020B0604020202020204" pitchFamily="34" charset="0"/>
              <a:buNone/>
              <a:defRPr/>
            </a:pPr>
            <a:r>
              <a:rPr lang="nl-NL" dirty="0"/>
              <a:t>Bron: www.apotheek.nl</a:t>
            </a:r>
          </a:p>
          <a:p>
            <a:pPr>
              <a:buFont typeface="Arial" panose="020B0604020202020204" pitchFamily="34" charset="0"/>
              <a:buNone/>
              <a:defRPr/>
            </a:pPr>
            <a:endParaRPr lang="nl-NL" dirty="0"/>
          </a:p>
          <a:p>
            <a:pPr>
              <a:defRPr/>
            </a:pPr>
            <a:r>
              <a:rPr lang="nl-NL" dirty="0"/>
              <a:t>Zie thema’s op Apotheek.nl: </a:t>
            </a:r>
          </a:p>
          <a:p>
            <a:pPr marL="171450" indent="-171450">
              <a:buFontTx/>
              <a:buChar char="-"/>
              <a:defRPr/>
            </a:pPr>
            <a:r>
              <a:rPr lang="nl-NL" dirty="0"/>
              <a:t>Alcohol en medicijnen - https://www.apotheek.nl/themas/alcohol-en-medicijnen</a:t>
            </a:r>
          </a:p>
          <a:p>
            <a:pPr marL="171450" indent="-171450">
              <a:buFontTx/>
              <a:buChar char="-"/>
              <a:defRPr/>
            </a:pPr>
            <a:r>
              <a:rPr lang="nl-NL" dirty="0"/>
              <a:t>Medicijnen in het verkeer - https://www.apotheek.nl/themas/medicijnen-in-het-verkeer#!</a:t>
            </a:r>
          </a:p>
          <a:p>
            <a:pPr>
              <a:buFont typeface="Arial" panose="020B0604020202020204" pitchFamily="34" charset="0"/>
              <a:buNone/>
              <a:defRPr/>
            </a:pPr>
            <a:endParaRPr lang="en-US" dirty="0"/>
          </a:p>
          <a:p>
            <a:pPr>
              <a:buFont typeface="Arial" panose="020B0604020202020204" pitchFamily="34" charset="0"/>
              <a:buNone/>
              <a:defRPr/>
            </a:pPr>
            <a:endParaRPr lang="en-US" dirty="0"/>
          </a:p>
          <a:p>
            <a:pPr>
              <a:buFont typeface="Arial" panose="020B0604020202020204" pitchFamily="34" charset="0"/>
              <a:buNone/>
              <a:defRPr/>
            </a:pPr>
            <a:endParaRPr lang="nl-NL" dirty="0"/>
          </a:p>
          <a:p>
            <a:pPr>
              <a:defRPr/>
            </a:pPr>
            <a:endParaRPr lang="nl-NL" dirty="0"/>
          </a:p>
          <a:p>
            <a:pPr>
              <a:defRPr/>
            </a:pPr>
            <a:endParaRPr lang="nl-NL" dirty="0"/>
          </a:p>
        </p:txBody>
      </p:sp>
      <p:sp>
        <p:nvSpPr>
          <p:cNvPr id="33796" name="Tijdelijke aanduiding voor dianummer 3"/>
          <p:cNvSpPr>
            <a:spLocks noGrp="1"/>
          </p:cNvSpPr>
          <p:nvPr>
            <p:ph type="sldNum" sz="quarter" idx="5"/>
          </p:nvPr>
        </p:nvSpPr>
        <p:spPr>
          <a:noFill/>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2DEF996E-C538-43D1-9588-540F04C647C0}" type="slidenum">
              <a:rPr lang="nl-NL" altLang="nl-NL" sz="1200" smtClean="0">
                <a:latin typeface="Times New Roman" panose="02020603050405020304" pitchFamily="18" charset="0"/>
              </a:rPr>
              <a:pPr/>
              <a:t>17</a:t>
            </a:fld>
            <a:endParaRPr lang="nl-NL" altLang="nl-NL" sz="1200">
              <a:latin typeface="Times New Roman" panose="02020603050405020304" pitchFamily="18" charset="0"/>
            </a:endParaRPr>
          </a:p>
        </p:txBody>
      </p:sp>
    </p:spTree>
    <p:extLst>
      <p:ext uri="{BB962C8B-B14F-4D97-AF65-F5344CB8AC3E}">
        <p14:creationId xmlns:p14="http://schemas.microsoft.com/office/powerpoint/2010/main" val="3595970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jdelijke aanduiding voor dia-afbeelding 1"/>
          <p:cNvSpPr>
            <a:spLocks noGrp="1" noRot="1" noChangeAspect="1" noTextEdit="1"/>
          </p:cNvSpPr>
          <p:nvPr>
            <p:ph type="sldImg"/>
          </p:nvPr>
        </p:nvSpPr>
        <p:spPr>
          <a:ln/>
        </p:spPr>
      </p:sp>
      <p:sp>
        <p:nvSpPr>
          <p:cNvPr id="35843" name="Tijdelijke aanduiding voor notities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l-NL" altLang="nl-NL" baseline="0" dirty="0"/>
              <a:t>Om vallen door medicijnen, of door combinatie van medicijnen met alcohol, zoveel mogelijk te voorkomen, is goed gebruik van uw medicatie heel belangrijk. </a:t>
            </a:r>
            <a:r>
              <a:rPr lang="nl-NL" altLang="nl-NL" sz="1800" baseline="0" dirty="0"/>
              <a:t>De apotheker houdt uw medicatiegebruik en dossier daarvoor goed bij. </a:t>
            </a:r>
            <a:r>
              <a:rPr lang="nl-NL" sz="1800" dirty="0">
                <a:effectLst/>
                <a:highlight>
                  <a:srgbClr val="FFFF00"/>
                </a:highlight>
                <a:latin typeface="Calibri" panose="020F0502020204030204" pitchFamily="34" charset="0"/>
                <a:ea typeface="Times New Roman" panose="02020603050405020304" pitchFamily="18" charset="0"/>
              </a:rPr>
              <a:t>De apotheker weet alles over medicijnen. En of medicijnen met elkaar samen kunnen. Maar ook over bijwerkingen.</a:t>
            </a:r>
            <a:r>
              <a:rPr lang="nl-NL" sz="1800" dirty="0">
                <a:effectLst/>
                <a:latin typeface="Calibri" panose="020F0502020204030204" pitchFamily="34" charset="0"/>
                <a:ea typeface="Times New Roman" panose="02020603050405020304" pitchFamily="18" charset="0"/>
              </a:rPr>
              <a:t> </a:t>
            </a:r>
            <a:r>
              <a:rPr lang="nl-NL" altLang="nl-NL" baseline="0" dirty="0"/>
              <a:t>Als u een medicijn krijgt, kijkt de apotheker of het medicijn veilig voor u is. Of de dosering klopt en of het medicijn veilig samen met uw andere medicijnen kan. Indien nodig, belt de apotheker met uw huisarts/specialist.</a:t>
            </a:r>
            <a:endParaRPr lang="en-US" altLang="nl-NL" baseline="0" dirty="0"/>
          </a:p>
          <a:p>
            <a:pPr>
              <a:defRPr/>
            </a:pPr>
            <a:endParaRPr lang="en-US" altLang="nl-NL" baseline="0" dirty="0"/>
          </a:p>
          <a:p>
            <a:pPr>
              <a:defRPr/>
            </a:pPr>
            <a:r>
              <a:rPr lang="nl-NL" altLang="nl-NL" b="0" baseline="0" dirty="0"/>
              <a:t>Wat doet de apotheker voor u:</a:t>
            </a:r>
          </a:p>
          <a:p>
            <a:pPr marL="228600" indent="-228600">
              <a:buFont typeface="+mj-lt"/>
              <a:buAutoNum type="arabicPeriod"/>
              <a:defRPr/>
            </a:pPr>
            <a:r>
              <a:rPr lang="nl-NL" altLang="nl-NL" b="0" baseline="0" dirty="0"/>
              <a:t>Recept aannemen en controleren: medicatiebewaking</a:t>
            </a:r>
          </a:p>
          <a:p>
            <a:pPr marL="685800" lvl="1" indent="-228600">
              <a:buFont typeface="Arial" panose="020B0604020202020204" pitchFamily="34" charset="0"/>
              <a:buChar char="•"/>
              <a:defRPr/>
            </a:pPr>
            <a:r>
              <a:rPr lang="nl-NL" altLang="nl-NL" b="0" baseline="0" dirty="0"/>
              <a:t>Zijn de medicijnen veilig voor u? </a:t>
            </a:r>
          </a:p>
          <a:p>
            <a:pPr marL="685800" lvl="1" indent="-228600">
              <a:buFont typeface="Arial" panose="020B0604020202020204" pitchFamily="34" charset="0"/>
              <a:buChar char="•"/>
              <a:defRPr/>
            </a:pPr>
            <a:r>
              <a:rPr lang="nl-NL" altLang="nl-NL" b="0" baseline="0" dirty="0"/>
              <a:t>Heeft de behandeling voldoende effect?</a:t>
            </a:r>
          </a:p>
          <a:p>
            <a:pPr marL="228600" indent="-228600">
              <a:buFont typeface="+mj-lt"/>
              <a:buAutoNum type="arabicPeriod"/>
              <a:defRPr/>
            </a:pPr>
            <a:r>
              <a:rPr lang="nl-NL" altLang="nl-NL" b="0" baseline="0" dirty="0"/>
              <a:t>Medicijn pakken of maken. </a:t>
            </a:r>
            <a:r>
              <a:rPr lang="nl-NL" b="0" i="0" dirty="0">
                <a:solidFill>
                  <a:srgbClr val="122231"/>
                </a:solidFill>
                <a:effectLst/>
                <a:latin typeface="Ubuntu" panose="020B0504030602030204" pitchFamily="34" charset="0"/>
              </a:rPr>
              <a:t>Soms moet een medicijn speciaal voor u in de apotheek worden gemaakt of aangepast.</a:t>
            </a:r>
            <a:endParaRPr lang="nl-NL" altLang="nl-NL" b="0" baseline="0" dirty="0"/>
          </a:p>
          <a:p>
            <a:pPr marL="228600" indent="-228600">
              <a:buFont typeface="+mj-lt"/>
              <a:buAutoNum type="arabicPeriod"/>
              <a:defRPr/>
            </a:pPr>
            <a:r>
              <a:rPr lang="nl-NL" altLang="nl-NL" b="0" baseline="0" dirty="0"/>
              <a:t>Medicijn meegeven met advies</a:t>
            </a:r>
          </a:p>
          <a:p>
            <a:pPr marL="685800" lvl="1" indent="-228600">
              <a:buFont typeface="Arial" panose="020B0604020202020204" pitchFamily="34" charset="0"/>
              <a:buChar char="•"/>
              <a:defRPr/>
            </a:pPr>
            <a:r>
              <a:rPr lang="nl-NL" b="0" i="0" dirty="0">
                <a:solidFill>
                  <a:srgbClr val="122231"/>
                </a:solidFill>
                <a:effectLst/>
                <a:latin typeface="Ubuntu" panose="020B0504030602030204" pitchFamily="34" charset="0"/>
              </a:rPr>
              <a:t>Weet u waarom en hoe u de medicijnen moet innemen?</a:t>
            </a:r>
            <a:endParaRPr lang="nl-NL" altLang="nl-NL" b="0" i="0" baseline="0" dirty="0"/>
          </a:p>
          <a:p>
            <a:pPr marL="228600" indent="-228600">
              <a:buFont typeface="+mj-lt"/>
              <a:buAutoNum type="arabicPeriod"/>
              <a:defRPr/>
            </a:pPr>
            <a:r>
              <a:rPr lang="nl-NL" altLang="nl-NL" b="0" baseline="0" dirty="0"/>
              <a:t>Recept opruimen en controleren. Elke dag controleert de apotheker alle recepten.</a:t>
            </a:r>
          </a:p>
          <a:p>
            <a:pPr marL="228600" indent="-228600">
              <a:buFont typeface="+mj-lt"/>
              <a:buAutoNum type="arabicPeriod"/>
              <a:defRPr/>
            </a:pPr>
            <a:r>
              <a:rPr lang="nl-NL" altLang="nl-NL" b="0" baseline="0" dirty="0"/>
              <a:t>Gegevens invoeren in het patiëntendossier</a:t>
            </a:r>
            <a:endParaRPr lang="nl-NL" dirty="0">
              <a:effectLst/>
            </a:endParaRPr>
          </a:p>
          <a:p>
            <a:pPr marL="685800" lvl="1" indent="-228600">
              <a:buFont typeface="Arial" panose="020B0604020202020204" pitchFamily="34" charset="0"/>
              <a:buChar char="•"/>
            </a:pPr>
            <a:r>
              <a:rPr lang="nl-NL" sz="1100" dirty="0">
                <a:effectLst/>
                <a:highlight>
                  <a:srgbClr val="FFFF00"/>
                </a:highlight>
                <a:latin typeface="Calibri" panose="020F0502020204030204" pitchFamily="34" charset="0"/>
                <a:ea typeface="Times New Roman" panose="02020603050405020304" pitchFamily="18" charset="0"/>
              </a:rPr>
              <a:t>Uw eigen medicatieoverzicht</a:t>
            </a:r>
            <a:endParaRPr lang="nl-NL" altLang="nl-NL" b="0" baseline="0" dirty="0"/>
          </a:p>
          <a:p>
            <a:pPr marL="228600" indent="-228600">
              <a:buFont typeface="+mj-lt"/>
              <a:buAutoNum type="arabicPeriod"/>
              <a:defRPr/>
            </a:pPr>
            <a:r>
              <a:rPr lang="nl-NL" altLang="nl-NL" b="0" baseline="0" dirty="0"/>
              <a:t>Advies geven</a:t>
            </a:r>
          </a:p>
          <a:p>
            <a:pPr marL="685800" lvl="1" indent="-228600">
              <a:buFont typeface="Arial" panose="020B0604020202020204" pitchFamily="34" charset="0"/>
              <a:buChar char="•"/>
              <a:defRPr/>
            </a:pPr>
            <a:r>
              <a:rPr lang="nl-NL" altLang="nl-NL" b="0" baseline="0" dirty="0"/>
              <a:t>Advies over kleine kwalen</a:t>
            </a:r>
          </a:p>
          <a:p>
            <a:pPr marL="685800" lvl="1" indent="-228600">
              <a:buFont typeface="Arial" panose="020B0604020202020204" pitchFamily="34" charset="0"/>
              <a:buChar char="•"/>
              <a:defRPr/>
            </a:pPr>
            <a:r>
              <a:rPr lang="nl-NL" altLang="nl-NL" b="0" baseline="0" dirty="0"/>
              <a:t>Advies over uw medicijnen of andere gezondheidsproducten</a:t>
            </a:r>
          </a:p>
          <a:p>
            <a:pPr marL="228600" indent="-228600">
              <a:buFont typeface="+mj-lt"/>
              <a:buAutoNum type="arabicPeriod"/>
              <a:defRPr/>
            </a:pPr>
            <a:r>
              <a:rPr lang="nl-NL" altLang="nl-NL" b="0" baseline="0" dirty="0"/>
              <a:t>Service leveren (zie volgende dia). </a:t>
            </a:r>
          </a:p>
          <a:p>
            <a:pPr marL="0" marR="0" indent="0" algn="l" defTabSz="914400" rtl="0" eaLnBrk="0" fontAlgn="base" latinLnBrk="0" hangingPunct="0">
              <a:lnSpc>
                <a:spcPct val="100000"/>
              </a:lnSpc>
              <a:spcBef>
                <a:spcPct val="30000"/>
              </a:spcBef>
              <a:spcAft>
                <a:spcPct val="0"/>
              </a:spcAft>
              <a:buClrTx/>
              <a:buSzTx/>
              <a:buFontTx/>
              <a:buNone/>
              <a:tabLst/>
              <a:defRPr/>
            </a:pPr>
            <a:endParaRPr lang="nl-NL" altLang="nl-NL"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nl-NL" altLang="nl-NL" baseline="0" dirty="0"/>
              <a:t>Wilt u meer weten, kijk op apotheek.nl </a:t>
            </a:r>
            <a:r>
              <a:rPr lang="nl-NL" dirty="0">
                <a:hlinkClick r:id="rId3"/>
              </a:rPr>
              <a:t>Wat kan de apotheker voor u doen? | Apotheek.nl</a:t>
            </a:r>
            <a:endParaRPr lang="nl-NL" altLang="nl-NL"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nl-NL" altLang="nl-NL"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nl-NL" baseline="0" dirty="0" err="1"/>
              <a:t>Optioneel</a:t>
            </a:r>
            <a:r>
              <a:rPr lang="en-US" altLang="nl-NL" baseline="0" dirty="0"/>
              <a:t> om </a:t>
            </a:r>
            <a:r>
              <a:rPr lang="en-US" altLang="nl-NL" baseline="0" dirty="0" err="1"/>
              <a:t>te</a:t>
            </a:r>
            <a:r>
              <a:rPr lang="en-US" altLang="nl-NL" baseline="0" dirty="0"/>
              <a:t> laten </a:t>
            </a:r>
            <a:r>
              <a:rPr lang="en-US" altLang="nl-NL" baseline="0" dirty="0" err="1"/>
              <a:t>zien</a:t>
            </a:r>
            <a:r>
              <a:rPr lang="en-US" altLang="nl-NL" baseline="0" dirty="0"/>
              <a:t> de </a:t>
            </a:r>
            <a:r>
              <a:rPr lang="en-US" altLang="nl-NL" baseline="0" dirty="0" err="1"/>
              <a:t>animatie</a:t>
            </a:r>
            <a:r>
              <a:rPr lang="en-US" altLang="nl-NL" baseline="0" dirty="0"/>
              <a:t>: </a:t>
            </a:r>
            <a:r>
              <a:rPr lang="en-US" altLang="nl-NL" baseline="0" dirty="0" err="1"/>
              <a:t>Een</a:t>
            </a:r>
            <a:r>
              <a:rPr lang="en-US" altLang="nl-NL" baseline="0" dirty="0"/>
              <a:t> </a:t>
            </a:r>
            <a:r>
              <a:rPr lang="en-US" altLang="nl-NL" baseline="0" dirty="0" err="1"/>
              <a:t>nieuw</a:t>
            </a:r>
            <a:r>
              <a:rPr lang="en-US" altLang="nl-NL" baseline="0" dirty="0"/>
              <a:t> </a:t>
            </a:r>
            <a:r>
              <a:rPr lang="en-US" altLang="nl-NL" baseline="0" dirty="0" err="1"/>
              <a:t>medicijn</a:t>
            </a:r>
            <a:r>
              <a:rPr lang="en-US" altLang="nl-NL" baseline="0" dirty="0"/>
              <a:t>. Wat doet de Apotheek?  </a:t>
            </a:r>
            <a:endParaRPr lang="nl-NL" altLang="nl-NL"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nl-NL" sz="1200" b="0" i="0" kern="1200" dirty="0">
                <a:solidFill>
                  <a:schemeClr val="tx1"/>
                </a:solidFill>
                <a:effectLst/>
                <a:latin typeface="Times New Roman" panose="02020603050405020304" pitchFamily="18" charset="0"/>
                <a:ea typeface="MS PGothic" panose="020B0600070205080204" pitchFamily="34" charset="-128"/>
                <a:cs typeface="+mn-cs"/>
                <a:hlinkClick r:id="rId4"/>
              </a:rPr>
              <a:t>https://www.youtube.com/watch?v=TcugsH_pQLE</a:t>
            </a:r>
            <a:r>
              <a:rPr kumimoji="1" lang="nl-NL" sz="1200" b="0" i="0" kern="1200" dirty="0">
                <a:solidFill>
                  <a:schemeClr val="tx1"/>
                </a:solidFill>
                <a:effectLst/>
                <a:latin typeface="Times New Roman" panose="02020603050405020304" pitchFamily="18" charset="0"/>
                <a:ea typeface="MS PGothic" panose="020B0600070205080204" pitchFamily="34" charset="-128"/>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nl-NL" sz="1200" b="0" i="0" kern="1200" dirty="0">
                <a:solidFill>
                  <a:schemeClr val="tx1"/>
                </a:solidFill>
                <a:effectLst/>
                <a:latin typeface="Times New Roman" panose="02020603050405020304" pitchFamily="18" charset="0"/>
                <a:ea typeface="MS PGothic" panose="020B0600070205080204" pitchFamily="34" charset="-128"/>
                <a:cs typeface="+mn-cs"/>
              </a:rPr>
              <a:t>Met ondertiteling </a:t>
            </a:r>
            <a:r>
              <a:rPr kumimoji="1" lang="nl-NL" sz="1200" b="0" i="0" kern="1200" dirty="0">
                <a:solidFill>
                  <a:schemeClr val="tx1"/>
                </a:solidFill>
                <a:effectLst/>
                <a:latin typeface="Times New Roman" panose="02020603050405020304" pitchFamily="18" charset="0"/>
                <a:ea typeface="MS PGothic" panose="020B0600070205080204" pitchFamily="34" charset="-128"/>
                <a:cs typeface="+mn-cs"/>
                <a:hlinkClick r:id="rId5"/>
              </a:rPr>
              <a:t>https://www.youtube.com/watch?v=Ni5n2CgdHsY</a:t>
            </a:r>
            <a:endParaRPr lang="nl-NL" altLang="nl-NL" baseline="0" dirty="0"/>
          </a:p>
          <a:p>
            <a:endParaRPr lang="nl-NL" altLang="nl-NL" dirty="0"/>
          </a:p>
        </p:txBody>
      </p:sp>
      <p:sp>
        <p:nvSpPr>
          <p:cNvPr id="35844" name="Tijdelijke aanduiding voor dianummer 3"/>
          <p:cNvSpPr>
            <a:spLocks noGrp="1"/>
          </p:cNvSpPr>
          <p:nvPr>
            <p:ph type="sldNum" sz="quarter" idx="5"/>
          </p:nvPr>
        </p:nvSpPr>
        <p:spPr>
          <a:noFill/>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4B13C5A5-9203-4D53-BF44-CBC5F5613E09}" type="slidenum">
              <a:rPr lang="nl-NL" altLang="nl-NL" sz="1200" smtClean="0">
                <a:latin typeface="Times New Roman" panose="02020603050405020304" pitchFamily="18" charset="0"/>
              </a:rPr>
              <a:pPr/>
              <a:t>18</a:t>
            </a:fld>
            <a:endParaRPr lang="nl-NL" altLang="nl-NL" sz="1200">
              <a:latin typeface="Times New Roman" panose="02020603050405020304" pitchFamily="18" charset="0"/>
            </a:endParaRPr>
          </a:p>
        </p:txBody>
      </p:sp>
    </p:spTree>
    <p:extLst>
      <p:ext uri="{BB962C8B-B14F-4D97-AF65-F5344CB8AC3E}">
        <p14:creationId xmlns:p14="http://schemas.microsoft.com/office/powerpoint/2010/main" val="2155078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ltLang="nl-NL" dirty="0"/>
              <a:t>Waar kan uw apotheker u nog meer bij helpen, voor het goed en veilig gebruiken van uw medicijnen?</a:t>
            </a:r>
          </a:p>
          <a:p>
            <a:pPr>
              <a:defRPr/>
            </a:pPr>
            <a:endParaRPr lang="nl-NL" altLang="nl-NL" dirty="0"/>
          </a:p>
          <a:p>
            <a:pPr>
              <a:defRPr/>
            </a:pPr>
            <a:r>
              <a:rPr lang="nl-NL" altLang="nl-NL" dirty="0"/>
              <a:t>Uw apotheker:</a:t>
            </a:r>
          </a:p>
          <a:p>
            <a:pPr marL="171450" indent="-171450">
              <a:buFont typeface="Arial" panose="020B0604020202020204" pitchFamily="34" charset="0"/>
              <a:buChar char="•"/>
              <a:defRPr/>
            </a:pPr>
            <a:r>
              <a:rPr lang="nl-NL" dirty="0"/>
              <a:t>kan een </a:t>
            </a:r>
            <a:r>
              <a:rPr lang="nl-NL" u="sng" dirty="0">
                <a:solidFill>
                  <a:srgbClr val="FF0000"/>
                </a:solidFill>
              </a:rPr>
              <a:t>'Medicatieoverzicht'</a:t>
            </a:r>
            <a:r>
              <a:rPr lang="nl-NL" dirty="0"/>
              <a:t> uit uw dossier maken. Een overzicht van alle medicijnen die </a:t>
            </a:r>
            <a:r>
              <a:rPr lang="nl-NL" altLang="nl-NL" dirty="0"/>
              <a:t>u gebruikt. Dit medicatieoverzicht is handig voor u en voor de zorgverleners die u bezoekt,</a:t>
            </a:r>
            <a:r>
              <a:rPr lang="nl-NL" altLang="nl-NL" baseline="0" dirty="0"/>
              <a:t> of voor op vakantie</a:t>
            </a:r>
            <a:r>
              <a:rPr lang="nl-NL" altLang="nl-NL" dirty="0"/>
              <a:t>;</a:t>
            </a:r>
          </a:p>
          <a:p>
            <a:pPr marL="171450" indent="-171450">
              <a:buFont typeface="Arial" panose="020B0604020202020204" pitchFamily="34" charset="0"/>
              <a:buChar char="•"/>
              <a:defRPr/>
            </a:pPr>
            <a:r>
              <a:rPr lang="nl-NL" altLang="nl-NL" dirty="0"/>
              <a:t>heeft een </a:t>
            </a:r>
            <a:r>
              <a:rPr lang="nl-NL" altLang="nl-NL" u="sng" dirty="0"/>
              <a:t>kosteloze bezorgservice </a:t>
            </a:r>
            <a:r>
              <a:rPr lang="nl-NL" altLang="nl-NL" dirty="0"/>
              <a:t>voor mensen die niet zelf hun medicijnen kunnen ophalen bij de apotheek;</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altLang="nl-NL" dirty="0"/>
              <a:t>bij uw apotheek kunt u uw oude medicijnen inleveren; </a:t>
            </a:r>
            <a:r>
              <a:rPr lang="nl-NL" altLang="nl-NL" b="1" dirty="0"/>
              <a:t>Gooi uw</a:t>
            </a:r>
            <a:r>
              <a:rPr kumimoji="1" lang="nl-NL" sz="1200" b="1" kern="1200" dirty="0">
                <a:solidFill>
                  <a:schemeClr val="tx1"/>
                </a:solidFill>
                <a:effectLst/>
                <a:latin typeface="Times New Roman" panose="02020603050405020304" pitchFamily="18" charset="0"/>
                <a:ea typeface="MS PGothic" panose="020B0600070205080204" pitchFamily="34" charset="-128"/>
                <a:cs typeface="+mn-cs"/>
              </a:rPr>
              <a:t> overgebleven medicijnen niet bij het afval en spoel ze niet door de gootsteen.</a:t>
            </a:r>
            <a:endParaRPr lang="nl-NL" altLang="nl-NL" b="1" dirty="0"/>
          </a:p>
          <a:p>
            <a:pPr marL="171450" indent="-171450">
              <a:buFont typeface="Arial" panose="020B0604020202020204" pitchFamily="34" charset="0"/>
              <a:buChar char="•"/>
              <a:defRPr/>
            </a:pPr>
            <a:r>
              <a:rPr lang="nl-NL" altLang="nl-NL" dirty="0"/>
              <a:t>heeft </a:t>
            </a:r>
            <a:r>
              <a:rPr lang="nl-NL" altLang="nl-NL" u="sng" dirty="0"/>
              <a:t>handige hulpmiddelen </a:t>
            </a:r>
            <a:r>
              <a:rPr lang="nl-NL" altLang="nl-NL" dirty="0"/>
              <a:t>voor u. Hier ziet u een voorbeeld</a:t>
            </a:r>
            <a:r>
              <a:rPr lang="nl-NL" altLang="nl-NL" baseline="0" dirty="0"/>
              <a:t> van een </a:t>
            </a:r>
            <a:r>
              <a:rPr lang="nl-NL" altLang="nl-NL" u="sng" baseline="0" dirty="0"/>
              <a:t>medicijndoos</a:t>
            </a:r>
            <a:r>
              <a:rPr lang="nl-NL" altLang="nl-NL" u="none" baseline="0" dirty="0"/>
              <a:t> en een </a:t>
            </a:r>
            <a:r>
              <a:rPr lang="nl-NL" altLang="nl-NL" u="sng" baseline="0" dirty="0"/>
              <a:t>baxterrol</a:t>
            </a:r>
            <a:r>
              <a:rPr lang="nl-NL" altLang="nl-NL" dirty="0"/>
              <a:t>, zodat u het innemen van uw medicijnen niet vergeet. De apotheker kan een innameschema voor u maken, als u het  moeilijk vindt te onthouden wat u wanneer moet gebruiken. En heeft u bijvoorbeeld moeite met </a:t>
            </a:r>
            <a:r>
              <a:rPr lang="nl-NL" altLang="nl-NL" dirty="0" err="1"/>
              <a:t>oogdruppelen</a:t>
            </a:r>
            <a:r>
              <a:rPr lang="nl-NL" altLang="nl-NL" dirty="0"/>
              <a:t>? Hiervoor bestaan verschillende hulpmiddelen die u op uw oogdruppelflesje kunt draaien en vervolgens over/op</a:t>
            </a:r>
            <a:r>
              <a:rPr lang="nl-NL" altLang="nl-NL" baseline="0" dirty="0"/>
              <a:t> uw oog kunt plaatsen</a:t>
            </a:r>
            <a:r>
              <a:rPr lang="nl-NL" altLang="nl-NL" dirty="0"/>
              <a:t>;</a:t>
            </a:r>
            <a:r>
              <a:rPr lang="nl-NL" altLang="nl-NL" baseline="0" dirty="0"/>
              <a:t> d</a:t>
            </a:r>
            <a:r>
              <a:rPr lang="nl-NL" altLang="nl-NL" dirty="0"/>
              <a:t>e </a:t>
            </a:r>
            <a:r>
              <a:rPr lang="nl-NL" altLang="nl-NL" u="sng" dirty="0"/>
              <a:t>‘tabletdoordrukker’ </a:t>
            </a:r>
            <a:r>
              <a:rPr lang="nl-NL" altLang="nl-NL" dirty="0"/>
              <a:t>helpt u om medicijnen uit een doordrukstrip te halen. </a:t>
            </a:r>
          </a:p>
          <a:p>
            <a:pPr marL="171450" indent="-171450">
              <a:buFont typeface="Arial" panose="020B0604020202020204" pitchFamily="34" charset="0"/>
              <a:buChar char="•"/>
              <a:defRPr/>
            </a:pPr>
            <a:endParaRPr lang="nl-NL" altLang="nl-NL" dirty="0"/>
          </a:p>
          <a:p>
            <a:pPr>
              <a:defRPr/>
            </a:pPr>
            <a:endParaRPr lang="nl-NL" altLang="nl-NL" dirty="0"/>
          </a:p>
          <a:p>
            <a:pPr marL="0" marR="0" indent="0" algn="l" defTabSz="914400" rtl="0" eaLnBrk="0" fontAlgn="base" latinLnBrk="0" hangingPunct="0">
              <a:lnSpc>
                <a:spcPct val="100000"/>
              </a:lnSpc>
              <a:spcBef>
                <a:spcPct val="30000"/>
              </a:spcBef>
              <a:spcAft>
                <a:spcPct val="0"/>
              </a:spcAft>
              <a:buClrTx/>
              <a:buSzTx/>
              <a:buFontTx/>
              <a:buNone/>
              <a:tabLst/>
              <a:defRPr/>
            </a:pPr>
            <a:r>
              <a:rPr lang="nl-NL" altLang="nl-NL" dirty="0"/>
              <a:t>Bron: wijs met medicijnen, folder medicijnen en vallen, </a:t>
            </a:r>
            <a:r>
              <a:rPr lang="nl-NL" dirty="0">
                <a:hlinkClick r:id="rId3"/>
              </a:rPr>
              <a:t>Wat kan de apotheker voor u doen? | Apotheek.nl</a:t>
            </a:r>
            <a:endParaRPr lang="nl-NL" altLang="nl-NL" dirty="0"/>
          </a:p>
          <a:p>
            <a:endParaRPr lang="nl-NL" dirty="0"/>
          </a:p>
        </p:txBody>
      </p:sp>
      <p:sp>
        <p:nvSpPr>
          <p:cNvPr id="4" name="Tijdelijke aanduiding voor dianummer 3"/>
          <p:cNvSpPr>
            <a:spLocks noGrp="1"/>
          </p:cNvSpPr>
          <p:nvPr>
            <p:ph type="sldNum" sz="quarter" idx="10"/>
          </p:nvPr>
        </p:nvSpPr>
        <p:spPr/>
        <p:txBody>
          <a:bodyPr/>
          <a:lstStyle/>
          <a:p>
            <a:pPr>
              <a:defRPr/>
            </a:pPr>
            <a:fld id="{150740B0-5914-411A-AB9C-C7001E41EED9}" type="slidenum">
              <a:rPr lang="nl-NL" altLang="nl-NL" smtClean="0"/>
              <a:pPr>
                <a:defRPr/>
              </a:pPr>
              <a:t>19</a:t>
            </a:fld>
            <a:endParaRPr lang="nl-NL" altLang="nl-NL"/>
          </a:p>
        </p:txBody>
      </p:sp>
    </p:spTree>
    <p:extLst>
      <p:ext uri="{BB962C8B-B14F-4D97-AF65-F5344CB8AC3E}">
        <p14:creationId xmlns:p14="http://schemas.microsoft.com/office/powerpoint/2010/main" val="450328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150740B0-5914-411A-AB9C-C7001E41EED9}" type="slidenum">
              <a:rPr lang="nl-NL" altLang="nl-NL" smtClean="0"/>
              <a:pPr>
                <a:defRPr/>
              </a:pPr>
              <a:t>2</a:t>
            </a:fld>
            <a:endParaRPr lang="nl-NL" altLang="nl-NL"/>
          </a:p>
        </p:txBody>
      </p:sp>
    </p:spTree>
    <p:extLst>
      <p:ext uri="{BB962C8B-B14F-4D97-AF65-F5344CB8AC3E}">
        <p14:creationId xmlns:p14="http://schemas.microsoft.com/office/powerpoint/2010/main" val="2121159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2A0E77AF-7E59-4C11-903F-AF7CE42DBCC0}" type="slidenum">
              <a:rPr lang="nl-NL" altLang="nl-NL" sz="1200" smtClean="0">
                <a:latin typeface="Times New Roman" panose="02020603050405020304" pitchFamily="18" charset="0"/>
              </a:rPr>
              <a:pPr/>
              <a:t>20</a:t>
            </a:fld>
            <a:endParaRPr lang="nl-NL" altLang="nl-NL" sz="1200">
              <a:latin typeface="Times New Roman" panose="02020603050405020304" pitchFamily="18" charset="0"/>
            </a:endParaRPr>
          </a:p>
        </p:txBody>
      </p:sp>
      <p:sp>
        <p:nvSpPr>
          <p:cNvPr id="44035"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nl-NL" dirty="0"/>
          </a:p>
          <a:p>
            <a:pPr marL="0" marR="0" indent="0" algn="l" defTabSz="914400" rtl="0" eaLnBrk="0" fontAlgn="base" latinLnBrk="0" hangingPunct="0">
              <a:lnSpc>
                <a:spcPct val="100000"/>
              </a:lnSpc>
              <a:spcBef>
                <a:spcPct val="30000"/>
              </a:spcBef>
              <a:spcAft>
                <a:spcPct val="0"/>
              </a:spcAft>
              <a:buClrTx/>
              <a:buSzTx/>
              <a:buFontTx/>
              <a:buNone/>
              <a:tabLst/>
              <a:defRPr/>
            </a:pPr>
            <a:r>
              <a:rPr lang="nl-NL" altLang="nl-NL" b="1" dirty="0">
                <a:solidFill>
                  <a:schemeClr val="accent2">
                    <a:lumMod val="50000"/>
                  </a:schemeClr>
                </a:solidFill>
              </a:rPr>
              <a:t>Gebruik geen medicijnen van een ander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nl-NL" dirty="0">
                <a:solidFill>
                  <a:schemeClr val="accent2">
                    <a:lumMod val="50000"/>
                  </a:schemeClr>
                </a:solidFill>
              </a:rPr>
              <a:t>Het</a:t>
            </a:r>
            <a:r>
              <a:rPr lang="en-US" altLang="nl-NL" baseline="0" dirty="0">
                <a:solidFill>
                  <a:schemeClr val="accent2">
                    <a:lumMod val="50000"/>
                  </a:schemeClr>
                </a:solidFill>
              </a:rPr>
              <a:t> </a:t>
            </a:r>
            <a:r>
              <a:rPr lang="en-US" altLang="nl-NL" baseline="0" dirty="0" err="1">
                <a:solidFill>
                  <a:schemeClr val="accent2">
                    <a:lumMod val="50000"/>
                  </a:schemeClr>
                </a:solidFill>
              </a:rPr>
              <a:t>klinkt</a:t>
            </a:r>
            <a:r>
              <a:rPr lang="en-US" altLang="nl-NL" baseline="0" dirty="0">
                <a:solidFill>
                  <a:schemeClr val="accent2">
                    <a:lumMod val="50000"/>
                  </a:schemeClr>
                </a:solidFill>
              </a:rPr>
              <a:t> </a:t>
            </a:r>
            <a:r>
              <a:rPr lang="en-US" altLang="nl-NL" baseline="0" dirty="0" err="1">
                <a:solidFill>
                  <a:schemeClr val="accent2">
                    <a:lumMod val="50000"/>
                  </a:schemeClr>
                </a:solidFill>
              </a:rPr>
              <a:t>logisch</a:t>
            </a:r>
            <a:r>
              <a:rPr lang="en-US" altLang="nl-NL" baseline="0" dirty="0">
                <a:solidFill>
                  <a:schemeClr val="accent2">
                    <a:lumMod val="50000"/>
                  </a:schemeClr>
                </a:solidFill>
              </a:rPr>
              <a:t>, maar dat is het </a:t>
            </a:r>
            <a:r>
              <a:rPr lang="en-US" altLang="nl-NL" baseline="0" dirty="0" err="1">
                <a:solidFill>
                  <a:schemeClr val="accent2">
                    <a:lumMod val="50000"/>
                  </a:schemeClr>
                </a:solidFill>
              </a:rPr>
              <a:t>niet</a:t>
            </a:r>
            <a:r>
              <a:rPr lang="en-US" altLang="nl-NL" baseline="0" dirty="0">
                <a:solidFill>
                  <a:schemeClr val="accent2">
                    <a:lumMod val="50000"/>
                  </a:schemeClr>
                </a:solidFill>
              </a:rPr>
              <a:t>. </a:t>
            </a:r>
            <a:r>
              <a:rPr lang="en-US" altLang="nl-NL" baseline="0" dirty="0" err="1">
                <a:solidFill>
                  <a:schemeClr val="accent2">
                    <a:lumMod val="50000"/>
                  </a:schemeClr>
                </a:solidFill>
              </a:rPr>
              <a:t>Gebruik</a:t>
            </a:r>
            <a:r>
              <a:rPr lang="en-US" altLang="nl-NL" baseline="0" dirty="0">
                <a:solidFill>
                  <a:schemeClr val="accent2">
                    <a:lumMod val="50000"/>
                  </a:schemeClr>
                </a:solidFill>
              </a:rPr>
              <a:t> </a:t>
            </a:r>
            <a:r>
              <a:rPr lang="en-US" altLang="nl-NL" baseline="0" dirty="0" err="1">
                <a:solidFill>
                  <a:schemeClr val="accent2">
                    <a:lumMod val="50000"/>
                  </a:schemeClr>
                </a:solidFill>
              </a:rPr>
              <a:t>geen</a:t>
            </a:r>
            <a:r>
              <a:rPr lang="en-US" altLang="nl-NL" baseline="0" dirty="0">
                <a:solidFill>
                  <a:schemeClr val="accent2">
                    <a:lumMod val="50000"/>
                  </a:schemeClr>
                </a:solidFill>
              </a:rPr>
              <a:t> medicijnen van </a:t>
            </a:r>
            <a:r>
              <a:rPr lang="en-US" altLang="nl-NL" baseline="0" dirty="0" err="1">
                <a:solidFill>
                  <a:schemeClr val="accent2">
                    <a:lumMod val="50000"/>
                  </a:schemeClr>
                </a:solidFill>
              </a:rPr>
              <a:t>een</a:t>
            </a:r>
            <a:r>
              <a:rPr lang="en-US" altLang="nl-NL" baseline="0" dirty="0">
                <a:solidFill>
                  <a:schemeClr val="accent2">
                    <a:lumMod val="50000"/>
                  </a:schemeClr>
                </a:solidFill>
              </a:rPr>
              <a:t> </a:t>
            </a:r>
            <a:r>
              <a:rPr lang="en-US" altLang="nl-NL" baseline="0" dirty="0" err="1">
                <a:solidFill>
                  <a:schemeClr val="accent2">
                    <a:lumMod val="50000"/>
                  </a:schemeClr>
                </a:solidFill>
              </a:rPr>
              <a:t>ander</a:t>
            </a:r>
            <a:r>
              <a:rPr lang="en-US" altLang="nl-NL" baseline="0" dirty="0">
                <a:solidFill>
                  <a:schemeClr val="accent2">
                    <a:lumMod val="50000"/>
                  </a:schemeClr>
                </a:solidFill>
              </a:rPr>
              <a:t>. </a:t>
            </a:r>
            <a:r>
              <a:rPr lang="en-US" altLang="nl-NL" baseline="0" dirty="0" err="1">
                <a:solidFill>
                  <a:schemeClr val="accent2">
                    <a:lumMod val="50000"/>
                  </a:schemeClr>
                </a:solidFill>
              </a:rPr>
              <a:t>Dit</a:t>
            </a:r>
            <a:r>
              <a:rPr lang="en-US" altLang="nl-NL" baseline="0" dirty="0">
                <a:solidFill>
                  <a:schemeClr val="accent2">
                    <a:lumMod val="50000"/>
                  </a:schemeClr>
                </a:solidFill>
              </a:rPr>
              <a:t> </a:t>
            </a:r>
            <a:r>
              <a:rPr lang="en-US" altLang="nl-NL" baseline="0" dirty="0" err="1">
                <a:solidFill>
                  <a:schemeClr val="accent2">
                    <a:lumMod val="50000"/>
                  </a:schemeClr>
                </a:solidFill>
              </a:rPr>
              <a:t>gebeurt</a:t>
            </a:r>
            <a:r>
              <a:rPr lang="en-US" altLang="nl-NL" baseline="0" dirty="0">
                <a:solidFill>
                  <a:schemeClr val="accent2">
                    <a:lumMod val="50000"/>
                  </a:schemeClr>
                </a:solidFill>
              </a:rPr>
              <a:t> </a:t>
            </a:r>
            <a:r>
              <a:rPr lang="en-US" altLang="nl-NL" baseline="0" dirty="0" err="1">
                <a:solidFill>
                  <a:schemeClr val="accent2">
                    <a:lumMod val="50000"/>
                  </a:schemeClr>
                </a:solidFill>
              </a:rPr>
              <a:t>echt</a:t>
            </a:r>
            <a:r>
              <a:rPr lang="en-US" altLang="nl-NL" baseline="0" dirty="0">
                <a:solidFill>
                  <a:schemeClr val="accent2">
                    <a:lumMod val="50000"/>
                  </a:schemeClr>
                </a:solidFill>
              </a:rPr>
              <a:t>. </a:t>
            </a:r>
            <a:r>
              <a:rPr lang="en-US" altLang="nl-NL" baseline="0" dirty="0" err="1">
                <a:solidFill>
                  <a:schemeClr val="accent2">
                    <a:lumMod val="50000"/>
                  </a:schemeClr>
                </a:solidFill>
              </a:rPr>
              <a:t>Daarom</a:t>
            </a:r>
            <a:r>
              <a:rPr lang="en-US" altLang="nl-NL" baseline="0" dirty="0">
                <a:solidFill>
                  <a:schemeClr val="accent2">
                    <a:lumMod val="50000"/>
                  </a:schemeClr>
                </a:solidFill>
              </a:rPr>
              <a:t> </a:t>
            </a:r>
            <a:r>
              <a:rPr lang="en-US" altLang="nl-NL" baseline="0" dirty="0" err="1">
                <a:solidFill>
                  <a:schemeClr val="accent2">
                    <a:lumMod val="50000"/>
                  </a:schemeClr>
                </a:solidFill>
              </a:rPr>
              <a:t>geven</a:t>
            </a:r>
            <a:r>
              <a:rPr lang="en-US" altLang="nl-NL" baseline="0" dirty="0">
                <a:solidFill>
                  <a:schemeClr val="accent2">
                    <a:lumMod val="50000"/>
                  </a:schemeClr>
                </a:solidFill>
              </a:rPr>
              <a:t> we u </a:t>
            </a:r>
            <a:r>
              <a:rPr lang="en-US" altLang="nl-NL" baseline="0" dirty="0" err="1">
                <a:solidFill>
                  <a:schemeClr val="accent2">
                    <a:lumMod val="50000"/>
                  </a:schemeClr>
                </a:solidFill>
              </a:rPr>
              <a:t>dit</a:t>
            </a:r>
            <a:r>
              <a:rPr lang="en-US" altLang="nl-NL" baseline="0" dirty="0">
                <a:solidFill>
                  <a:schemeClr val="accent2">
                    <a:lumMod val="50000"/>
                  </a:schemeClr>
                </a:solidFill>
              </a:rPr>
              <a:t> (extra) </a:t>
            </a:r>
            <a:r>
              <a:rPr lang="en-US" altLang="nl-NL" baseline="0" dirty="0" err="1">
                <a:solidFill>
                  <a:schemeClr val="accent2">
                    <a:lumMod val="50000"/>
                  </a:schemeClr>
                </a:solidFill>
              </a:rPr>
              <a:t>mee</a:t>
            </a:r>
            <a:r>
              <a:rPr lang="en-US" altLang="nl-NL" baseline="0" dirty="0">
                <a:solidFill>
                  <a:schemeClr val="accent2">
                    <a:lumMod val="50000"/>
                  </a:schemeClr>
                </a:solidFill>
              </a:rPr>
              <a:t>.</a:t>
            </a:r>
            <a:endParaRPr lang="nl-NL" altLang="nl-NL" dirty="0">
              <a:solidFill>
                <a:schemeClr val="accent2">
                  <a:lumMod val="50000"/>
                </a:schemeClr>
              </a:solidFill>
            </a:endParaRPr>
          </a:p>
          <a:p>
            <a:pPr>
              <a:defRPr/>
            </a:pPr>
            <a:endParaRPr lang="nl-NL" altLang="nl-NL" dirty="0"/>
          </a:p>
          <a:p>
            <a:pPr>
              <a:defRPr/>
            </a:pPr>
            <a:r>
              <a:rPr lang="nl-NL" altLang="nl-NL" b="1" dirty="0"/>
              <a:t>Maak gebruik van www.apotheek.nl</a:t>
            </a:r>
            <a:r>
              <a:rPr lang="nl-NL" altLang="nl-NL" b="1" baseline="0" dirty="0"/>
              <a:t>. </a:t>
            </a:r>
          </a:p>
          <a:p>
            <a:pPr>
              <a:defRPr/>
            </a:pPr>
            <a:r>
              <a:rPr lang="nl-NL" altLang="nl-NL" baseline="0" dirty="0"/>
              <a:t>Daar vindt u onder andere informatie over vallen, alcohol en medicijnen. Ik laat u nu een filmpje over apotheek.nl.</a:t>
            </a:r>
          </a:p>
          <a:p>
            <a:pPr>
              <a:defRPr/>
            </a:pPr>
            <a:endParaRPr lang="nl-NL" altLang="nl-NL" baseline="0" dirty="0"/>
          </a:p>
          <a:p>
            <a:pPr>
              <a:defRPr/>
            </a:pPr>
            <a:r>
              <a:rPr lang="nl-NL" sz="1800" dirty="0">
                <a:effectLst/>
                <a:latin typeface="Calibri" panose="020F0502020204030204" pitchFamily="34" charset="0"/>
                <a:ea typeface="Times New Roman" panose="02020603050405020304" pitchFamily="18" charset="0"/>
              </a:rPr>
              <a:t>Heeft u vragen? Stel ze aan uw apotheker.</a:t>
            </a:r>
            <a:r>
              <a:rPr lang="nl-NL" sz="1800" dirty="0">
                <a:solidFill>
                  <a:srgbClr val="122231"/>
                </a:solidFill>
                <a:effectLst/>
                <a:latin typeface="Ubuntu" panose="020B0504030602030204" pitchFamily="34" charset="0"/>
                <a:ea typeface="Times New Roman" panose="02020603050405020304" pitchFamily="18" charset="0"/>
                <a:cs typeface="Calibri" panose="020F0502020204030204" pitchFamily="34" charset="0"/>
              </a:rPr>
              <a:t> U kunt binnenlopen zonder een afspraak te hoeven maken.</a:t>
            </a:r>
            <a:endParaRPr lang="nl-NL" altLang="nl-NL" baseline="0" dirty="0"/>
          </a:p>
          <a:p>
            <a:pPr>
              <a:defRPr/>
            </a:pPr>
            <a:endParaRPr lang="en-US" altLang="nl-NL" baseline="0" dirty="0"/>
          </a:p>
          <a:p>
            <a:pPr>
              <a:defRPr/>
            </a:pPr>
            <a:r>
              <a:rPr lang="en-US" altLang="nl-NL" baseline="0" dirty="0"/>
              <a:t>O</a:t>
            </a:r>
            <a:r>
              <a:rPr lang="nl-NL" altLang="nl-NL" baseline="0" dirty="0" err="1"/>
              <a:t>ptioneel</a:t>
            </a:r>
            <a:r>
              <a:rPr lang="nl-NL" altLang="nl-NL" baseline="0" dirty="0"/>
              <a:t>:</a:t>
            </a:r>
          </a:p>
          <a:p>
            <a:pPr>
              <a:defRPr/>
            </a:pPr>
            <a:r>
              <a:rPr lang="en-US" altLang="nl-NL" dirty="0" err="1"/>
              <a:t>Informatie</a:t>
            </a:r>
            <a:r>
              <a:rPr lang="en-US" altLang="nl-NL" dirty="0"/>
              <a:t> </a:t>
            </a:r>
            <a:r>
              <a:rPr lang="en-US" altLang="nl-NL" dirty="0" err="1"/>
              <a:t>voor</a:t>
            </a:r>
            <a:r>
              <a:rPr lang="en-US" altLang="nl-NL" dirty="0"/>
              <a:t> de ouderen toe </a:t>
            </a:r>
            <a:r>
              <a:rPr lang="en-US" altLang="nl-NL" dirty="0" err="1"/>
              <a:t>te</a:t>
            </a:r>
            <a:r>
              <a:rPr lang="en-US" altLang="nl-NL" dirty="0"/>
              <a:t> </a:t>
            </a:r>
            <a:r>
              <a:rPr lang="en-US" altLang="nl-NL" dirty="0" err="1"/>
              <a:t>voegen</a:t>
            </a:r>
            <a:r>
              <a:rPr lang="en-US" altLang="nl-NL" dirty="0"/>
              <a:t> </a:t>
            </a:r>
            <a:r>
              <a:rPr lang="en-US" altLang="nl-NL" dirty="0" err="1"/>
              <a:t>aan</a:t>
            </a:r>
            <a:r>
              <a:rPr lang="en-US" altLang="nl-NL" dirty="0"/>
              <a:t> de tips: Wilt u </a:t>
            </a:r>
            <a:r>
              <a:rPr lang="en-US" altLang="nl-NL" dirty="0" err="1"/>
              <a:t>deelnemen</a:t>
            </a:r>
            <a:r>
              <a:rPr lang="en-US" altLang="nl-NL" dirty="0"/>
              <a:t> </a:t>
            </a:r>
            <a:r>
              <a:rPr lang="en-US" altLang="nl-NL" dirty="0" err="1"/>
              <a:t>aan</a:t>
            </a:r>
            <a:r>
              <a:rPr lang="en-US" altLang="nl-NL" dirty="0"/>
              <a:t> </a:t>
            </a:r>
            <a:r>
              <a:rPr lang="en-US" altLang="nl-NL" dirty="0" err="1"/>
              <a:t>een</a:t>
            </a:r>
            <a:r>
              <a:rPr lang="en-US" altLang="nl-NL" dirty="0"/>
              <a:t> </a:t>
            </a:r>
            <a:r>
              <a:rPr lang="en-US" altLang="nl-NL" dirty="0" err="1"/>
              <a:t>valpreventieprogramma</a:t>
            </a:r>
            <a:r>
              <a:rPr lang="en-US" altLang="nl-NL" dirty="0"/>
              <a:t>? </a:t>
            </a:r>
            <a:r>
              <a:rPr lang="en-US" altLang="nl-NL" dirty="0" err="1"/>
              <a:t>Bespreek</a:t>
            </a:r>
            <a:r>
              <a:rPr lang="en-US" altLang="nl-NL" dirty="0"/>
              <a:t> het met </a:t>
            </a:r>
            <a:r>
              <a:rPr lang="en-US" altLang="nl-NL" dirty="0" err="1"/>
              <a:t>uw</a:t>
            </a:r>
            <a:r>
              <a:rPr lang="en-US" altLang="nl-NL" dirty="0"/>
              <a:t> apotheker/</a:t>
            </a:r>
            <a:r>
              <a:rPr lang="en-US" altLang="nl-NL" dirty="0" err="1"/>
              <a:t>huisarts</a:t>
            </a:r>
            <a:r>
              <a:rPr lang="en-US" altLang="nl-NL" dirty="0"/>
              <a:t>/</a:t>
            </a:r>
            <a:r>
              <a:rPr lang="en-US" altLang="nl-NL" dirty="0" err="1"/>
              <a:t>fysiotherapeut</a:t>
            </a:r>
            <a:r>
              <a:rPr lang="en-US" altLang="nl-NL"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nl-NL" dirty="0"/>
              <a:t>Er is </a:t>
            </a:r>
            <a:r>
              <a:rPr lang="en-US" altLang="nl-NL" dirty="0" err="1"/>
              <a:t>ook</a:t>
            </a:r>
            <a:r>
              <a:rPr lang="en-US" altLang="nl-NL" dirty="0"/>
              <a:t> </a:t>
            </a:r>
            <a:r>
              <a:rPr lang="en-US" altLang="nl-NL" dirty="0" err="1"/>
              <a:t>een</a:t>
            </a:r>
            <a:r>
              <a:rPr lang="en-US" altLang="nl-NL" dirty="0"/>
              <a:t> online </a:t>
            </a:r>
            <a:r>
              <a:rPr lang="en-US" altLang="nl-NL" dirty="0" err="1"/>
              <a:t>Valpreventieprogramma</a:t>
            </a:r>
            <a:r>
              <a:rPr lang="en-US" altLang="nl-NL" dirty="0"/>
              <a:t> </a:t>
            </a:r>
            <a:r>
              <a:rPr lang="en-US" altLang="nl-NL" dirty="0" err="1"/>
              <a:t>beschikbaar</a:t>
            </a:r>
            <a:r>
              <a:rPr lang="en-US" altLang="nl-NL" dirty="0"/>
              <a:t>, </a:t>
            </a:r>
            <a:r>
              <a:rPr lang="en-US" altLang="nl-NL" dirty="0" err="1"/>
              <a:t>zie</a:t>
            </a:r>
            <a:r>
              <a:rPr lang="en-US" altLang="nl-NL" dirty="0"/>
              <a:t> www.knmp.nl/valpreventie (</a:t>
            </a:r>
            <a:r>
              <a:rPr lang="en-US" altLang="nl-NL" dirty="0" err="1"/>
              <a:t>wmo</a:t>
            </a:r>
            <a:r>
              <a:rPr lang="en-US" altLang="nl-NL" dirty="0"/>
              <a:t> radar ‘Minder vallen, door meer </a:t>
            </a:r>
            <a:r>
              <a:rPr lang="en-US" altLang="nl-NL" dirty="0" err="1"/>
              <a:t>bewegen</a:t>
            </a:r>
            <a:r>
              <a:rPr lang="en-US" altLang="nl-NL" dirty="0"/>
              <a:t>’’) of </a:t>
            </a:r>
            <a:r>
              <a:rPr kumimoji="1" lang="nl-NL" sz="1200" kern="1200" dirty="0">
                <a:solidFill>
                  <a:schemeClr val="tx1"/>
                </a:solidFill>
                <a:latin typeface="Times New Roman" panose="02020603050405020304" pitchFamily="18" charset="0"/>
                <a:ea typeface="MS PGothic" panose="020B0600070205080204" pitchFamily="34" charset="-128"/>
                <a:cs typeface="+mn-cs"/>
                <a:hlinkClick r:id="rId3">
                  <a:extLst>
                    <a:ext uri="{A12FA001-AC4F-418D-AE19-62706E023703}">
                      <ahyp:hlinkClr xmlns:ahyp="http://schemas.microsoft.com/office/drawing/2018/hyperlinkcolor" val="tx"/>
                    </a:ext>
                  </a:extLst>
                </a:hlinkClick>
              </a:rPr>
              <a:t>https://mindervallen.nl/</a:t>
            </a:r>
            <a:endParaRPr kumimoji="1" lang="nl-NL" sz="1200" kern="1200" dirty="0">
              <a:solidFill>
                <a:schemeClr val="tx1"/>
              </a:solidFill>
              <a:latin typeface="Times New Roman" panose="02020603050405020304" pitchFamily="18" charset="0"/>
              <a:ea typeface="MS PGothic" panose="020B0600070205080204" pitchFamily="34" charset="-128"/>
              <a:cs typeface="+mn-cs"/>
            </a:endParaRPr>
          </a:p>
          <a:p>
            <a:pPr>
              <a:defRPr/>
            </a:pPr>
            <a:endParaRPr lang="nl-NL" altLang="nl-NL" dirty="0"/>
          </a:p>
        </p:txBody>
      </p:sp>
    </p:spTree>
    <p:extLst>
      <p:ext uri="{BB962C8B-B14F-4D97-AF65-F5344CB8AC3E}">
        <p14:creationId xmlns:p14="http://schemas.microsoft.com/office/powerpoint/2010/main" val="3981049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effectLst/>
              </a:rPr>
              <a:t>Campagnefilm</a:t>
            </a:r>
            <a:r>
              <a:rPr lang="nl-NL" b="1" baseline="0" dirty="0">
                <a:effectLst/>
              </a:rPr>
              <a:t> apotheek.nl</a:t>
            </a:r>
          </a:p>
          <a:p>
            <a:endParaRPr lang="nl-NL" dirty="0">
              <a:effectLst/>
            </a:endParaRPr>
          </a:p>
          <a:p>
            <a:r>
              <a:rPr lang="nl-NL" dirty="0">
                <a:effectLst/>
              </a:rPr>
              <a:t>Voor deze presentatie is gebruikt</a:t>
            </a:r>
            <a:r>
              <a:rPr lang="nl-NL" baseline="0" dirty="0">
                <a:effectLst/>
              </a:rPr>
              <a:t> gemaakt van een deel van de film: 33 tot 58 seconde. </a:t>
            </a:r>
            <a:endParaRPr lang="nl-NL" dirty="0"/>
          </a:p>
          <a:p>
            <a:pPr marL="0" marR="0" indent="0" algn="l" defTabSz="914400" rtl="0" eaLnBrk="0" fontAlgn="base" latinLnBrk="0" hangingPunct="0">
              <a:lnSpc>
                <a:spcPct val="100000"/>
              </a:lnSpc>
              <a:spcBef>
                <a:spcPct val="30000"/>
              </a:spcBef>
              <a:spcAft>
                <a:spcPct val="0"/>
              </a:spcAft>
              <a:buClrTx/>
              <a:buSzTx/>
              <a:buFontTx/>
              <a:buNone/>
              <a:tabLst/>
              <a:defRPr/>
            </a:pPr>
            <a:endParaRPr lang="nl-NL" dirty="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l-NL" dirty="0">
                <a:effectLst/>
              </a:rPr>
              <a:t>Tekst van film, mocht film</a:t>
            </a:r>
            <a:r>
              <a:rPr lang="nl-NL" baseline="0" dirty="0">
                <a:effectLst/>
              </a:rPr>
              <a:t> het op locatie niet doen:</a:t>
            </a:r>
            <a:endParaRPr lang="nl-NL" dirty="0">
              <a:effectLst/>
            </a:endParaRPr>
          </a:p>
          <a:p>
            <a:r>
              <a:rPr lang="nl-NL" dirty="0">
                <a:effectLst/>
              </a:rPr>
              <a:t>Apotheek.nl is een hele betrouwbare</a:t>
            </a:r>
            <a:r>
              <a:rPr lang="nl-NL" baseline="0" dirty="0">
                <a:effectLst/>
              </a:rPr>
              <a:t> website met alle informatie over uw medicatie. Gemaakt voor u, door alle apothekers van Nederland. Deskundig, zonder reclames, dus onafhankelijk. Beknopt, in heldere taal, zorgvuldig en actueel. Met uitgebreide uitleg over uw medicijnen, op video. En heldere instructies over het gebruik, ook op video. Plus, u kunt de informatie ook laten voorlezen. </a:t>
            </a:r>
            <a:endParaRPr lang="nl-NL" dirty="0">
              <a:effectLst/>
            </a:endParaRPr>
          </a:p>
        </p:txBody>
      </p:sp>
      <p:sp>
        <p:nvSpPr>
          <p:cNvPr id="4" name="Tijdelijke aanduiding voor dianummer 3"/>
          <p:cNvSpPr>
            <a:spLocks noGrp="1"/>
          </p:cNvSpPr>
          <p:nvPr>
            <p:ph type="sldNum" sz="quarter" idx="10"/>
          </p:nvPr>
        </p:nvSpPr>
        <p:spPr/>
        <p:txBody>
          <a:bodyPr/>
          <a:lstStyle/>
          <a:p>
            <a:pPr>
              <a:defRPr/>
            </a:pPr>
            <a:fld id="{150740B0-5914-411A-AB9C-C7001E41EED9}" type="slidenum">
              <a:rPr lang="nl-NL" altLang="nl-NL" smtClean="0"/>
              <a:pPr>
                <a:defRPr/>
              </a:pPr>
              <a:t>21</a:t>
            </a:fld>
            <a:endParaRPr lang="nl-NL" altLang="nl-NL"/>
          </a:p>
        </p:txBody>
      </p:sp>
    </p:spTree>
    <p:extLst>
      <p:ext uri="{BB962C8B-B14F-4D97-AF65-F5344CB8AC3E}">
        <p14:creationId xmlns:p14="http://schemas.microsoft.com/office/powerpoint/2010/main" val="760411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jdelijke aanduiding voor dia-afbeelding 1"/>
          <p:cNvSpPr>
            <a:spLocks noGrp="1" noRot="1" noChangeAspect="1" noTextEdit="1"/>
          </p:cNvSpPr>
          <p:nvPr>
            <p:ph type="sldImg"/>
          </p:nvPr>
        </p:nvSpPr>
        <p:spPr>
          <a:ln/>
        </p:spPr>
      </p:sp>
      <p:sp>
        <p:nvSpPr>
          <p:cNvPr id="46083" name="Tijdelijke aanduiding voor notities 2"/>
          <p:cNvSpPr>
            <a:spLocks noGrp="1"/>
          </p:cNvSpPr>
          <p:nvPr>
            <p:ph type="body" idx="1"/>
          </p:nvPr>
        </p:nvSpPr>
        <p:spPr>
          <a:noFill/>
        </p:spPr>
        <p:txBody>
          <a:bodyPr/>
          <a:lstStyle/>
          <a:p>
            <a:r>
              <a:rPr lang="nl-NL" altLang="nl-NL" dirty="0"/>
              <a:t>Wilt u een kijkje nemen op apotheek.nl? www.apotheek.nl </a:t>
            </a:r>
          </a:p>
          <a:p>
            <a:endParaRPr lang="nl-NL" altLang="nl-NL" dirty="0"/>
          </a:p>
          <a:p>
            <a:endParaRPr lang="en-US" altLang="nl-NL" baseline="0" dirty="0"/>
          </a:p>
          <a:p>
            <a:r>
              <a:rPr kumimoji="1" lang="nl-NL" sz="1200" kern="1200" dirty="0">
                <a:solidFill>
                  <a:schemeClr val="tx1"/>
                </a:solidFill>
                <a:effectLst/>
                <a:latin typeface="Times New Roman" panose="02020603050405020304" pitchFamily="18" charset="0"/>
                <a:ea typeface="MS PGothic" panose="020B0600070205080204" pitchFamily="34" charset="-128"/>
                <a:cs typeface="+mn-cs"/>
              </a:rPr>
              <a:t>Heeft u geen laptop/computer, vraag het eens aan een familielid om samen naar informatie op apotheek.nl te kijken.</a:t>
            </a:r>
            <a:endParaRPr lang="nl-NL" altLang="nl-NL" baseline="0" dirty="0"/>
          </a:p>
        </p:txBody>
      </p:sp>
      <p:sp>
        <p:nvSpPr>
          <p:cNvPr id="46084" name="Tijdelijke aanduiding voor dianummer 3"/>
          <p:cNvSpPr>
            <a:spLocks noGrp="1"/>
          </p:cNvSpPr>
          <p:nvPr>
            <p:ph type="sldNum" sz="quarter" idx="5"/>
          </p:nvPr>
        </p:nvSpPr>
        <p:spPr>
          <a:noFill/>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C5428FF2-0647-49E0-814C-487BB20C6EFB}" type="slidenum">
              <a:rPr lang="nl-NL" altLang="nl-NL" sz="1200" smtClean="0">
                <a:latin typeface="Times New Roman" panose="02020603050405020304" pitchFamily="18" charset="0"/>
              </a:rPr>
              <a:pPr/>
              <a:t>22</a:t>
            </a:fld>
            <a:endParaRPr lang="nl-NL" altLang="nl-NL" sz="1200">
              <a:latin typeface="Times New Roman" panose="02020603050405020304" pitchFamily="18" charset="0"/>
            </a:endParaRPr>
          </a:p>
        </p:txBody>
      </p:sp>
    </p:spTree>
    <p:extLst>
      <p:ext uri="{BB962C8B-B14F-4D97-AF65-F5344CB8AC3E}">
        <p14:creationId xmlns:p14="http://schemas.microsoft.com/office/powerpoint/2010/main" val="1543232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jdelijke aanduiding voor dia-afbeelding 1"/>
          <p:cNvSpPr>
            <a:spLocks noGrp="1" noRot="1" noChangeAspect="1" noTextEdit="1"/>
          </p:cNvSpPr>
          <p:nvPr>
            <p:ph type="sldImg"/>
          </p:nvPr>
        </p:nvSpPr>
        <p:spPr>
          <a:ln/>
        </p:spPr>
      </p:sp>
      <p:sp>
        <p:nvSpPr>
          <p:cNvPr id="48131" name="Tijdelijke aanduiding voor notities 2"/>
          <p:cNvSpPr>
            <a:spLocks noGrp="1"/>
          </p:cNvSpPr>
          <p:nvPr>
            <p:ph type="body" idx="1"/>
          </p:nvPr>
        </p:nvSpPr>
        <p:spPr>
          <a:noFill/>
        </p:spPr>
        <p:txBody>
          <a:bodyPr/>
          <a:lstStyle/>
          <a:p>
            <a:r>
              <a:rPr lang="nl-NL" altLang="nl-NL" dirty="0"/>
              <a:t>Zijn er vragen?</a:t>
            </a:r>
          </a:p>
        </p:txBody>
      </p:sp>
      <p:sp>
        <p:nvSpPr>
          <p:cNvPr id="48132" name="Tijdelijke aanduiding voor dianummer 3"/>
          <p:cNvSpPr>
            <a:spLocks noGrp="1"/>
          </p:cNvSpPr>
          <p:nvPr>
            <p:ph type="sldNum" sz="quarter" idx="5"/>
          </p:nvPr>
        </p:nvSpPr>
        <p:spPr>
          <a:noFill/>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C9F29760-9208-4174-8EB3-83CDD2AA00F8}" type="slidenum">
              <a:rPr lang="nl-NL" altLang="nl-NL" sz="1200" smtClean="0">
                <a:latin typeface="Times New Roman" panose="02020603050405020304" pitchFamily="18" charset="0"/>
              </a:rPr>
              <a:pPr/>
              <a:t>23</a:t>
            </a:fld>
            <a:endParaRPr lang="nl-NL" altLang="nl-NL" sz="1200">
              <a:latin typeface="Times New Roman" panose="02020603050405020304" pitchFamily="18" charset="0"/>
            </a:endParaRPr>
          </a:p>
        </p:txBody>
      </p:sp>
    </p:spTree>
    <p:extLst>
      <p:ext uri="{BB962C8B-B14F-4D97-AF65-F5344CB8AC3E}">
        <p14:creationId xmlns:p14="http://schemas.microsoft.com/office/powerpoint/2010/main" val="2487813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kumimoji="1" lang="nl-NL" sz="2400" b="1" i="0" u="none" strike="noStrike" kern="1200" baseline="0" dirty="0">
                <a:solidFill>
                  <a:schemeClr val="tx1"/>
                </a:solidFill>
                <a:effectLst/>
                <a:latin typeface="Calibri" panose="020F0502020204030204" pitchFamily="34" charset="0"/>
                <a:ea typeface="MS PGothic" panose="020B0600070205080204" pitchFamily="34" charset="-128"/>
                <a:cs typeface="Calibri" panose="020F0502020204030204" pitchFamily="34" charset="0"/>
              </a:rPr>
              <a:t>I</a:t>
            </a:r>
            <a:r>
              <a:rPr kumimoji="1" lang="nl-NL" sz="1200" b="1" kern="1200" dirty="0">
                <a:solidFill>
                  <a:schemeClr val="tx1"/>
                </a:solidFill>
                <a:effectLst/>
                <a:latin typeface="Times New Roman" panose="02020603050405020304" pitchFamily="18" charset="0"/>
                <a:ea typeface="MS PGothic" panose="020B0600070205080204" pitchFamily="34" charset="-128"/>
                <a:cs typeface="+mn-cs"/>
              </a:rPr>
              <a:t>edere dag belanden er ruim 280 ouderen (65+) door een val op de Spoedeisende Hulp (SEH). </a:t>
            </a:r>
            <a:endParaRPr kumimoji="1" lang="nl-NL" sz="2400" b="1" i="0" u="none" strike="noStrike" kern="1200" baseline="0" dirty="0">
              <a:solidFill>
                <a:schemeClr val="tx1"/>
              </a:solidFill>
              <a:latin typeface="Calibri" panose="020F0502020204030204" pitchFamily="34" charset="0"/>
              <a:ea typeface="MS PGothic" panose="020B0600070205080204" pitchFamily="34" charset="-128"/>
              <a:cs typeface="Calibri" panose="020F0502020204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l-NL" altLang="nl-NL" sz="2400" dirty="0">
                <a:latin typeface="Calibri" panose="020F0502020204030204" pitchFamily="34" charset="0"/>
                <a:cs typeface="Calibri" panose="020F0502020204030204" pitchFamily="34" charset="0"/>
              </a:rPr>
              <a:t>Dit betekent dat er omgerekend ongeveer </a:t>
            </a:r>
            <a:r>
              <a:rPr lang="nl-NL" altLang="nl-NL" sz="2400" b="1" dirty="0">
                <a:latin typeface="Calibri" panose="020F0502020204030204" pitchFamily="34" charset="0"/>
                <a:cs typeface="Calibri" panose="020F0502020204030204" pitchFamily="34" charset="0"/>
              </a:rPr>
              <a:t>elke 5 minuten </a:t>
            </a:r>
            <a:r>
              <a:rPr lang="nl-NL" altLang="nl-NL" sz="2400" dirty="0">
                <a:latin typeface="Calibri" panose="020F0502020204030204" pitchFamily="34" charset="0"/>
                <a:cs typeface="Calibri" panose="020F0502020204030204" pitchFamily="34" charset="0"/>
              </a:rPr>
              <a:t>een 65+’er op een SEH-afdeling wordt behandeld met letsel door een privé-valongeval. </a:t>
            </a:r>
          </a:p>
          <a:p>
            <a:endParaRPr lang="nl-NL" dirty="0"/>
          </a:p>
          <a:p>
            <a:r>
              <a:rPr lang="nl-NL" b="0" i="0" dirty="0">
                <a:solidFill>
                  <a:srgbClr val="26384B"/>
                </a:solidFill>
                <a:effectLst/>
                <a:latin typeface="Inter"/>
              </a:rPr>
              <a:t>Vallen is de meest voorkomende oorzaak van letsel door een ongeval bij ouderen. </a:t>
            </a:r>
            <a:r>
              <a:rPr lang="nl-NL" sz="1100" dirty="0">
                <a:effectLst/>
                <a:latin typeface="Calibri" panose="020F0502020204030204" pitchFamily="34" charset="0"/>
                <a:ea typeface="Times New Roman" panose="02020603050405020304" pitchFamily="18" charset="0"/>
              </a:rPr>
              <a:t>Het aantal SEH-bezoeken door een valongeval stijgt vooral door de dubbele vergrijzing. </a:t>
            </a:r>
            <a:r>
              <a:rPr lang="nl-NL" sz="1100" dirty="0">
                <a:effectLst/>
                <a:highlight>
                  <a:srgbClr val="FFFF00"/>
                </a:highlight>
                <a:latin typeface="Calibri" panose="020F0502020204030204" pitchFamily="34" charset="0"/>
                <a:ea typeface="Times New Roman" panose="02020603050405020304" pitchFamily="18" charset="0"/>
              </a:rPr>
              <a:t>Daarnaast stijgt het aandeel</a:t>
            </a:r>
            <a:r>
              <a:rPr lang="nl-NL" sz="1100" dirty="0">
                <a:effectLst/>
                <a:latin typeface="Calibri" panose="020F0502020204030204" pitchFamily="34" charset="0"/>
                <a:ea typeface="Times New Roman" panose="02020603050405020304" pitchFamily="18" charset="0"/>
              </a:rPr>
              <a:t> 85-plussers de komende 10 jaar met 150%. </a:t>
            </a:r>
            <a:r>
              <a:rPr lang="nl-NL" sz="1100" dirty="0">
                <a:effectLst/>
                <a:highlight>
                  <a:srgbClr val="FFFF00"/>
                </a:highlight>
                <a:latin typeface="Calibri" panose="020F0502020204030204" pitchFamily="34" charset="0"/>
                <a:ea typeface="Times New Roman" panose="02020603050405020304" pitchFamily="18" charset="0"/>
              </a:rPr>
              <a:t>Ook blijven</a:t>
            </a:r>
            <a:r>
              <a:rPr lang="nl-NL" sz="1100" dirty="0">
                <a:effectLst/>
                <a:latin typeface="Calibri" panose="020F0502020204030204" pitchFamily="34" charset="0"/>
                <a:ea typeface="Times New Roman" panose="02020603050405020304" pitchFamily="18" charset="0"/>
              </a:rPr>
              <a:t> ouderen steeds langer, met meer aandoeningen en in een kwetsbare situatie </a:t>
            </a:r>
            <a:r>
              <a:rPr lang="nl-NL" sz="1100" dirty="0" err="1">
                <a:effectLst/>
                <a:latin typeface="Calibri" panose="020F0502020204030204" pitchFamily="34" charset="0"/>
                <a:ea typeface="Times New Roman" panose="02020603050405020304" pitchFamily="18" charset="0"/>
              </a:rPr>
              <a:t>thuiswonen</a:t>
            </a:r>
            <a:r>
              <a:rPr lang="nl-NL" sz="1100" dirty="0">
                <a:effectLst/>
                <a:highlight>
                  <a:srgbClr val="FFFF00"/>
                </a:highlight>
                <a:latin typeface="Calibri" panose="020F0502020204030204" pitchFamily="34" charset="0"/>
                <a:ea typeface="Times New Roman" panose="02020603050405020304" pitchFamily="18" charset="0"/>
              </a:rPr>
              <a:t>.</a:t>
            </a:r>
            <a:endParaRPr lang="nl-NL" sz="1100" dirty="0">
              <a:effectLst/>
              <a:latin typeface="Calibri" panose="020F0502020204030204" pitchFamily="34" charset="0"/>
              <a:ea typeface="Calibri" panose="020F0502020204030204" pitchFamily="34" charset="0"/>
            </a:endParaRPr>
          </a:p>
          <a:p>
            <a:endParaRPr lang="nl-NL" b="0" i="0" dirty="0">
              <a:solidFill>
                <a:srgbClr val="26384B"/>
              </a:solidFill>
              <a:effectLst/>
              <a:latin typeface="Inter"/>
            </a:endParaRPr>
          </a:p>
          <a:p>
            <a:r>
              <a:rPr lang="nl-NL" b="0" i="0" dirty="0">
                <a:solidFill>
                  <a:srgbClr val="26384B"/>
                </a:solidFill>
                <a:effectLst/>
                <a:latin typeface="Inter"/>
              </a:rPr>
              <a:t>Het opsporen van ouderen met een verhoogd valrisico is de 1e stap naar effectieve valpreventie.</a:t>
            </a:r>
            <a:endParaRPr lang="nl-NL" dirty="0"/>
          </a:p>
          <a:p>
            <a:endParaRPr lang="nl-NL"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l-NL" altLang="nl-NL" dirty="0"/>
              <a:t>Bron: </a:t>
            </a:r>
            <a:r>
              <a:rPr lang="nl-NL" dirty="0" err="1">
                <a:hlinkClick r:id="rId3"/>
              </a:rPr>
              <a:t>Infographic</a:t>
            </a:r>
            <a:r>
              <a:rPr lang="nl-NL" dirty="0">
                <a:hlinkClick r:id="rId3"/>
              </a:rPr>
              <a:t> Valongevallen 65-plussers 2021 | VeiligheidNL</a:t>
            </a:r>
            <a:endParaRPr lang="nl-NL" altLang="nl-NL" dirty="0"/>
          </a:p>
          <a:p>
            <a:endParaRPr lang="nl-NL" dirty="0"/>
          </a:p>
        </p:txBody>
      </p:sp>
      <p:sp>
        <p:nvSpPr>
          <p:cNvPr id="4" name="Tijdelijke aanduiding voor dianummer 3"/>
          <p:cNvSpPr>
            <a:spLocks noGrp="1"/>
          </p:cNvSpPr>
          <p:nvPr>
            <p:ph type="sldNum" sz="quarter" idx="5"/>
          </p:nvPr>
        </p:nvSpPr>
        <p:spPr/>
        <p:txBody>
          <a:bodyPr/>
          <a:lstStyle/>
          <a:p>
            <a:pPr>
              <a:defRPr/>
            </a:pPr>
            <a:fld id="{150740B0-5914-411A-AB9C-C7001E41EED9}" type="slidenum">
              <a:rPr lang="nl-NL" altLang="nl-NL" smtClean="0"/>
              <a:pPr>
                <a:defRPr/>
              </a:pPr>
              <a:t>3</a:t>
            </a:fld>
            <a:endParaRPr lang="nl-NL" altLang="nl-NL"/>
          </a:p>
        </p:txBody>
      </p:sp>
    </p:spTree>
    <p:extLst>
      <p:ext uri="{BB962C8B-B14F-4D97-AF65-F5344CB8AC3E}">
        <p14:creationId xmlns:p14="http://schemas.microsoft.com/office/powerpoint/2010/main" val="250765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jdelijke aanduiding voor dia-afbeelding 1"/>
          <p:cNvSpPr>
            <a:spLocks noGrp="1" noRot="1" noChangeAspect="1" noTextEdit="1"/>
          </p:cNvSpPr>
          <p:nvPr>
            <p:ph type="sldImg"/>
          </p:nvPr>
        </p:nvSpPr>
        <p:spPr>
          <a:ln/>
        </p:spPr>
      </p:sp>
      <p:sp>
        <p:nvSpPr>
          <p:cNvPr id="13315" name="Tijdelijke aanduiding voor notities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nl-NL" altLang="nl-NL" b="0" dirty="0"/>
              <a:t>Deze</a:t>
            </a:r>
            <a:r>
              <a:rPr lang="nl-NL" altLang="nl-NL" b="0" baseline="0" dirty="0"/>
              <a:t> dia laat het totaal aantal valongelukken bij 65+ (in het algemeen) met verschillende oorzaken zien. </a:t>
            </a:r>
          </a:p>
          <a:p>
            <a:pPr marL="0" marR="0" indent="0" algn="l" defTabSz="914400" rtl="0" eaLnBrk="1" fontAlgn="base" latinLnBrk="0" hangingPunct="1">
              <a:lnSpc>
                <a:spcPct val="100000"/>
              </a:lnSpc>
              <a:spcBef>
                <a:spcPct val="0"/>
              </a:spcBef>
              <a:spcAft>
                <a:spcPct val="0"/>
              </a:spcAft>
              <a:buClrTx/>
              <a:buSzTx/>
              <a:buFontTx/>
              <a:buNone/>
              <a:tabLst/>
              <a:defRPr/>
            </a:pPr>
            <a:r>
              <a:rPr lang="nl-NL" altLang="nl-NL" b="1" dirty="0"/>
              <a:t>Valongevallen zijn de meest voorkomende oorzaak van letsel bij ouderen.</a:t>
            </a:r>
            <a:endParaRPr lang="nl-NL" altLang="nl-NL" b="0"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nl-NL" altLang="nl-NL" b="0" dirty="0"/>
          </a:p>
          <a:p>
            <a:pPr marL="0" marR="0" indent="0" algn="l" defTabSz="914400" rtl="0" eaLnBrk="0" fontAlgn="base" latinLnBrk="0" hangingPunct="0">
              <a:lnSpc>
                <a:spcPct val="100000"/>
              </a:lnSpc>
              <a:spcBef>
                <a:spcPct val="30000"/>
              </a:spcBef>
              <a:spcAft>
                <a:spcPct val="0"/>
              </a:spcAft>
              <a:buClrTx/>
              <a:buSzTx/>
              <a:buFontTx/>
              <a:buNone/>
              <a:tabLst/>
              <a:defRPr/>
            </a:pPr>
            <a:r>
              <a:rPr lang="nl-NL" altLang="nl-NL" b="0" dirty="0"/>
              <a:t>In 2021 vonden 105.000 SEH-bezoeken plaats door een privé-valongeval. </a:t>
            </a:r>
            <a:r>
              <a:rPr lang="nl-NL" altLang="nl-NL" dirty="0"/>
              <a:t>Dit betekent dat er omgerekend ongeveer elke 5 minuten een 65+ op een SEH-afdeling wordt behandeld met letsel door een privé-valongeval. </a:t>
            </a:r>
          </a:p>
          <a:p>
            <a:pPr marL="0" marR="0" indent="0" algn="l" defTabSz="914400" rtl="0" eaLnBrk="0" fontAlgn="base" latinLnBrk="0" hangingPunct="0">
              <a:lnSpc>
                <a:spcPct val="100000"/>
              </a:lnSpc>
              <a:spcBef>
                <a:spcPct val="30000"/>
              </a:spcBef>
              <a:spcAft>
                <a:spcPct val="0"/>
              </a:spcAft>
              <a:buClrTx/>
              <a:buSzTx/>
              <a:buFontTx/>
              <a:buNone/>
              <a:tabLst/>
              <a:defRPr/>
            </a:pPr>
            <a:endParaRPr lang="nl-NL" altLang="nl-NL" dirty="0"/>
          </a:p>
          <a:p>
            <a:pPr marL="0" marR="0" indent="0" algn="l" defTabSz="914400" rtl="0" eaLnBrk="0" fontAlgn="base" latinLnBrk="0" hangingPunct="0">
              <a:lnSpc>
                <a:spcPct val="100000"/>
              </a:lnSpc>
              <a:spcBef>
                <a:spcPct val="30000"/>
              </a:spcBef>
              <a:spcAft>
                <a:spcPct val="0"/>
              </a:spcAft>
              <a:buClrTx/>
              <a:buSzTx/>
              <a:buFontTx/>
              <a:buNone/>
              <a:tabLst/>
              <a:defRPr/>
            </a:pPr>
            <a:r>
              <a:rPr lang="nl-NL" altLang="nl-NL" dirty="0"/>
              <a:t>De meeste valongelukken vinden plaats in en om het huis (43%). Deze valongevallen vinden met name plaats op een trap, in de sanitaire ruimte en komen voornamelijk door struikelen.</a:t>
            </a:r>
          </a:p>
          <a:p>
            <a:pPr marL="0" marR="0" indent="0" algn="l" defTabSz="914400" rtl="0" eaLnBrk="0" fontAlgn="base" latinLnBrk="0" hangingPunct="0">
              <a:lnSpc>
                <a:spcPct val="100000"/>
              </a:lnSpc>
              <a:spcBef>
                <a:spcPct val="30000"/>
              </a:spcBef>
              <a:spcAft>
                <a:spcPct val="0"/>
              </a:spcAft>
              <a:buClrTx/>
              <a:buSzTx/>
              <a:buFontTx/>
              <a:buNone/>
              <a:tabLst/>
              <a:defRPr/>
            </a:pPr>
            <a:endParaRPr lang="nl-NL" altLang="nl-NL" dirty="0"/>
          </a:p>
          <a:p>
            <a:pPr>
              <a:defRPr/>
            </a:pPr>
            <a:r>
              <a:rPr kumimoji="1" lang="nl-NL" sz="1200" b="0" i="0" u="none" strike="noStrike" kern="1200" baseline="0" dirty="0">
                <a:solidFill>
                  <a:schemeClr val="tx1"/>
                </a:solidFill>
                <a:latin typeface="Times New Roman" panose="02020603050405020304" pitchFamily="18" charset="0"/>
                <a:ea typeface="MS PGothic" panose="020B0600070205080204" pitchFamily="34" charset="-128"/>
                <a:cs typeface="+mn-cs"/>
              </a:rPr>
              <a:t>Een valongeval heeft veel impact op de zelfredzaamheid van ouderen, het langer thuis kunnen wonen en de kwaliteit van leven.</a:t>
            </a:r>
          </a:p>
          <a:p>
            <a:pPr>
              <a:defRPr/>
            </a:pPr>
            <a:endParaRPr kumimoji="1" lang="nl-NL" sz="1200" b="0" i="0" u="none" strike="noStrike" kern="1200" baseline="0" dirty="0">
              <a:solidFill>
                <a:schemeClr val="tx1"/>
              </a:solidFill>
              <a:latin typeface="Times New Roman" panose="02020603050405020304" pitchFamily="18" charset="0"/>
              <a:ea typeface="MS PGothic" panose="020B0600070205080204" pitchFamily="34" charset="-128"/>
              <a:cs typeface="+mn-cs"/>
            </a:endParaRPr>
          </a:p>
          <a:p>
            <a:pPr>
              <a:defRPr/>
            </a:pPr>
            <a:endParaRPr kumimoji="1" lang="nl-NL" sz="1200" b="0" i="0" u="none" strike="noStrike" kern="1200" baseline="0" dirty="0">
              <a:solidFill>
                <a:schemeClr val="tx1"/>
              </a:solidFill>
              <a:latin typeface="Times New Roman" panose="02020603050405020304" pitchFamily="18" charset="0"/>
              <a:ea typeface="MS PGothic" panose="020B0600070205080204" pitchFamily="34" charset="-128"/>
              <a:cs typeface="+mn-cs"/>
            </a:endParaRPr>
          </a:p>
          <a:p>
            <a:pPr>
              <a:defRPr/>
            </a:pPr>
            <a:r>
              <a:rPr lang="nl-NL" altLang="nl-NL" dirty="0"/>
              <a:t>Bron: </a:t>
            </a:r>
            <a:r>
              <a:rPr lang="nl-NL" dirty="0" err="1">
                <a:hlinkClick r:id="rId3"/>
              </a:rPr>
              <a:t>Infographic</a:t>
            </a:r>
            <a:r>
              <a:rPr lang="nl-NL" dirty="0">
                <a:hlinkClick r:id="rId3"/>
              </a:rPr>
              <a:t> Valongevallen 65-plussers 2021 | VeiligheidNL</a:t>
            </a:r>
            <a:endParaRPr lang="nl-NL" altLang="nl-NL" dirty="0"/>
          </a:p>
          <a:p>
            <a:pPr>
              <a:defRPr/>
            </a:pPr>
            <a:r>
              <a:rPr lang="nl-NL" altLang="nl-NL" dirty="0"/>
              <a:t>Bron: VeiligheidNL</a:t>
            </a:r>
          </a:p>
          <a:p>
            <a:pPr>
              <a:defRPr/>
            </a:pPr>
            <a:endParaRPr lang="nl-NL" altLang="nl-NL" dirty="0"/>
          </a:p>
        </p:txBody>
      </p:sp>
      <p:sp>
        <p:nvSpPr>
          <p:cNvPr id="14340" name="Tijdelijke aanduiding voor dianummer 3"/>
          <p:cNvSpPr>
            <a:spLocks noGrp="1"/>
          </p:cNvSpPr>
          <p:nvPr>
            <p:ph type="sldNum" sz="quarter" idx="5"/>
          </p:nvPr>
        </p:nvSpPr>
        <p:spPr>
          <a:noFill/>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DA3D4F-C49A-4888-83EC-5CB657E3333C}"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903567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jdelijke aanduiding voor dia-afbeelding 1"/>
          <p:cNvSpPr>
            <a:spLocks noGrp="1" noRot="1" noChangeAspect="1" noTextEdit="1"/>
          </p:cNvSpPr>
          <p:nvPr>
            <p:ph type="sldImg"/>
          </p:nvPr>
        </p:nvSpPr>
        <p:spPr>
          <a:ln/>
        </p:spPr>
      </p:sp>
      <p:sp>
        <p:nvSpPr>
          <p:cNvPr id="13315" name="Tijdelijke aanduiding voor notities 2"/>
          <p:cNvSpPr>
            <a:spLocks noGrp="1"/>
          </p:cNvSpPr>
          <p:nvPr>
            <p:ph type="body" idx="1"/>
          </p:nvPr>
        </p:nvSpPr>
        <p:spPr/>
        <p:txBody>
          <a:bodyPr/>
          <a:lstStyle/>
          <a:p>
            <a:pPr>
              <a:defRPr/>
            </a:pPr>
            <a:endParaRPr kumimoji="1" lang="nl-NL" sz="1200" b="0" i="0" u="none" strike="noStrike" kern="1200" baseline="0" dirty="0">
              <a:solidFill>
                <a:schemeClr val="tx1"/>
              </a:solidFill>
              <a:latin typeface="Times New Roman" panose="02020603050405020304" pitchFamily="18" charset="0"/>
              <a:ea typeface="MS PGothic" panose="020B0600070205080204" pitchFamily="34" charset="-128"/>
              <a:cs typeface="+mn-cs"/>
            </a:endParaRPr>
          </a:p>
          <a:p>
            <a:pPr>
              <a:defRPr/>
            </a:pPr>
            <a:r>
              <a:rPr lang="nl-NL" altLang="nl-NL" dirty="0"/>
              <a:t>Bij 80.200 gevallen is er sprake van ernstig letsel (ter info = letsels die nadere diagnose behoeven, zoals fracturen en hersenletsel). </a:t>
            </a:r>
          </a:p>
          <a:p>
            <a:pPr>
              <a:defRPr/>
            </a:pPr>
            <a:r>
              <a:rPr lang="nl-NL" altLang="nl-NL" dirty="0"/>
              <a:t>Hersenletsel en heupfracturen komen het meest voor, gevolgd door polsfracturen (ter info = resp. 18%, 15%, 11%). </a:t>
            </a:r>
          </a:p>
          <a:p>
            <a:pPr>
              <a:defRPr/>
            </a:pPr>
            <a:endParaRPr lang="en-US" altLang="nl-NL" dirty="0"/>
          </a:p>
          <a:p>
            <a:pPr>
              <a:defRPr/>
            </a:pPr>
            <a:r>
              <a:rPr lang="nl-NL" altLang="nl-NL" dirty="0"/>
              <a:t>36.200 65-plussers werden in 2021 in het ziekenhuis opgenomen.</a:t>
            </a:r>
          </a:p>
          <a:p>
            <a:pPr>
              <a:defRPr/>
            </a:pPr>
            <a:endParaRPr lang="nl-NL" altLang="nl-NL" dirty="0"/>
          </a:p>
          <a:p>
            <a:pPr>
              <a:defRPr/>
            </a:pPr>
            <a:r>
              <a:rPr lang="nl-NL" altLang="nl-NL" dirty="0"/>
              <a:t>In 2021 is er weer een stijging van valongelukken te zien. </a:t>
            </a:r>
          </a:p>
          <a:p>
            <a:pPr>
              <a:defRPr/>
            </a:pPr>
            <a:endParaRPr lang="nl-NL" altLang="nl-NL" dirty="0"/>
          </a:p>
          <a:p>
            <a:pPr>
              <a:defRPr/>
            </a:pPr>
            <a:r>
              <a:rPr lang="nl-NL" altLang="nl-NL" dirty="0"/>
              <a:t>Dit geeft de ernst van het probleem rond vallen bij 65+ aan. Een val kan ernstige problemen veroorzaken. Enkele voorbeelden:</a:t>
            </a:r>
          </a:p>
          <a:p>
            <a:pPr>
              <a:defRPr/>
            </a:pPr>
            <a:r>
              <a:rPr lang="nl-NL" altLang="nl-NL" dirty="0"/>
              <a:t>-Een ziekenhuisopname</a:t>
            </a:r>
          </a:p>
          <a:p>
            <a:pPr>
              <a:defRPr/>
            </a:pPr>
            <a:r>
              <a:rPr lang="nl-NL" altLang="nl-NL" dirty="0"/>
              <a:t>-Een revalidatie</a:t>
            </a:r>
          </a:p>
          <a:p>
            <a:pPr>
              <a:defRPr/>
            </a:pPr>
            <a:r>
              <a:rPr lang="nl-NL" altLang="nl-NL" dirty="0"/>
              <a:t>-Verlies van zelfstandigheid, van een vitale oudere naar een kwetsbare oudere</a:t>
            </a:r>
          </a:p>
          <a:p>
            <a:pPr>
              <a:defRPr/>
            </a:pPr>
            <a:r>
              <a:rPr lang="nl-NL" altLang="nl-NL" dirty="0"/>
              <a:t>-En helaas ook veel ouderen overlijden door een val (5209 in 2021 dat betekent 14 per dag)</a:t>
            </a:r>
          </a:p>
          <a:p>
            <a:pPr>
              <a:defRPr/>
            </a:pPr>
            <a:endParaRPr lang="nl-NL" altLang="nl-NL" dirty="0"/>
          </a:p>
          <a:p>
            <a:pPr>
              <a:defRPr/>
            </a:pPr>
            <a:r>
              <a:rPr lang="nl-NL" altLang="nl-NL" dirty="0"/>
              <a:t>Maatschappelijke ontwikkelingen:</a:t>
            </a:r>
          </a:p>
          <a:p>
            <a:pPr marL="171450" indent="-171450">
              <a:buFontTx/>
              <a:buChar char="-"/>
              <a:defRPr/>
            </a:pPr>
            <a:r>
              <a:rPr lang="nl-NL" altLang="nl-NL" dirty="0"/>
              <a:t>Dubbele vergrijzing: toename van het aantal ouderen en een steeds groter aantal daarvan is 75+</a:t>
            </a:r>
          </a:p>
          <a:p>
            <a:pPr marL="171450" indent="-171450">
              <a:buFontTx/>
              <a:buChar char="-"/>
              <a:defRPr/>
            </a:pPr>
            <a:r>
              <a:rPr lang="nl-NL" dirty="0"/>
              <a:t>Aandeel 85-plussers stijgt de komende 10 jaar met 150%</a:t>
            </a:r>
            <a:endParaRPr lang="nl-NL" altLang="nl-NL" dirty="0"/>
          </a:p>
          <a:p>
            <a:pPr marL="171450" indent="-171450">
              <a:buFontTx/>
              <a:buChar char="-"/>
              <a:defRPr/>
            </a:pPr>
            <a:r>
              <a:rPr lang="nl-NL" altLang="nl-NL" dirty="0"/>
              <a:t>Ouderen blijven steeds langer, met meer aandoeningen en in een kwetsbare situatie </a:t>
            </a:r>
            <a:r>
              <a:rPr lang="nl-NL" altLang="nl-NL" dirty="0" err="1"/>
              <a:t>thuiswonen</a:t>
            </a:r>
            <a:endParaRPr lang="nl-NL" altLang="nl-NL" dirty="0"/>
          </a:p>
          <a:p>
            <a:pPr marL="0" indent="0">
              <a:buFontTx/>
              <a:buNone/>
              <a:defRPr/>
            </a:pPr>
            <a:endParaRPr lang="nl-NL" altLang="nl-NL" dirty="0"/>
          </a:p>
          <a:p>
            <a:pPr>
              <a:defRPr/>
            </a:pPr>
            <a:endParaRPr lang="nl-NL" altLang="nl-NL"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l-NL" altLang="nl-NL" dirty="0"/>
              <a:t>Bron: </a:t>
            </a:r>
            <a:r>
              <a:rPr lang="nl-NL" dirty="0" err="1">
                <a:hlinkClick r:id="rId3"/>
              </a:rPr>
              <a:t>Infographic</a:t>
            </a:r>
            <a:r>
              <a:rPr lang="nl-NL" dirty="0">
                <a:hlinkClick r:id="rId3"/>
              </a:rPr>
              <a:t> Valongevallen 65-plussers 2021 | VeiligheidNL</a:t>
            </a:r>
            <a:endParaRPr lang="nl-NL"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a:t>Bron: VeiligheidNL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NL" altLang="nl-NL"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l-NL" altLang="nl-NL" dirty="0"/>
              <a:t>Extra informatie bij cijfers en prognose:</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NL" b="0" i="0" dirty="0">
                <a:solidFill>
                  <a:srgbClr val="26384B"/>
                </a:solidFill>
                <a:effectLst/>
                <a:latin typeface="Inter"/>
              </a:rPr>
              <a:t>Bij gelijkblijvend beleid neemt het aantal Spoedeisende Hulp opnamen door een val in 10 jaar tijd met bijna 50% toe en verdubbelen de directe medische kosten. Het op grote schaal uitvoeren van effectieve valpreventie activiteiten voor ouderen met een verhoogd valrisico is essentieel om de druk op de zorg te verminderen en zelfredzaamheid van ouderen te behouden. Reden voor het kabinet om het landelijk verder brengen van effectieve valpreventie als maatregel op te nemen in het Coalitieakkoord. Om de maatregel uit het Coalitieakkoord uit te voeren stelt VWS, met ondersteuning van VeiligheidNL, een Landelijk Programmaplan Valpreventie 2023 op. Vanaf 2023 zal valpreventie in Nederland breed in de praktijk worden gebracht.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NL" altLang="nl-NL" dirty="0"/>
          </a:p>
          <a:p>
            <a:pPr>
              <a:defRPr/>
            </a:pPr>
            <a:endParaRPr lang="nl-NL" altLang="nl-NL" dirty="0"/>
          </a:p>
          <a:p>
            <a:pPr>
              <a:defRPr/>
            </a:pPr>
            <a:endParaRPr lang="nl-NL" altLang="nl-NL" dirty="0"/>
          </a:p>
          <a:p>
            <a:pPr>
              <a:defRPr/>
            </a:pPr>
            <a:endParaRPr lang="nl-NL" altLang="nl-NL" dirty="0"/>
          </a:p>
          <a:p>
            <a:pPr>
              <a:defRPr/>
            </a:pPr>
            <a:endParaRPr lang="nl-NL" altLang="nl-NL" dirty="0"/>
          </a:p>
          <a:p>
            <a:pPr>
              <a:defRPr/>
            </a:pPr>
            <a:endParaRPr lang="nl-NL" altLang="nl-NL" dirty="0"/>
          </a:p>
          <a:p>
            <a:pPr>
              <a:defRPr/>
            </a:pPr>
            <a:endParaRPr lang="nl-NL" altLang="nl-NL" dirty="0"/>
          </a:p>
          <a:p>
            <a:pPr>
              <a:defRPr/>
            </a:pPr>
            <a:endParaRPr lang="nl-NL" altLang="nl-NL" dirty="0"/>
          </a:p>
          <a:p>
            <a:pPr>
              <a:defRPr/>
            </a:pPr>
            <a:endParaRPr lang="nl-NL" altLang="nl-NL" dirty="0"/>
          </a:p>
        </p:txBody>
      </p:sp>
      <p:sp>
        <p:nvSpPr>
          <p:cNvPr id="14340" name="Tijdelijke aanduiding voor dianummer 3"/>
          <p:cNvSpPr>
            <a:spLocks noGrp="1"/>
          </p:cNvSpPr>
          <p:nvPr>
            <p:ph type="sldNum" sz="quarter" idx="5"/>
          </p:nvPr>
        </p:nvSpPr>
        <p:spPr>
          <a:noFill/>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DA3D4F-C49A-4888-83EC-5CB657E3333C}"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4044127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kumimoji="1" lang="nl-NL" sz="1200" b="1" i="0" u="none" strike="noStrike" kern="1200" baseline="0" dirty="0">
                <a:solidFill>
                  <a:schemeClr val="tx1"/>
                </a:solidFill>
                <a:latin typeface="Times New Roman" panose="02020603050405020304" pitchFamily="18" charset="0"/>
                <a:ea typeface="MS PGothic" panose="020B0600070205080204" pitchFamily="34" charset="-128"/>
                <a:cs typeface="+mn-cs"/>
              </a:rPr>
              <a:t>Dit filmpje geeft een indruk van de verschillende oorzaken van vallen. </a:t>
            </a:r>
            <a:r>
              <a:rPr kumimoji="1" lang="nl-NL" sz="1200" b="0" i="0" u="none" strike="noStrike" kern="1200" baseline="0" dirty="0">
                <a:solidFill>
                  <a:schemeClr val="tx1"/>
                </a:solidFill>
                <a:latin typeface="Times New Roman" panose="02020603050405020304" pitchFamily="18" charset="0"/>
                <a:ea typeface="MS PGothic" panose="020B0600070205080204" pitchFamily="34" charset="-128"/>
                <a:cs typeface="+mn-cs"/>
              </a:rPr>
              <a:t>Filmpje tonen t/m 39 seconden</a:t>
            </a:r>
          </a:p>
          <a:p>
            <a:r>
              <a:rPr lang="nl-NL" dirty="0"/>
              <a:t>Bron: https://www.zorgvoorbeter.nl/valpreventie-ouderen/oorzaak-vallen </a:t>
            </a:r>
          </a:p>
          <a:p>
            <a:endParaRPr kumimoji="1" lang="nl-NL" sz="1200" b="0" u="none" strike="noStrike" kern="1200" dirty="0">
              <a:solidFill>
                <a:schemeClr val="tx1"/>
              </a:solidFill>
              <a:effectLst/>
              <a:latin typeface="Times New Roman" panose="02020603050405020304" pitchFamily="18" charset="0"/>
              <a:ea typeface="MS PGothic" panose="020B0600070205080204" pitchFamily="34" charset="-128"/>
              <a:cs typeface="+mn-cs"/>
            </a:endParaRPr>
          </a:p>
          <a:p>
            <a:r>
              <a:rPr kumimoji="1" lang="nl-NL" sz="1200" b="0" u="none" strike="noStrike" kern="1200" dirty="0">
                <a:solidFill>
                  <a:schemeClr val="tx1"/>
                </a:solidFill>
                <a:effectLst/>
                <a:latin typeface="Times New Roman" panose="02020603050405020304" pitchFamily="18" charset="0"/>
                <a:ea typeface="MS PGothic" panose="020B0600070205080204" pitchFamily="34" charset="-128"/>
                <a:cs typeface="+mn-cs"/>
              </a:rPr>
              <a:t>Verschillende oorzaken van vallen:</a:t>
            </a:r>
          </a:p>
          <a:p>
            <a:r>
              <a:rPr kumimoji="1" lang="nl-NL" sz="1200" b="0" kern="1200" dirty="0">
                <a:solidFill>
                  <a:schemeClr val="tx1"/>
                </a:solidFill>
                <a:effectLst/>
                <a:latin typeface="Times New Roman" panose="02020603050405020304" pitchFamily="18" charset="0"/>
                <a:ea typeface="MS PGothic" panose="020B0600070205080204" pitchFamily="34" charset="-128"/>
                <a:cs typeface="+mn-cs"/>
              </a:rPr>
              <a:t>De oorzaken van valongelukken zijn in twee groepen te verdelen.</a:t>
            </a:r>
          </a:p>
          <a:p>
            <a:r>
              <a:rPr kumimoji="1" lang="nl-NL" sz="1200" b="0" kern="1200" dirty="0">
                <a:solidFill>
                  <a:schemeClr val="tx1"/>
                </a:solidFill>
                <a:effectLst/>
                <a:latin typeface="Times New Roman" panose="02020603050405020304" pitchFamily="18" charset="0"/>
                <a:ea typeface="MS PGothic" panose="020B0600070205080204" pitchFamily="34" charset="-128"/>
                <a:cs typeface="+mn-cs"/>
              </a:rPr>
              <a:t>- Lichamelijke of geestelijke oorzaken zijn onder andere: duizeligheid, slechte mobiliteit, verstoord evenwicht, zichtproblemen, dementie, verkeerd gebruik van medicijnen, psychische verwarring en angst om te vallen.</a:t>
            </a:r>
          </a:p>
          <a:p>
            <a:r>
              <a:rPr kumimoji="1" lang="nl-NL" sz="1200" b="0" kern="1200" dirty="0">
                <a:solidFill>
                  <a:schemeClr val="tx1"/>
                </a:solidFill>
                <a:effectLst/>
                <a:latin typeface="Times New Roman" panose="02020603050405020304" pitchFamily="18" charset="0"/>
                <a:ea typeface="MS PGothic" panose="020B0600070205080204" pitchFamily="34" charset="-128"/>
                <a:cs typeface="+mn-cs"/>
              </a:rPr>
              <a:t>- Een val kan ook veroorzaakt worden door producten (o.a. medicijnen, alcohol), hulpmiddelen (loophulpmiddelen, schoeisel) en de omgeving (vloeren, oneffenheden, kleedjes, natte vloeren, ontbreken van verlichting, onoverzichtelijk loopcircuit, gebrek aan goed geplaatste leuningen).</a:t>
            </a:r>
          </a:p>
          <a:p>
            <a:endParaRPr kumimoji="1" lang="nl-NL" sz="1200" b="0" u="none" strike="noStrike" kern="1200" dirty="0">
              <a:solidFill>
                <a:schemeClr val="tx1"/>
              </a:solidFill>
              <a:effectLst/>
              <a:latin typeface="Times New Roman" panose="02020603050405020304" pitchFamily="18" charset="0"/>
              <a:ea typeface="MS PGothic" panose="020B0600070205080204" pitchFamily="34" charset="-128"/>
              <a:cs typeface="+mn-cs"/>
            </a:endParaRPr>
          </a:p>
        </p:txBody>
      </p:sp>
      <p:sp>
        <p:nvSpPr>
          <p:cNvPr id="4" name="Tijdelijke aanduiding voor dianummer 3"/>
          <p:cNvSpPr>
            <a:spLocks noGrp="1"/>
          </p:cNvSpPr>
          <p:nvPr>
            <p:ph type="sldNum" sz="quarter" idx="10"/>
          </p:nvPr>
        </p:nvSpPr>
        <p:spPr/>
        <p:txBody>
          <a:bodyPr/>
          <a:lstStyle/>
          <a:p>
            <a:pPr>
              <a:defRPr/>
            </a:pPr>
            <a:fld id="{150740B0-5914-411A-AB9C-C7001E41EED9}" type="slidenum">
              <a:rPr lang="nl-NL" altLang="nl-NL" smtClean="0"/>
              <a:pPr>
                <a:defRPr/>
              </a:pPr>
              <a:t>6</a:t>
            </a:fld>
            <a:endParaRPr lang="nl-NL" altLang="nl-NL"/>
          </a:p>
        </p:txBody>
      </p:sp>
    </p:spTree>
    <p:extLst>
      <p:ext uri="{BB962C8B-B14F-4D97-AF65-F5344CB8AC3E}">
        <p14:creationId xmlns:p14="http://schemas.microsoft.com/office/powerpoint/2010/main" val="3452621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jdelijke aanduiding voor dia-afbeelding 1"/>
          <p:cNvSpPr>
            <a:spLocks noGrp="1" noRot="1" noChangeAspect="1" noTextEdit="1"/>
          </p:cNvSpPr>
          <p:nvPr>
            <p:ph type="sldImg"/>
          </p:nvPr>
        </p:nvSpPr>
        <p:spPr>
          <a:ln/>
        </p:spPr>
      </p:sp>
      <p:sp>
        <p:nvSpPr>
          <p:cNvPr id="17411" name="Tijdelijke aanduiding voor notities 2"/>
          <p:cNvSpPr>
            <a:spLocks noGrp="1"/>
          </p:cNvSpPr>
          <p:nvPr>
            <p:ph type="body" idx="1"/>
          </p:nvPr>
        </p:nvSpPr>
        <p:spPr>
          <a:noFill/>
        </p:spPr>
        <p:txBody>
          <a:bodyPr/>
          <a:lstStyle/>
          <a:p>
            <a:r>
              <a:rPr lang="nl-NL" altLang="nl-NL" dirty="0"/>
              <a:t>Zoals het filmpje liet zien is het gebruik van medicijnen een van de (dertien) factoren op een verhoogd valrisico. </a:t>
            </a:r>
          </a:p>
          <a:p>
            <a:endParaRPr lang="nl-NL" altLang="nl-NL" dirty="0"/>
          </a:p>
          <a:p>
            <a:r>
              <a:rPr lang="nl-NL" altLang="nl-NL" dirty="0"/>
              <a:t> </a:t>
            </a:r>
          </a:p>
          <a:p>
            <a:endParaRPr lang="nl-NL" altLang="nl-NL" dirty="0"/>
          </a:p>
        </p:txBody>
      </p:sp>
      <p:sp>
        <p:nvSpPr>
          <p:cNvPr id="17412" name="Tijdelijke aanduiding voor dianummer 3"/>
          <p:cNvSpPr>
            <a:spLocks noGrp="1"/>
          </p:cNvSpPr>
          <p:nvPr>
            <p:ph type="sldNum" sz="quarter" idx="5"/>
          </p:nvPr>
        </p:nvSpPr>
        <p:spPr>
          <a:noFill/>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139E6323-B5EC-4CB6-9FEB-1C5B8A0CF785}" type="slidenum">
              <a:rPr lang="nl-NL" altLang="nl-NL" sz="1200" smtClean="0">
                <a:latin typeface="Times New Roman" panose="02020603050405020304" pitchFamily="18" charset="0"/>
              </a:rPr>
              <a:pPr/>
              <a:t>7</a:t>
            </a:fld>
            <a:endParaRPr lang="nl-NL" altLang="nl-NL" sz="1200">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jdelijke aanduiding voor dia-afbeelding 1"/>
          <p:cNvSpPr>
            <a:spLocks noGrp="1" noRot="1" noChangeAspect="1" noTextEdit="1"/>
          </p:cNvSpPr>
          <p:nvPr>
            <p:ph type="sldImg"/>
          </p:nvPr>
        </p:nvSpPr>
        <p:spPr>
          <a:ln/>
        </p:spPr>
      </p:sp>
      <p:sp>
        <p:nvSpPr>
          <p:cNvPr id="19459" name="Tijdelijke aanduiding voor notities 2"/>
          <p:cNvSpPr>
            <a:spLocks noGrp="1"/>
          </p:cNvSpPr>
          <p:nvPr>
            <p:ph type="body" idx="1"/>
          </p:nvPr>
        </p:nvSpPr>
        <p:spPr>
          <a:noFill/>
        </p:spPr>
        <p:txBody>
          <a:bodyPr/>
          <a:lstStyle/>
          <a:p>
            <a:r>
              <a:rPr lang="nl-NL" altLang="nl-NL" b="1" dirty="0"/>
              <a:t>Als u ouder wordt, verandert het lichaam.</a:t>
            </a:r>
          </a:p>
          <a:p>
            <a:r>
              <a:rPr lang="nl-NL" altLang="nl-NL" b="1" dirty="0"/>
              <a:t>U kunt anders reageren op medicijnen en daardoor heeft u meer kans op vallen.</a:t>
            </a:r>
          </a:p>
          <a:p>
            <a:endParaRPr lang="nl-NL" altLang="nl-NL" b="1" dirty="0"/>
          </a:p>
          <a:p>
            <a:r>
              <a:rPr lang="nl-NL" altLang="nl-NL" dirty="0"/>
              <a:t>- Hoeveelheid lichaamsvocht neemt af, de concentratie van medicijnen die goed oplossen in water wordt hoger, waardoor de medicijnen </a:t>
            </a:r>
            <a:r>
              <a:rPr lang="nl-NL" altLang="nl-NL" b="1" dirty="0"/>
              <a:t>sterker</a:t>
            </a:r>
            <a:r>
              <a:rPr lang="nl-NL" altLang="nl-NL" dirty="0"/>
              <a:t> kunnen werken. </a:t>
            </a:r>
          </a:p>
          <a:p>
            <a:endParaRPr lang="nl-NL" altLang="nl-NL" dirty="0"/>
          </a:p>
          <a:p>
            <a:r>
              <a:rPr lang="nl-NL" altLang="nl-NL" dirty="0"/>
              <a:t>- Doordat u minder beweegt, verliest u spiermassa en kracht en krijgt u daardoor meer lichaamsvet. Waardoor medicijnen </a:t>
            </a:r>
            <a:r>
              <a:rPr lang="nl-NL" altLang="nl-NL" b="1" dirty="0"/>
              <a:t>langer</a:t>
            </a:r>
            <a:r>
              <a:rPr lang="nl-NL" altLang="nl-NL" dirty="0"/>
              <a:t> kunnen werken. </a:t>
            </a:r>
          </a:p>
          <a:p>
            <a:endParaRPr lang="nl-NL" altLang="nl-NL" dirty="0"/>
          </a:p>
          <a:p>
            <a:r>
              <a:rPr lang="nl-NL" altLang="nl-NL" dirty="0"/>
              <a:t>- De hersenen worden gevoeliger voor de werking van bepaalde medicijnen, waardoor u </a:t>
            </a:r>
            <a:r>
              <a:rPr lang="nl-NL" altLang="nl-NL" b="1" dirty="0"/>
              <a:t>meer last kunt krijgen van bijwerkingen zoals duizeligheid</a:t>
            </a:r>
            <a:r>
              <a:rPr lang="nl-NL" altLang="nl-NL" dirty="0"/>
              <a:t>. </a:t>
            </a:r>
          </a:p>
          <a:p>
            <a:endParaRPr lang="nl-NL" altLang="nl-NL" dirty="0"/>
          </a:p>
          <a:p>
            <a:r>
              <a:rPr lang="nl-NL" altLang="nl-NL" dirty="0"/>
              <a:t>- En door een verminderde werking van de nieren en lever duurt het langer voordat een medicijn helemaal uit het lichaam is verdwenen. Gevolgen: ouderen kunnen eerder last krijgen van bijwerkingen zoals </a:t>
            </a:r>
            <a:r>
              <a:rPr lang="nl-NL" altLang="nl-NL" b="1" dirty="0"/>
              <a:t>verwardheid en sufheid</a:t>
            </a:r>
            <a:r>
              <a:rPr lang="nl-NL" altLang="nl-NL" dirty="0"/>
              <a:t>. De afbraak van medicijnen</a:t>
            </a:r>
            <a:r>
              <a:rPr lang="nl-NL" altLang="nl-NL" baseline="0" dirty="0"/>
              <a:t> gaat minder snel en kunnen daardoor minder goed werken.</a:t>
            </a:r>
            <a:endParaRPr lang="nl-NL" altLang="nl-NL" dirty="0"/>
          </a:p>
          <a:p>
            <a:endParaRPr lang="nl-NL" altLang="nl-NL" dirty="0"/>
          </a:p>
          <a:p>
            <a:r>
              <a:rPr lang="nl-NL" altLang="nl-NL" dirty="0"/>
              <a:t>Bron: apotheek.nl</a:t>
            </a:r>
          </a:p>
          <a:p>
            <a:endParaRPr lang="nl-NL" altLang="nl-NL" dirty="0"/>
          </a:p>
        </p:txBody>
      </p:sp>
      <p:sp>
        <p:nvSpPr>
          <p:cNvPr id="19460" name="Tijdelijke aanduiding voor dianummer 3"/>
          <p:cNvSpPr>
            <a:spLocks noGrp="1"/>
          </p:cNvSpPr>
          <p:nvPr>
            <p:ph type="sldNum" sz="quarter" idx="5"/>
          </p:nvPr>
        </p:nvSpPr>
        <p:spPr>
          <a:noFill/>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19937A10-770A-4BC0-ADD2-5DA28DA94383}" type="slidenum">
              <a:rPr lang="nl-NL" altLang="nl-NL" sz="1200" smtClean="0">
                <a:latin typeface="Times New Roman" panose="02020603050405020304" pitchFamily="18" charset="0"/>
              </a:rPr>
              <a:pPr/>
              <a:t>8</a:t>
            </a:fld>
            <a:endParaRPr lang="nl-NL" altLang="nl-NL" sz="1200">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jdelijke aanduiding voor dia-afbeelding 1"/>
          <p:cNvSpPr>
            <a:spLocks noGrp="1" noRot="1" noChangeAspect="1" noTextEdit="1"/>
          </p:cNvSpPr>
          <p:nvPr>
            <p:ph type="sldImg"/>
          </p:nvPr>
        </p:nvSpPr>
        <p:spPr>
          <a:ln/>
        </p:spPr>
      </p:sp>
      <p:sp>
        <p:nvSpPr>
          <p:cNvPr id="21507" name="Tijdelijke aanduiding voor notities 2"/>
          <p:cNvSpPr>
            <a:spLocks noGrp="1"/>
          </p:cNvSpPr>
          <p:nvPr>
            <p:ph type="body" idx="1"/>
          </p:nvPr>
        </p:nvSpPr>
        <p:spPr>
          <a:noFill/>
        </p:spPr>
        <p:txBody>
          <a:bodyPr/>
          <a:lstStyle/>
          <a:p>
            <a:r>
              <a:rPr lang="nl-NL" altLang="nl-NL" b="1" dirty="0"/>
              <a:t>Er zijn verschillende ziekten die het risico op vallen vergroten: </a:t>
            </a:r>
          </a:p>
          <a:p>
            <a:r>
              <a:rPr lang="nl-NL" altLang="nl-NL" dirty="0"/>
              <a:t>Voorbeelden zijn:</a:t>
            </a:r>
          </a:p>
          <a:p>
            <a:r>
              <a:rPr lang="nl-NL" altLang="nl-NL" dirty="0"/>
              <a:t>- diabetes/suikerziekte (schommelingen in de bloedsuikerspiegel kunnen duizeligheid veroorzaken)</a:t>
            </a:r>
          </a:p>
          <a:p>
            <a:r>
              <a:rPr lang="nl-NL" altLang="nl-NL" dirty="0"/>
              <a:t>- de ziekte van Parkinson (door een slechte aansturing van de spieren)</a:t>
            </a:r>
          </a:p>
          <a:p>
            <a:r>
              <a:rPr lang="nl-NL" altLang="nl-NL" dirty="0"/>
              <a:t>- reuma (aandoening van de gewrichten, de</a:t>
            </a:r>
            <a:r>
              <a:rPr lang="nl-NL" altLang="nl-NL" baseline="0" dirty="0"/>
              <a:t> pijn en het minder goed kunnen bewegen)</a:t>
            </a:r>
            <a:endParaRPr lang="nl-NL" altLang="nl-NL" dirty="0"/>
          </a:p>
          <a:p>
            <a:endParaRPr lang="nl-NL" altLang="nl-NL" dirty="0"/>
          </a:p>
          <a:p>
            <a:r>
              <a:rPr lang="nl-NL" altLang="nl-NL" b="1" dirty="0"/>
              <a:t>Meerdere chronische ziekten tegelijk / Meer medicijnen kunnen ook het risico op vallen vergroten</a:t>
            </a:r>
          </a:p>
          <a:p>
            <a:r>
              <a:rPr lang="nl-NL" altLang="nl-NL" dirty="0"/>
              <a:t>Door het ouder worden kunt u meerdere ziekten tegelijk krijgen</a:t>
            </a:r>
            <a:r>
              <a:rPr lang="nl-NL" altLang="nl-NL" baseline="0" dirty="0"/>
              <a:t> en daardoor kunt u meerdere medicijnen gebruiken. T</a:t>
            </a:r>
            <a:r>
              <a:rPr lang="nl-NL" altLang="nl-NL" dirty="0"/>
              <a:t>ussen de medicijnen kunnen wisselwerkingen ontstaan: dan versterken of verzwakken ze elkaars werking.  </a:t>
            </a:r>
          </a:p>
          <a:p>
            <a:endParaRPr lang="nl-NL" altLang="nl-NL" dirty="0"/>
          </a:p>
          <a:p>
            <a:r>
              <a:rPr lang="nl-NL" altLang="nl-NL" dirty="0"/>
              <a:t>Bron: www.apotheek.nl</a:t>
            </a:r>
          </a:p>
        </p:txBody>
      </p:sp>
      <p:sp>
        <p:nvSpPr>
          <p:cNvPr id="21508" name="Tijdelijke aanduiding voor dianummer 3"/>
          <p:cNvSpPr>
            <a:spLocks noGrp="1"/>
          </p:cNvSpPr>
          <p:nvPr>
            <p:ph type="sldNum" sz="quarter" idx="5"/>
          </p:nvPr>
        </p:nvSpPr>
        <p:spPr>
          <a:noFill/>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0E7B25C8-FBCF-4701-B72B-501D879C0214}" type="slidenum">
              <a:rPr lang="nl-NL" altLang="nl-NL" sz="1200" smtClean="0">
                <a:latin typeface="Times New Roman" panose="02020603050405020304" pitchFamily="18" charset="0"/>
              </a:rPr>
              <a:pPr/>
              <a:t>9</a:t>
            </a:fld>
            <a:endParaRPr lang="nl-NL" altLang="nl-NL" sz="120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635000" y="4076700"/>
            <a:ext cx="7918450" cy="1401763"/>
          </a:xfrm>
        </p:spPr>
        <p:txBody>
          <a:bodyPr/>
          <a:lstStyle>
            <a:lvl1pPr algn="ctr">
              <a:lnSpc>
                <a:spcPct val="100000"/>
              </a:lnSpc>
              <a:spcBef>
                <a:spcPct val="0"/>
              </a:spcBef>
              <a:defRPr sz="3600" b="1"/>
            </a:lvl1pPr>
          </a:lstStyle>
          <a:p>
            <a:pPr lvl="0"/>
            <a:r>
              <a:rPr lang="en-US" altLang="nl-NL" noProof="0" dirty="0"/>
              <a:t>Click to edit Master title style</a:t>
            </a:r>
          </a:p>
        </p:txBody>
      </p:sp>
      <p:pic>
        <p:nvPicPr>
          <p:cNvPr id="4" name="Afbeelding 3">
            <a:extLst>
              <a:ext uri="{FF2B5EF4-FFF2-40B4-BE49-F238E27FC236}">
                <a16:creationId xmlns:a16="http://schemas.microsoft.com/office/drawing/2014/main" id="{C4AF0346-F9D6-7270-098F-CF5DE4ACEDE7}"/>
              </a:ext>
            </a:extLst>
          </p:cNvPr>
          <p:cNvPicPr>
            <a:picLocks noChangeAspect="1"/>
          </p:cNvPicPr>
          <p:nvPr userDrawn="1"/>
        </p:nvPicPr>
        <p:blipFill>
          <a:blip r:embed="rId2"/>
          <a:stretch>
            <a:fillRect/>
          </a:stretch>
        </p:blipFill>
        <p:spPr>
          <a:xfrm>
            <a:off x="-32453" y="5420428"/>
            <a:ext cx="9212966" cy="1437572"/>
          </a:xfrm>
          <a:prstGeom prst="rect">
            <a:avLst/>
          </a:prstGeom>
        </p:spPr>
      </p:pic>
    </p:spTree>
    <p:extLst>
      <p:ext uri="{BB962C8B-B14F-4D97-AF65-F5344CB8AC3E}">
        <p14:creationId xmlns:p14="http://schemas.microsoft.com/office/powerpoint/2010/main" val="3747002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330114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429375" y="192088"/>
            <a:ext cx="1857375" cy="57118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57250" y="192088"/>
            <a:ext cx="5419725" cy="57118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624381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kst/Object">
    <p:spTree>
      <p:nvGrpSpPr>
        <p:cNvPr id="1" name=""/>
        <p:cNvGrpSpPr/>
        <p:nvPr/>
      </p:nvGrpSpPr>
      <p:grpSpPr>
        <a:xfrm>
          <a:off x="0" y="0"/>
          <a:ext cx="0" cy="0"/>
          <a:chOff x="0" y="0"/>
          <a:chExt cx="0" cy="0"/>
        </a:xfrm>
      </p:grpSpPr>
      <p:sp>
        <p:nvSpPr>
          <p:cNvPr id="2" name="Titel 1"/>
          <p:cNvSpPr>
            <a:spLocks noGrp="1"/>
          </p:cNvSpPr>
          <p:nvPr>
            <p:ph type="title"/>
          </p:nvPr>
        </p:nvSpPr>
        <p:spPr>
          <a:xfrm>
            <a:off x="144000" y="4"/>
            <a:ext cx="8686800" cy="584775"/>
          </a:xfrm>
        </p:spPr>
        <p:txBody>
          <a:bodyPr/>
          <a:lstStyle>
            <a:lvl1pPr>
              <a:defRPr baseline="0">
                <a:solidFill>
                  <a:srgbClr val="00436F"/>
                </a:solidFill>
              </a:defRPr>
            </a:lvl1pPr>
          </a:lstStyle>
          <a:p>
            <a:r>
              <a:rPr lang="nl-NL"/>
              <a:t>Klik om de stijl te bewerken</a:t>
            </a:r>
            <a:endParaRPr lang="nl-NL" dirty="0"/>
          </a:p>
        </p:txBody>
      </p:sp>
      <p:sp>
        <p:nvSpPr>
          <p:cNvPr id="3" name="Tijdelijke aanduiding voor inhoud 2"/>
          <p:cNvSpPr>
            <a:spLocks noGrp="1"/>
          </p:cNvSpPr>
          <p:nvPr>
            <p:ph idx="1"/>
          </p:nvPr>
        </p:nvSpPr>
        <p:spPr>
          <a:xfrm>
            <a:off x="459000" y="1799999"/>
            <a:ext cx="8370000" cy="4320000"/>
          </a:xfrm>
        </p:spPr>
        <p:txBody>
          <a:bodyPr/>
          <a:lstStyle>
            <a:lvl5pPr>
              <a:defRPr sz="1050"/>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ianummer 5"/>
          <p:cNvSpPr>
            <a:spLocks noGrp="1"/>
          </p:cNvSpPr>
          <p:nvPr>
            <p:ph type="sldNum" sz="quarter" idx="10"/>
          </p:nvPr>
        </p:nvSpPr>
        <p:spPr>
          <a:xfrm>
            <a:off x="457200" y="6356350"/>
            <a:ext cx="2133600" cy="365125"/>
          </a:xfrm>
          <a:prstGeom prst="rect">
            <a:avLst/>
          </a:prstGeom>
        </p:spPr>
        <p:txBody>
          <a:bodyPr/>
          <a:lstStyle>
            <a:lvl1pPr>
              <a:defRPr/>
            </a:lvl1pPr>
          </a:lstStyle>
          <a:p>
            <a:pPr>
              <a:defRPr/>
            </a:pPr>
            <a:fld id="{8CBC26E8-B32A-4638-A475-8995125C5FA1}" type="slidenum">
              <a:rPr lang="nl-NL"/>
              <a:pPr>
                <a:defRPr/>
              </a:pPr>
              <a:t>‹nr.›</a:t>
            </a:fld>
            <a:endParaRPr lang="nl-NL"/>
          </a:p>
        </p:txBody>
      </p:sp>
    </p:spTree>
    <p:extLst>
      <p:ext uri="{BB962C8B-B14F-4D97-AF65-F5344CB8AC3E}">
        <p14:creationId xmlns:p14="http://schemas.microsoft.com/office/powerpoint/2010/main" val="3097697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ultiAfbeelding">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1"/>
          </p:nvPr>
        </p:nvSpPr>
        <p:spPr>
          <a:xfrm>
            <a:off x="569235" y="1880011"/>
            <a:ext cx="1515665" cy="2073275"/>
          </a:xfrm>
        </p:spPr>
        <p:txBody>
          <a:bodyPr/>
          <a:lstStyle>
            <a:lvl1pPr>
              <a:defRPr sz="825"/>
            </a:lvl1pPr>
          </a:lstStyle>
          <a:p>
            <a:pPr lvl="0"/>
            <a:r>
              <a:rPr lang="nl-NL" noProof="0"/>
              <a:t>Klik op het pictogram als u een afbeelding wilt toevoegen</a:t>
            </a:r>
          </a:p>
        </p:txBody>
      </p:sp>
      <p:sp>
        <p:nvSpPr>
          <p:cNvPr id="7" name="Tijdelijke aanduiding voor afbeelding 6"/>
          <p:cNvSpPr>
            <a:spLocks noGrp="1"/>
          </p:cNvSpPr>
          <p:nvPr>
            <p:ph type="pic" sz="quarter" idx="12"/>
          </p:nvPr>
        </p:nvSpPr>
        <p:spPr>
          <a:xfrm>
            <a:off x="2853929" y="1039813"/>
            <a:ext cx="1835944" cy="2544763"/>
          </a:xfrm>
        </p:spPr>
        <p:txBody>
          <a:bodyPr/>
          <a:lstStyle>
            <a:lvl1pPr>
              <a:defRPr sz="825"/>
            </a:lvl1pPr>
          </a:lstStyle>
          <a:p>
            <a:pPr lvl="0"/>
            <a:r>
              <a:rPr lang="nl-NL" noProof="0"/>
              <a:t>Klik op het pictogram als u een afbeelding wilt toevoegen</a:t>
            </a:r>
            <a:endParaRPr lang="nl-NL" noProof="0" dirty="0"/>
          </a:p>
        </p:txBody>
      </p:sp>
      <p:sp>
        <p:nvSpPr>
          <p:cNvPr id="8" name="Tijdelijke aanduiding voor afbeelding 6"/>
          <p:cNvSpPr>
            <a:spLocks noGrp="1"/>
          </p:cNvSpPr>
          <p:nvPr>
            <p:ph type="pic" sz="quarter" idx="13"/>
          </p:nvPr>
        </p:nvSpPr>
        <p:spPr>
          <a:xfrm>
            <a:off x="5816511" y="907027"/>
            <a:ext cx="2213986" cy="2839259"/>
          </a:xfrm>
        </p:spPr>
        <p:txBody>
          <a:bodyPr/>
          <a:lstStyle>
            <a:lvl1pPr>
              <a:defRPr sz="825"/>
            </a:lvl1pPr>
          </a:lstStyle>
          <a:p>
            <a:pPr lvl="0"/>
            <a:r>
              <a:rPr lang="nl-NL" noProof="0"/>
              <a:t>Klik op het pictogram als u een afbeelding wilt toevoegen</a:t>
            </a:r>
          </a:p>
        </p:txBody>
      </p:sp>
      <p:sp>
        <p:nvSpPr>
          <p:cNvPr id="9" name="Tijdelijke aanduiding voor afbeelding 6"/>
          <p:cNvSpPr>
            <a:spLocks noGrp="1"/>
          </p:cNvSpPr>
          <p:nvPr>
            <p:ph type="pic" sz="quarter" idx="14"/>
          </p:nvPr>
        </p:nvSpPr>
        <p:spPr>
          <a:xfrm>
            <a:off x="1788877" y="3163530"/>
            <a:ext cx="2088855" cy="2829749"/>
          </a:xfrm>
        </p:spPr>
        <p:txBody>
          <a:bodyPr/>
          <a:lstStyle>
            <a:lvl1pPr>
              <a:defRPr sz="825"/>
            </a:lvl1pPr>
          </a:lstStyle>
          <a:p>
            <a:pPr lvl="0"/>
            <a:r>
              <a:rPr lang="nl-NL" noProof="0"/>
              <a:t>Klik op het pictogram als u een afbeelding wilt toevoegen</a:t>
            </a:r>
          </a:p>
        </p:txBody>
      </p:sp>
      <p:sp>
        <p:nvSpPr>
          <p:cNvPr id="10" name="Tijdelijke aanduiding voor afbeelding 6"/>
          <p:cNvSpPr>
            <a:spLocks noGrp="1"/>
          </p:cNvSpPr>
          <p:nvPr>
            <p:ph type="pic" sz="quarter" idx="15"/>
          </p:nvPr>
        </p:nvSpPr>
        <p:spPr>
          <a:xfrm>
            <a:off x="5154446" y="3423009"/>
            <a:ext cx="2088855" cy="2829749"/>
          </a:xfrm>
        </p:spPr>
        <p:txBody>
          <a:bodyPr/>
          <a:lstStyle>
            <a:lvl1pPr>
              <a:defRPr sz="825"/>
            </a:lvl1pPr>
          </a:lstStyle>
          <a:p>
            <a:pPr lvl="0"/>
            <a:r>
              <a:rPr lang="nl-NL" noProof="0"/>
              <a:t>Klik op het pictogram als u een afbeelding wilt toevoegen</a:t>
            </a:r>
          </a:p>
        </p:txBody>
      </p:sp>
      <p:sp>
        <p:nvSpPr>
          <p:cNvPr id="2" name="Titel 1"/>
          <p:cNvSpPr>
            <a:spLocks noGrp="1"/>
          </p:cNvSpPr>
          <p:nvPr>
            <p:ph type="title"/>
          </p:nvPr>
        </p:nvSpPr>
        <p:spPr/>
        <p:txBody>
          <a:bodyPr/>
          <a:lstStyle/>
          <a:p>
            <a:r>
              <a:rPr lang="nl-NL"/>
              <a:t>Klik om de stijl te bewerken</a:t>
            </a:r>
            <a:endParaRPr lang="nl-NL" dirty="0"/>
          </a:p>
        </p:txBody>
      </p:sp>
      <p:sp>
        <p:nvSpPr>
          <p:cNvPr id="11" name="Tijdelijke aanduiding voor dianummer 2"/>
          <p:cNvSpPr>
            <a:spLocks noGrp="1"/>
          </p:cNvSpPr>
          <p:nvPr>
            <p:ph type="sldNum" sz="quarter" idx="16"/>
          </p:nvPr>
        </p:nvSpPr>
        <p:spPr>
          <a:xfrm>
            <a:off x="457200" y="6356350"/>
            <a:ext cx="2133600" cy="365125"/>
          </a:xfrm>
          <a:prstGeom prst="rect">
            <a:avLst/>
          </a:prstGeom>
        </p:spPr>
        <p:txBody>
          <a:bodyPr/>
          <a:lstStyle>
            <a:lvl1pPr>
              <a:defRPr/>
            </a:lvl1pPr>
          </a:lstStyle>
          <a:p>
            <a:pPr>
              <a:defRPr/>
            </a:pPr>
            <a:fld id="{1D73BB7F-9F77-4245-926D-7E112DDBD9B7}" type="slidenum">
              <a:rPr lang="nl-NL"/>
              <a:pPr>
                <a:defRPr/>
              </a:pPr>
              <a:t>‹nr.›</a:t>
            </a:fld>
            <a:endParaRPr lang="nl-NL"/>
          </a:p>
        </p:txBody>
      </p:sp>
    </p:spTree>
    <p:extLst>
      <p:ext uri="{BB962C8B-B14F-4D97-AF65-F5344CB8AC3E}">
        <p14:creationId xmlns:p14="http://schemas.microsoft.com/office/powerpoint/2010/main" val="3913111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635001" y="4076702"/>
            <a:ext cx="7918450" cy="1401763"/>
          </a:xfrm>
        </p:spPr>
        <p:txBody>
          <a:bodyPr/>
          <a:lstStyle>
            <a:lvl1pPr algn="ctr">
              <a:lnSpc>
                <a:spcPct val="100000"/>
              </a:lnSpc>
              <a:spcBef>
                <a:spcPct val="0"/>
              </a:spcBef>
              <a:defRPr sz="2700" b="1"/>
            </a:lvl1pPr>
          </a:lstStyle>
          <a:p>
            <a:pPr lvl="0"/>
            <a:r>
              <a:rPr lang="en-US" altLang="nl-NL" noProof="0" dirty="0"/>
              <a:t>Click to edit Master title style</a:t>
            </a:r>
          </a:p>
        </p:txBody>
      </p:sp>
    </p:spTree>
    <p:extLst>
      <p:ext uri="{BB962C8B-B14F-4D97-AF65-F5344CB8AC3E}">
        <p14:creationId xmlns:p14="http://schemas.microsoft.com/office/powerpoint/2010/main" val="3957259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969827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40"/>
            <a:ext cx="7886700" cy="2852737"/>
          </a:xfrm>
        </p:spPr>
        <p:txBody>
          <a:bodyPr/>
          <a:lstStyle>
            <a:lvl1pPr>
              <a:defRPr sz="4500"/>
            </a:lvl1pPr>
          </a:lstStyle>
          <a:p>
            <a:r>
              <a:rPr lang="nl-NL"/>
              <a:t>Klik om de stijl te bewerken</a:t>
            </a:r>
          </a:p>
        </p:txBody>
      </p:sp>
      <p:sp>
        <p:nvSpPr>
          <p:cNvPr id="3" name="Tijdelijke aanduiding voor tekst 2"/>
          <p:cNvSpPr>
            <a:spLocks noGrp="1"/>
          </p:cNvSpPr>
          <p:nvPr>
            <p:ph type="body" idx="1"/>
          </p:nvPr>
        </p:nvSpPr>
        <p:spPr>
          <a:xfrm>
            <a:off x="623888" y="4589465"/>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nl-NL"/>
              <a:t>Klik om de modelstijlen te bewerken</a:t>
            </a:r>
          </a:p>
        </p:txBody>
      </p:sp>
    </p:spTree>
    <p:extLst>
      <p:ext uri="{BB962C8B-B14F-4D97-AF65-F5344CB8AC3E}">
        <p14:creationId xmlns:p14="http://schemas.microsoft.com/office/powerpoint/2010/main" val="2103365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57250" y="1714502"/>
            <a:ext cx="3638550" cy="41894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714502"/>
            <a:ext cx="3638550" cy="41894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629420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7"/>
            <a:ext cx="7886700" cy="1325563"/>
          </a:xfrm>
        </p:spPr>
        <p:txBody>
          <a:bodyPr/>
          <a:lstStyle/>
          <a:p>
            <a:r>
              <a:rPr lang="nl-NL"/>
              <a:t>Klik om de stijl te bewerken</a:t>
            </a:r>
          </a:p>
        </p:txBody>
      </p:sp>
      <p:sp>
        <p:nvSpPr>
          <p:cNvPr id="3" name="Tijdelijke aanduiding voor tekst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modelstijlen te bewerken</a:t>
            </a:r>
          </a:p>
        </p:txBody>
      </p:sp>
      <p:sp>
        <p:nvSpPr>
          <p:cNvPr id="4" name="Tijdelijke aanduiding voor inhoud 3"/>
          <p:cNvSpPr>
            <a:spLocks noGrp="1"/>
          </p:cNvSpPr>
          <p:nvPr>
            <p:ph sz="half" idx="2"/>
          </p:nvPr>
        </p:nvSpPr>
        <p:spPr>
          <a:xfrm>
            <a:off x="630239" y="2505075"/>
            <a:ext cx="386873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modelstijlen te bewerken</a:t>
            </a:r>
          </a:p>
        </p:txBody>
      </p:sp>
      <p:sp>
        <p:nvSpPr>
          <p:cNvPr id="6" name="Tijdelijke aanduiding voor inhoud 5"/>
          <p:cNvSpPr>
            <a:spLocks noGrp="1"/>
          </p:cNvSpPr>
          <p:nvPr>
            <p:ph sz="quarter" idx="4"/>
          </p:nvPr>
        </p:nvSpPr>
        <p:spPr>
          <a:xfrm>
            <a:off x="4629150" y="2505075"/>
            <a:ext cx="38877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503516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3155391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595802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158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9" y="457200"/>
            <a:ext cx="2949575" cy="1600200"/>
          </a:xfrm>
        </p:spPr>
        <p:txBody>
          <a:bodyPr/>
          <a:lstStyle>
            <a:lvl1pPr>
              <a:defRPr sz="2400"/>
            </a:lvl1pPr>
          </a:lstStyle>
          <a:p>
            <a:r>
              <a:rPr lang="nl-NL"/>
              <a:t>Klik om de stijl te bewerken</a:t>
            </a:r>
          </a:p>
        </p:txBody>
      </p:sp>
      <p:sp>
        <p:nvSpPr>
          <p:cNvPr id="3" name="Tijdelijke aanduiding voor inhoud 2"/>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modelstijlen te bewerken</a:t>
            </a:r>
          </a:p>
        </p:txBody>
      </p:sp>
    </p:spTree>
    <p:extLst>
      <p:ext uri="{BB962C8B-B14F-4D97-AF65-F5344CB8AC3E}">
        <p14:creationId xmlns:p14="http://schemas.microsoft.com/office/powerpoint/2010/main" val="3300310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9" y="457200"/>
            <a:ext cx="2949575" cy="1600200"/>
          </a:xfrm>
        </p:spPr>
        <p:txBody>
          <a:bodyPr/>
          <a:lstStyle>
            <a:lvl1pPr>
              <a:defRPr sz="2400"/>
            </a:lvl1pPr>
          </a:lstStyle>
          <a:p>
            <a:r>
              <a:rPr lang="nl-NL"/>
              <a:t>Klik om de stijl te bewerken</a:t>
            </a:r>
          </a:p>
        </p:txBody>
      </p:sp>
      <p:sp>
        <p:nvSpPr>
          <p:cNvPr id="3" name="Tijdelijke aanduiding voor afbeelding 2"/>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nl-NL" noProof="0"/>
          </a:p>
        </p:txBody>
      </p:sp>
      <p:sp>
        <p:nvSpPr>
          <p:cNvPr id="4" name="Tijdelijke aanduiding voor tekst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modelstijlen te bewerken</a:t>
            </a:r>
          </a:p>
        </p:txBody>
      </p:sp>
    </p:spTree>
    <p:extLst>
      <p:ext uri="{BB962C8B-B14F-4D97-AF65-F5344CB8AC3E}">
        <p14:creationId xmlns:p14="http://schemas.microsoft.com/office/powerpoint/2010/main" val="2473881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523706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429376" y="192090"/>
            <a:ext cx="1857375" cy="57118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57251" y="192090"/>
            <a:ext cx="5419725" cy="57118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00175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ekst/Object">
    <p:spTree>
      <p:nvGrpSpPr>
        <p:cNvPr id="1" name=""/>
        <p:cNvGrpSpPr/>
        <p:nvPr/>
      </p:nvGrpSpPr>
      <p:grpSpPr>
        <a:xfrm>
          <a:off x="0" y="0"/>
          <a:ext cx="0" cy="0"/>
          <a:chOff x="0" y="0"/>
          <a:chExt cx="0" cy="0"/>
        </a:xfrm>
      </p:grpSpPr>
      <p:sp>
        <p:nvSpPr>
          <p:cNvPr id="2" name="Titel 1"/>
          <p:cNvSpPr>
            <a:spLocks noGrp="1"/>
          </p:cNvSpPr>
          <p:nvPr>
            <p:ph type="title"/>
          </p:nvPr>
        </p:nvSpPr>
        <p:spPr>
          <a:xfrm>
            <a:off x="144000" y="6"/>
            <a:ext cx="8686800" cy="584775"/>
          </a:xfrm>
        </p:spPr>
        <p:txBody>
          <a:bodyPr/>
          <a:lstStyle>
            <a:lvl1pPr>
              <a:defRPr baseline="0">
                <a:solidFill>
                  <a:srgbClr val="00436F"/>
                </a:solidFill>
              </a:defRPr>
            </a:lvl1pPr>
          </a:lstStyle>
          <a:p>
            <a:r>
              <a:rPr lang="nl-NL"/>
              <a:t>Klik om de stijl te bewerken</a:t>
            </a:r>
            <a:endParaRPr lang="nl-NL" dirty="0"/>
          </a:p>
        </p:txBody>
      </p:sp>
      <p:sp>
        <p:nvSpPr>
          <p:cNvPr id="3" name="Tijdelijke aanduiding voor inhoud 2"/>
          <p:cNvSpPr>
            <a:spLocks noGrp="1"/>
          </p:cNvSpPr>
          <p:nvPr>
            <p:ph idx="1"/>
          </p:nvPr>
        </p:nvSpPr>
        <p:spPr>
          <a:xfrm>
            <a:off x="459000" y="1799999"/>
            <a:ext cx="8370000" cy="4320000"/>
          </a:xfrm>
        </p:spPr>
        <p:txBody>
          <a:bodyPr/>
          <a:lstStyle>
            <a:lvl5pPr>
              <a:defRPr sz="788"/>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ianummer 5"/>
          <p:cNvSpPr>
            <a:spLocks noGrp="1"/>
          </p:cNvSpPr>
          <p:nvPr>
            <p:ph type="sldNum" sz="quarter" idx="10"/>
          </p:nvPr>
        </p:nvSpPr>
        <p:spPr>
          <a:xfrm>
            <a:off x="457200" y="6356352"/>
            <a:ext cx="2133600" cy="365125"/>
          </a:xfrm>
          <a:prstGeom prst="rect">
            <a:avLst/>
          </a:prstGeom>
        </p:spPr>
        <p:txBody>
          <a:bodyPr/>
          <a:lstStyle>
            <a:lvl1pPr>
              <a:defRPr/>
            </a:lvl1pPr>
          </a:lstStyle>
          <a:p>
            <a:pPr>
              <a:defRPr/>
            </a:pPr>
            <a:fld id="{8CBC26E8-B32A-4638-A475-8995125C5FA1}" type="slidenum">
              <a:rPr lang="nl-NL"/>
              <a:pPr>
                <a:defRPr/>
              </a:pPr>
              <a:t>‹nr.›</a:t>
            </a:fld>
            <a:endParaRPr lang="nl-NL"/>
          </a:p>
        </p:txBody>
      </p:sp>
    </p:spTree>
    <p:extLst>
      <p:ext uri="{BB962C8B-B14F-4D97-AF65-F5344CB8AC3E}">
        <p14:creationId xmlns:p14="http://schemas.microsoft.com/office/powerpoint/2010/main" val="1151268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Afbeelding_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lvl1pPr>
          </a:lstStyle>
          <a:p>
            <a:r>
              <a:rPr lang="nl-NL"/>
              <a:t>Klik om de stijl te bewerken</a:t>
            </a:r>
            <a:endParaRPr lang="nl-NL" dirty="0"/>
          </a:p>
        </p:txBody>
      </p:sp>
      <p:sp>
        <p:nvSpPr>
          <p:cNvPr id="7" name="Tijdelijke aanduiding voor afbeelding 6"/>
          <p:cNvSpPr>
            <a:spLocks noGrp="1"/>
          </p:cNvSpPr>
          <p:nvPr>
            <p:ph type="pic" sz="quarter" idx="12"/>
          </p:nvPr>
        </p:nvSpPr>
        <p:spPr>
          <a:xfrm>
            <a:off x="458999" y="1800000"/>
            <a:ext cx="3510000" cy="4320000"/>
          </a:xfrm>
        </p:spPr>
        <p:txBody>
          <a:bodyPr/>
          <a:lstStyle/>
          <a:p>
            <a:pPr lvl="0"/>
            <a:r>
              <a:rPr lang="nl-NL" noProof="0"/>
              <a:t>Klik op het pictogram als u een afbeelding wilt toevoegen</a:t>
            </a:r>
          </a:p>
        </p:txBody>
      </p:sp>
      <p:sp>
        <p:nvSpPr>
          <p:cNvPr id="5" name="Tijdelijke aanduiding voor tekst 4"/>
          <p:cNvSpPr>
            <a:spLocks noGrp="1"/>
          </p:cNvSpPr>
          <p:nvPr>
            <p:ph type="body" sz="quarter" idx="11"/>
          </p:nvPr>
        </p:nvSpPr>
        <p:spPr>
          <a:xfrm>
            <a:off x="4320000" y="1800000"/>
            <a:ext cx="4510800" cy="4320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dianummer 2"/>
          <p:cNvSpPr>
            <a:spLocks noGrp="1"/>
          </p:cNvSpPr>
          <p:nvPr>
            <p:ph type="sldNum" sz="quarter" idx="13"/>
          </p:nvPr>
        </p:nvSpPr>
        <p:spPr>
          <a:xfrm>
            <a:off x="457200" y="6356352"/>
            <a:ext cx="2133600" cy="365125"/>
          </a:xfrm>
          <a:prstGeom prst="rect">
            <a:avLst/>
          </a:prstGeom>
        </p:spPr>
        <p:txBody>
          <a:bodyPr/>
          <a:lstStyle>
            <a:lvl1pPr>
              <a:defRPr/>
            </a:lvl1pPr>
          </a:lstStyle>
          <a:p>
            <a:pPr>
              <a:defRPr/>
            </a:pPr>
            <a:fld id="{5E7C4CDB-81F1-4E3A-A907-CF9CC3826F5B}" type="slidenum">
              <a:rPr lang="nl-NL"/>
              <a:pPr>
                <a:defRPr/>
              </a:pPr>
              <a:t>‹nr.›</a:t>
            </a:fld>
            <a:endParaRPr lang="nl-NL"/>
          </a:p>
        </p:txBody>
      </p:sp>
    </p:spTree>
    <p:extLst>
      <p:ext uri="{BB962C8B-B14F-4D97-AF65-F5344CB8AC3E}">
        <p14:creationId xmlns:p14="http://schemas.microsoft.com/office/powerpoint/2010/main" val="34588582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MultiAfbeelding">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1"/>
          </p:nvPr>
        </p:nvSpPr>
        <p:spPr>
          <a:xfrm>
            <a:off x="569236" y="1880013"/>
            <a:ext cx="1515665" cy="2073275"/>
          </a:xfrm>
        </p:spPr>
        <p:txBody>
          <a:bodyPr/>
          <a:lstStyle>
            <a:lvl1pPr>
              <a:defRPr sz="619"/>
            </a:lvl1pPr>
          </a:lstStyle>
          <a:p>
            <a:pPr lvl="0"/>
            <a:r>
              <a:rPr lang="nl-NL" noProof="0"/>
              <a:t>Klik op het pictogram als u een afbeelding wilt toevoegen</a:t>
            </a:r>
          </a:p>
        </p:txBody>
      </p:sp>
      <p:sp>
        <p:nvSpPr>
          <p:cNvPr id="7" name="Tijdelijke aanduiding voor afbeelding 6"/>
          <p:cNvSpPr>
            <a:spLocks noGrp="1"/>
          </p:cNvSpPr>
          <p:nvPr>
            <p:ph type="pic" sz="quarter" idx="12"/>
          </p:nvPr>
        </p:nvSpPr>
        <p:spPr>
          <a:xfrm>
            <a:off x="2853930" y="1039815"/>
            <a:ext cx="1835944" cy="2544763"/>
          </a:xfrm>
        </p:spPr>
        <p:txBody>
          <a:bodyPr/>
          <a:lstStyle>
            <a:lvl1pPr>
              <a:defRPr sz="619"/>
            </a:lvl1pPr>
          </a:lstStyle>
          <a:p>
            <a:pPr lvl="0"/>
            <a:r>
              <a:rPr lang="nl-NL" noProof="0"/>
              <a:t>Klik op het pictogram als u een afbeelding wilt toevoegen</a:t>
            </a:r>
            <a:endParaRPr lang="nl-NL" noProof="0" dirty="0"/>
          </a:p>
        </p:txBody>
      </p:sp>
      <p:sp>
        <p:nvSpPr>
          <p:cNvPr id="8" name="Tijdelijke aanduiding voor afbeelding 6"/>
          <p:cNvSpPr>
            <a:spLocks noGrp="1"/>
          </p:cNvSpPr>
          <p:nvPr>
            <p:ph type="pic" sz="quarter" idx="13"/>
          </p:nvPr>
        </p:nvSpPr>
        <p:spPr>
          <a:xfrm>
            <a:off x="5816511" y="907029"/>
            <a:ext cx="2213986" cy="2839259"/>
          </a:xfrm>
        </p:spPr>
        <p:txBody>
          <a:bodyPr/>
          <a:lstStyle>
            <a:lvl1pPr>
              <a:defRPr sz="619"/>
            </a:lvl1pPr>
          </a:lstStyle>
          <a:p>
            <a:pPr lvl="0"/>
            <a:r>
              <a:rPr lang="nl-NL" noProof="0"/>
              <a:t>Klik op het pictogram als u een afbeelding wilt toevoegen</a:t>
            </a:r>
          </a:p>
        </p:txBody>
      </p:sp>
      <p:sp>
        <p:nvSpPr>
          <p:cNvPr id="9" name="Tijdelijke aanduiding voor afbeelding 6"/>
          <p:cNvSpPr>
            <a:spLocks noGrp="1"/>
          </p:cNvSpPr>
          <p:nvPr>
            <p:ph type="pic" sz="quarter" idx="14"/>
          </p:nvPr>
        </p:nvSpPr>
        <p:spPr>
          <a:xfrm>
            <a:off x="1788878" y="3163532"/>
            <a:ext cx="2088855" cy="2829749"/>
          </a:xfrm>
        </p:spPr>
        <p:txBody>
          <a:bodyPr/>
          <a:lstStyle>
            <a:lvl1pPr>
              <a:defRPr sz="619"/>
            </a:lvl1pPr>
          </a:lstStyle>
          <a:p>
            <a:pPr lvl="0"/>
            <a:r>
              <a:rPr lang="nl-NL" noProof="0"/>
              <a:t>Klik op het pictogram als u een afbeelding wilt toevoegen</a:t>
            </a:r>
          </a:p>
        </p:txBody>
      </p:sp>
      <p:sp>
        <p:nvSpPr>
          <p:cNvPr id="10" name="Tijdelijke aanduiding voor afbeelding 6"/>
          <p:cNvSpPr>
            <a:spLocks noGrp="1"/>
          </p:cNvSpPr>
          <p:nvPr>
            <p:ph type="pic" sz="quarter" idx="15"/>
          </p:nvPr>
        </p:nvSpPr>
        <p:spPr>
          <a:xfrm>
            <a:off x="5154446" y="3423011"/>
            <a:ext cx="2088855" cy="2829749"/>
          </a:xfrm>
        </p:spPr>
        <p:txBody>
          <a:bodyPr/>
          <a:lstStyle>
            <a:lvl1pPr>
              <a:defRPr sz="619"/>
            </a:lvl1pPr>
          </a:lstStyle>
          <a:p>
            <a:pPr lvl="0"/>
            <a:r>
              <a:rPr lang="nl-NL" noProof="0"/>
              <a:t>Klik op het pictogram als u een afbeelding wilt toevoegen</a:t>
            </a:r>
          </a:p>
        </p:txBody>
      </p:sp>
      <p:sp>
        <p:nvSpPr>
          <p:cNvPr id="2" name="Titel 1"/>
          <p:cNvSpPr>
            <a:spLocks noGrp="1"/>
          </p:cNvSpPr>
          <p:nvPr>
            <p:ph type="title"/>
          </p:nvPr>
        </p:nvSpPr>
        <p:spPr/>
        <p:txBody>
          <a:bodyPr/>
          <a:lstStyle/>
          <a:p>
            <a:r>
              <a:rPr lang="nl-NL"/>
              <a:t>Klik om de stijl te bewerken</a:t>
            </a:r>
            <a:endParaRPr lang="nl-NL" dirty="0"/>
          </a:p>
        </p:txBody>
      </p:sp>
      <p:sp>
        <p:nvSpPr>
          <p:cNvPr id="11" name="Tijdelijke aanduiding voor dianummer 2"/>
          <p:cNvSpPr>
            <a:spLocks noGrp="1"/>
          </p:cNvSpPr>
          <p:nvPr>
            <p:ph type="sldNum" sz="quarter" idx="16"/>
          </p:nvPr>
        </p:nvSpPr>
        <p:spPr>
          <a:xfrm>
            <a:off x="457200" y="6356352"/>
            <a:ext cx="2133600" cy="365125"/>
          </a:xfrm>
          <a:prstGeom prst="rect">
            <a:avLst/>
          </a:prstGeom>
        </p:spPr>
        <p:txBody>
          <a:bodyPr/>
          <a:lstStyle>
            <a:lvl1pPr>
              <a:defRPr/>
            </a:lvl1pPr>
          </a:lstStyle>
          <a:p>
            <a:pPr>
              <a:defRPr/>
            </a:pPr>
            <a:fld id="{1D73BB7F-9F77-4245-926D-7E112DDBD9B7}" type="slidenum">
              <a:rPr lang="nl-NL"/>
              <a:pPr>
                <a:defRPr/>
              </a:pPr>
              <a:t>‹nr.›</a:t>
            </a:fld>
            <a:endParaRPr lang="nl-NL"/>
          </a:p>
        </p:txBody>
      </p:sp>
    </p:spTree>
    <p:extLst>
      <p:ext uri="{BB962C8B-B14F-4D97-AF65-F5344CB8AC3E}">
        <p14:creationId xmlns:p14="http://schemas.microsoft.com/office/powerpoint/2010/main" val="1617639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A20DA8-C7B9-36C8-5765-39F8368E54AC}"/>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FC566BF3-3A61-39F4-DCD8-CC7F488EAF7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E787AFF-A722-11E5-47B3-9E55CE004FB1}"/>
              </a:ext>
            </a:extLst>
          </p:cNvPr>
          <p:cNvSpPr>
            <a:spLocks noGrp="1"/>
          </p:cNvSpPr>
          <p:nvPr>
            <p:ph type="dt" sz="half" idx="10"/>
          </p:nvPr>
        </p:nvSpPr>
        <p:spPr/>
        <p:txBody>
          <a:bodyPr/>
          <a:lstStyle/>
          <a:p>
            <a:fld id="{35EF4518-C21A-418A-B8FB-4F931E589309}" type="datetimeFigureOut">
              <a:rPr lang="nl-NL" smtClean="0"/>
              <a:t>5-12-2022</a:t>
            </a:fld>
            <a:endParaRPr lang="nl-NL"/>
          </a:p>
        </p:txBody>
      </p:sp>
      <p:sp>
        <p:nvSpPr>
          <p:cNvPr id="5" name="Tijdelijke aanduiding voor voettekst 4">
            <a:extLst>
              <a:ext uri="{FF2B5EF4-FFF2-40B4-BE49-F238E27FC236}">
                <a16:creationId xmlns:a16="http://schemas.microsoft.com/office/drawing/2014/main" id="{8F970A6E-4DDC-6E96-1032-6BE7EA1053F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B0B6EDF-FEBE-9257-1A49-F8C395BFAB2D}"/>
              </a:ext>
            </a:extLst>
          </p:cNvPr>
          <p:cNvSpPr>
            <a:spLocks noGrp="1"/>
          </p:cNvSpPr>
          <p:nvPr>
            <p:ph type="sldNum" sz="quarter" idx="12"/>
          </p:nvPr>
        </p:nvSpPr>
        <p:spPr/>
        <p:txBody>
          <a:bodyPr/>
          <a:lstStyle/>
          <a:p>
            <a:fld id="{81A57120-9DF4-4162-A8FB-E042204D605A}" type="slidenum">
              <a:rPr lang="nl-NL" smtClean="0"/>
              <a:t>‹nr.›</a:t>
            </a:fld>
            <a:endParaRPr lang="nl-NL"/>
          </a:p>
        </p:txBody>
      </p:sp>
    </p:spTree>
    <p:extLst>
      <p:ext uri="{BB962C8B-B14F-4D97-AF65-F5344CB8AC3E}">
        <p14:creationId xmlns:p14="http://schemas.microsoft.com/office/powerpoint/2010/main" val="3637162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EDD6FA-AF48-0D7C-B90B-4EE87DCE1A0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7549135-BA59-39F6-B39F-2CE8442C941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A98278A-583F-BFD4-473B-2463C7BA4A99}"/>
              </a:ext>
            </a:extLst>
          </p:cNvPr>
          <p:cNvSpPr>
            <a:spLocks noGrp="1"/>
          </p:cNvSpPr>
          <p:nvPr>
            <p:ph type="dt" sz="half" idx="10"/>
          </p:nvPr>
        </p:nvSpPr>
        <p:spPr/>
        <p:txBody>
          <a:bodyPr/>
          <a:lstStyle/>
          <a:p>
            <a:fld id="{35EF4518-C21A-418A-B8FB-4F931E589309}" type="datetimeFigureOut">
              <a:rPr lang="nl-NL" smtClean="0"/>
              <a:t>5-12-2022</a:t>
            </a:fld>
            <a:endParaRPr lang="nl-NL"/>
          </a:p>
        </p:txBody>
      </p:sp>
      <p:sp>
        <p:nvSpPr>
          <p:cNvPr id="5" name="Tijdelijke aanduiding voor voettekst 4">
            <a:extLst>
              <a:ext uri="{FF2B5EF4-FFF2-40B4-BE49-F238E27FC236}">
                <a16:creationId xmlns:a16="http://schemas.microsoft.com/office/drawing/2014/main" id="{5BE633DD-2A59-5765-F165-FE0DC01F17B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CB22FF8-F43C-C100-C795-B587A5E82A71}"/>
              </a:ext>
            </a:extLst>
          </p:cNvPr>
          <p:cNvSpPr>
            <a:spLocks noGrp="1"/>
          </p:cNvSpPr>
          <p:nvPr>
            <p:ph type="sldNum" sz="quarter" idx="12"/>
          </p:nvPr>
        </p:nvSpPr>
        <p:spPr/>
        <p:txBody>
          <a:bodyPr/>
          <a:lstStyle/>
          <a:p>
            <a:fld id="{81A57120-9DF4-4162-A8FB-E042204D605A}" type="slidenum">
              <a:rPr lang="nl-NL" smtClean="0"/>
              <a:t>‹nr.›</a:t>
            </a:fld>
            <a:endParaRPr lang="nl-NL"/>
          </a:p>
        </p:txBody>
      </p:sp>
    </p:spTree>
    <p:extLst>
      <p:ext uri="{BB962C8B-B14F-4D97-AF65-F5344CB8AC3E}">
        <p14:creationId xmlns:p14="http://schemas.microsoft.com/office/powerpoint/2010/main" val="1230745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lstStyle>
            <a:lvl1pPr>
              <a:defRPr sz="6000"/>
            </a:lvl1pPr>
          </a:lstStyle>
          <a:p>
            <a:r>
              <a:rPr lang="nl-NL" dirty="0"/>
              <a:t>Klik om de stijl te bewerken</a:t>
            </a:r>
          </a:p>
        </p:txBody>
      </p:sp>
      <p:sp>
        <p:nvSpPr>
          <p:cNvPr id="3" name="Tijdelijke aanduiding voor teks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dirty="0"/>
              <a:t>Klik om de modelstijlen te bewerken</a:t>
            </a:r>
          </a:p>
        </p:txBody>
      </p:sp>
    </p:spTree>
    <p:extLst>
      <p:ext uri="{BB962C8B-B14F-4D97-AF65-F5344CB8AC3E}">
        <p14:creationId xmlns:p14="http://schemas.microsoft.com/office/powerpoint/2010/main" val="40585284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E02883-2334-8A84-D5BA-18087C75D7F5}"/>
              </a:ext>
            </a:extLst>
          </p:cNvPr>
          <p:cNvSpPr>
            <a:spLocks noGrp="1"/>
          </p:cNvSpPr>
          <p:nvPr>
            <p:ph type="title"/>
          </p:nvPr>
        </p:nvSpPr>
        <p:spPr>
          <a:xfrm>
            <a:off x="623888" y="1709739"/>
            <a:ext cx="7886700" cy="2852737"/>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887E2043-7394-A5DB-E01C-9864A34C1EA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740EC12-B656-BBDF-F569-D22EFFA9CA14}"/>
              </a:ext>
            </a:extLst>
          </p:cNvPr>
          <p:cNvSpPr>
            <a:spLocks noGrp="1"/>
          </p:cNvSpPr>
          <p:nvPr>
            <p:ph type="dt" sz="half" idx="10"/>
          </p:nvPr>
        </p:nvSpPr>
        <p:spPr/>
        <p:txBody>
          <a:bodyPr/>
          <a:lstStyle/>
          <a:p>
            <a:fld id="{35EF4518-C21A-418A-B8FB-4F931E589309}" type="datetimeFigureOut">
              <a:rPr lang="nl-NL" smtClean="0"/>
              <a:t>5-12-2022</a:t>
            </a:fld>
            <a:endParaRPr lang="nl-NL"/>
          </a:p>
        </p:txBody>
      </p:sp>
      <p:sp>
        <p:nvSpPr>
          <p:cNvPr id="5" name="Tijdelijke aanduiding voor voettekst 4">
            <a:extLst>
              <a:ext uri="{FF2B5EF4-FFF2-40B4-BE49-F238E27FC236}">
                <a16:creationId xmlns:a16="http://schemas.microsoft.com/office/drawing/2014/main" id="{F51035C8-5255-736E-C110-6449C17AD4D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CAF942-6BDA-92AE-A20C-ADBC3D411606}"/>
              </a:ext>
            </a:extLst>
          </p:cNvPr>
          <p:cNvSpPr>
            <a:spLocks noGrp="1"/>
          </p:cNvSpPr>
          <p:nvPr>
            <p:ph type="sldNum" sz="quarter" idx="12"/>
          </p:nvPr>
        </p:nvSpPr>
        <p:spPr/>
        <p:txBody>
          <a:bodyPr/>
          <a:lstStyle/>
          <a:p>
            <a:fld id="{81A57120-9DF4-4162-A8FB-E042204D605A}" type="slidenum">
              <a:rPr lang="nl-NL" smtClean="0"/>
              <a:t>‹nr.›</a:t>
            </a:fld>
            <a:endParaRPr lang="nl-NL"/>
          </a:p>
        </p:txBody>
      </p:sp>
    </p:spTree>
    <p:extLst>
      <p:ext uri="{BB962C8B-B14F-4D97-AF65-F5344CB8AC3E}">
        <p14:creationId xmlns:p14="http://schemas.microsoft.com/office/powerpoint/2010/main" val="2792501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DAA36C-56AB-64A1-F1C5-56C75A1C0C0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AA4D00E-882F-169C-F416-B076893A2524}"/>
              </a:ext>
            </a:extLst>
          </p:cNvPr>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E65CAE6-EC8E-1374-2BB0-0D3D529B074C}"/>
              </a:ext>
            </a:extLst>
          </p:cNvPr>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6C8B348-A393-B94C-D4BE-EB33C9AC6892}"/>
              </a:ext>
            </a:extLst>
          </p:cNvPr>
          <p:cNvSpPr>
            <a:spLocks noGrp="1"/>
          </p:cNvSpPr>
          <p:nvPr>
            <p:ph type="dt" sz="half" idx="10"/>
          </p:nvPr>
        </p:nvSpPr>
        <p:spPr/>
        <p:txBody>
          <a:bodyPr/>
          <a:lstStyle/>
          <a:p>
            <a:fld id="{35EF4518-C21A-418A-B8FB-4F931E589309}" type="datetimeFigureOut">
              <a:rPr lang="nl-NL" smtClean="0"/>
              <a:t>5-12-2022</a:t>
            </a:fld>
            <a:endParaRPr lang="nl-NL"/>
          </a:p>
        </p:txBody>
      </p:sp>
      <p:sp>
        <p:nvSpPr>
          <p:cNvPr id="6" name="Tijdelijke aanduiding voor voettekst 5">
            <a:extLst>
              <a:ext uri="{FF2B5EF4-FFF2-40B4-BE49-F238E27FC236}">
                <a16:creationId xmlns:a16="http://schemas.microsoft.com/office/drawing/2014/main" id="{118A6B55-6063-6167-1DA3-9EA9BDD3560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87FD958-F4BA-C540-655A-ED63F0A44375}"/>
              </a:ext>
            </a:extLst>
          </p:cNvPr>
          <p:cNvSpPr>
            <a:spLocks noGrp="1"/>
          </p:cNvSpPr>
          <p:nvPr>
            <p:ph type="sldNum" sz="quarter" idx="12"/>
          </p:nvPr>
        </p:nvSpPr>
        <p:spPr/>
        <p:txBody>
          <a:bodyPr/>
          <a:lstStyle/>
          <a:p>
            <a:fld id="{81A57120-9DF4-4162-A8FB-E042204D605A}" type="slidenum">
              <a:rPr lang="nl-NL" smtClean="0"/>
              <a:t>‹nr.›</a:t>
            </a:fld>
            <a:endParaRPr lang="nl-NL"/>
          </a:p>
        </p:txBody>
      </p:sp>
    </p:spTree>
    <p:extLst>
      <p:ext uri="{BB962C8B-B14F-4D97-AF65-F5344CB8AC3E}">
        <p14:creationId xmlns:p14="http://schemas.microsoft.com/office/powerpoint/2010/main" val="25891279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0883CE-9BC0-9533-D6DA-280BFD0402D1}"/>
              </a:ext>
            </a:extLst>
          </p:cNvPr>
          <p:cNvSpPr>
            <a:spLocks noGrp="1"/>
          </p:cNvSpPr>
          <p:nvPr>
            <p:ph type="title"/>
          </p:nvPr>
        </p:nvSpPr>
        <p:spPr>
          <a:xfrm>
            <a:off x="629841" y="365126"/>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8550E4A-E769-9278-5CDC-11F2C46A732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0628304-19FC-9E21-09B4-F3BE63A37CE6}"/>
              </a:ext>
            </a:extLst>
          </p:cNvPr>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3972CE6-1D9D-1E79-027D-DAAD09727F4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9EDFA74-75CD-796F-4DFB-DC1EC516B258}"/>
              </a:ext>
            </a:extLst>
          </p:cNvPr>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1F47F02-937B-3C12-15A6-23566B73D6E8}"/>
              </a:ext>
            </a:extLst>
          </p:cNvPr>
          <p:cNvSpPr>
            <a:spLocks noGrp="1"/>
          </p:cNvSpPr>
          <p:nvPr>
            <p:ph type="dt" sz="half" idx="10"/>
          </p:nvPr>
        </p:nvSpPr>
        <p:spPr/>
        <p:txBody>
          <a:bodyPr/>
          <a:lstStyle/>
          <a:p>
            <a:fld id="{35EF4518-C21A-418A-B8FB-4F931E589309}" type="datetimeFigureOut">
              <a:rPr lang="nl-NL" smtClean="0"/>
              <a:t>5-12-2022</a:t>
            </a:fld>
            <a:endParaRPr lang="nl-NL"/>
          </a:p>
        </p:txBody>
      </p:sp>
      <p:sp>
        <p:nvSpPr>
          <p:cNvPr id="8" name="Tijdelijke aanduiding voor voettekst 7">
            <a:extLst>
              <a:ext uri="{FF2B5EF4-FFF2-40B4-BE49-F238E27FC236}">
                <a16:creationId xmlns:a16="http://schemas.microsoft.com/office/drawing/2014/main" id="{A975817F-E637-D62B-9FBE-6EC75426C8D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98F5802-9A21-D60C-827B-7CDA44D4A744}"/>
              </a:ext>
            </a:extLst>
          </p:cNvPr>
          <p:cNvSpPr>
            <a:spLocks noGrp="1"/>
          </p:cNvSpPr>
          <p:nvPr>
            <p:ph type="sldNum" sz="quarter" idx="12"/>
          </p:nvPr>
        </p:nvSpPr>
        <p:spPr/>
        <p:txBody>
          <a:bodyPr/>
          <a:lstStyle/>
          <a:p>
            <a:fld id="{81A57120-9DF4-4162-A8FB-E042204D605A}" type="slidenum">
              <a:rPr lang="nl-NL" smtClean="0"/>
              <a:t>‹nr.›</a:t>
            </a:fld>
            <a:endParaRPr lang="nl-NL"/>
          </a:p>
        </p:txBody>
      </p:sp>
    </p:spTree>
    <p:extLst>
      <p:ext uri="{BB962C8B-B14F-4D97-AF65-F5344CB8AC3E}">
        <p14:creationId xmlns:p14="http://schemas.microsoft.com/office/powerpoint/2010/main" val="305768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F26B6C-F969-C957-1378-06DB97EB728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56C548D-76B3-D25A-F5B4-3E7200F13582}"/>
              </a:ext>
            </a:extLst>
          </p:cNvPr>
          <p:cNvSpPr>
            <a:spLocks noGrp="1"/>
          </p:cNvSpPr>
          <p:nvPr>
            <p:ph type="dt" sz="half" idx="10"/>
          </p:nvPr>
        </p:nvSpPr>
        <p:spPr/>
        <p:txBody>
          <a:bodyPr/>
          <a:lstStyle/>
          <a:p>
            <a:fld id="{35EF4518-C21A-418A-B8FB-4F931E589309}" type="datetimeFigureOut">
              <a:rPr lang="nl-NL" smtClean="0"/>
              <a:t>5-12-2022</a:t>
            </a:fld>
            <a:endParaRPr lang="nl-NL"/>
          </a:p>
        </p:txBody>
      </p:sp>
      <p:sp>
        <p:nvSpPr>
          <p:cNvPr id="4" name="Tijdelijke aanduiding voor voettekst 3">
            <a:extLst>
              <a:ext uri="{FF2B5EF4-FFF2-40B4-BE49-F238E27FC236}">
                <a16:creationId xmlns:a16="http://schemas.microsoft.com/office/drawing/2014/main" id="{32A53A33-0933-BB6E-C2F0-3B0BB2D3FDA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B6B1DBD-E532-1421-A35F-3D14A28B65A9}"/>
              </a:ext>
            </a:extLst>
          </p:cNvPr>
          <p:cNvSpPr>
            <a:spLocks noGrp="1"/>
          </p:cNvSpPr>
          <p:nvPr>
            <p:ph type="sldNum" sz="quarter" idx="12"/>
          </p:nvPr>
        </p:nvSpPr>
        <p:spPr/>
        <p:txBody>
          <a:bodyPr/>
          <a:lstStyle/>
          <a:p>
            <a:fld id="{81A57120-9DF4-4162-A8FB-E042204D605A}" type="slidenum">
              <a:rPr lang="nl-NL" smtClean="0"/>
              <a:t>‹nr.›</a:t>
            </a:fld>
            <a:endParaRPr lang="nl-NL"/>
          </a:p>
        </p:txBody>
      </p:sp>
    </p:spTree>
    <p:extLst>
      <p:ext uri="{BB962C8B-B14F-4D97-AF65-F5344CB8AC3E}">
        <p14:creationId xmlns:p14="http://schemas.microsoft.com/office/powerpoint/2010/main" val="36972312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0EAF459-2CA1-936C-BF54-7F16D19A3A6F}"/>
              </a:ext>
            </a:extLst>
          </p:cNvPr>
          <p:cNvSpPr>
            <a:spLocks noGrp="1"/>
          </p:cNvSpPr>
          <p:nvPr>
            <p:ph type="dt" sz="half" idx="10"/>
          </p:nvPr>
        </p:nvSpPr>
        <p:spPr/>
        <p:txBody>
          <a:bodyPr/>
          <a:lstStyle/>
          <a:p>
            <a:fld id="{35EF4518-C21A-418A-B8FB-4F931E589309}" type="datetimeFigureOut">
              <a:rPr lang="nl-NL" smtClean="0"/>
              <a:t>5-12-2022</a:t>
            </a:fld>
            <a:endParaRPr lang="nl-NL"/>
          </a:p>
        </p:txBody>
      </p:sp>
      <p:sp>
        <p:nvSpPr>
          <p:cNvPr id="3" name="Tijdelijke aanduiding voor voettekst 2">
            <a:extLst>
              <a:ext uri="{FF2B5EF4-FFF2-40B4-BE49-F238E27FC236}">
                <a16:creationId xmlns:a16="http://schemas.microsoft.com/office/drawing/2014/main" id="{E010AD84-1576-133F-42EE-1864C8BE74D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D236E0F8-0A51-818C-8781-8E8EDC068583}"/>
              </a:ext>
            </a:extLst>
          </p:cNvPr>
          <p:cNvSpPr>
            <a:spLocks noGrp="1"/>
          </p:cNvSpPr>
          <p:nvPr>
            <p:ph type="sldNum" sz="quarter" idx="12"/>
          </p:nvPr>
        </p:nvSpPr>
        <p:spPr/>
        <p:txBody>
          <a:bodyPr/>
          <a:lstStyle/>
          <a:p>
            <a:fld id="{81A57120-9DF4-4162-A8FB-E042204D605A}" type="slidenum">
              <a:rPr lang="nl-NL" smtClean="0"/>
              <a:t>‹nr.›</a:t>
            </a:fld>
            <a:endParaRPr lang="nl-NL"/>
          </a:p>
        </p:txBody>
      </p:sp>
    </p:spTree>
    <p:extLst>
      <p:ext uri="{BB962C8B-B14F-4D97-AF65-F5344CB8AC3E}">
        <p14:creationId xmlns:p14="http://schemas.microsoft.com/office/powerpoint/2010/main" val="31970460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923779-C2C4-7101-265A-4EFBC75ED945}"/>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02E08A3F-D069-C342-02CC-99C5C8F755B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E46AB30-108E-9F41-154A-559BFE4096A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0B22E27-BDE8-443F-4853-D830771B62A8}"/>
              </a:ext>
            </a:extLst>
          </p:cNvPr>
          <p:cNvSpPr>
            <a:spLocks noGrp="1"/>
          </p:cNvSpPr>
          <p:nvPr>
            <p:ph type="dt" sz="half" idx="10"/>
          </p:nvPr>
        </p:nvSpPr>
        <p:spPr/>
        <p:txBody>
          <a:bodyPr/>
          <a:lstStyle/>
          <a:p>
            <a:fld id="{35EF4518-C21A-418A-B8FB-4F931E589309}" type="datetimeFigureOut">
              <a:rPr lang="nl-NL" smtClean="0"/>
              <a:t>5-12-2022</a:t>
            </a:fld>
            <a:endParaRPr lang="nl-NL"/>
          </a:p>
        </p:txBody>
      </p:sp>
      <p:sp>
        <p:nvSpPr>
          <p:cNvPr id="6" name="Tijdelijke aanduiding voor voettekst 5">
            <a:extLst>
              <a:ext uri="{FF2B5EF4-FFF2-40B4-BE49-F238E27FC236}">
                <a16:creationId xmlns:a16="http://schemas.microsoft.com/office/drawing/2014/main" id="{11D7C6BE-0892-DB02-AAA4-F809A074DB0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FCF354D-C5FA-FF8C-A876-9DB526A8E2EE}"/>
              </a:ext>
            </a:extLst>
          </p:cNvPr>
          <p:cNvSpPr>
            <a:spLocks noGrp="1"/>
          </p:cNvSpPr>
          <p:nvPr>
            <p:ph type="sldNum" sz="quarter" idx="12"/>
          </p:nvPr>
        </p:nvSpPr>
        <p:spPr/>
        <p:txBody>
          <a:bodyPr/>
          <a:lstStyle/>
          <a:p>
            <a:fld id="{81A57120-9DF4-4162-A8FB-E042204D605A}" type="slidenum">
              <a:rPr lang="nl-NL" smtClean="0"/>
              <a:t>‹nr.›</a:t>
            </a:fld>
            <a:endParaRPr lang="nl-NL"/>
          </a:p>
        </p:txBody>
      </p:sp>
    </p:spTree>
    <p:extLst>
      <p:ext uri="{BB962C8B-B14F-4D97-AF65-F5344CB8AC3E}">
        <p14:creationId xmlns:p14="http://schemas.microsoft.com/office/powerpoint/2010/main" val="29871147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F4150B-AF7C-C15C-5250-625D9E0F4AD5}"/>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43783CE3-E74A-46FA-C28B-BE2A91583C4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id="{A449C0E7-37D2-3A17-5500-71E758F3D2A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82FB91E-ADCF-E4D0-C8D1-E338C4173D0C}"/>
              </a:ext>
            </a:extLst>
          </p:cNvPr>
          <p:cNvSpPr>
            <a:spLocks noGrp="1"/>
          </p:cNvSpPr>
          <p:nvPr>
            <p:ph type="dt" sz="half" idx="10"/>
          </p:nvPr>
        </p:nvSpPr>
        <p:spPr/>
        <p:txBody>
          <a:bodyPr/>
          <a:lstStyle/>
          <a:p>
            <a:fld id="{35EF4518-C21A-418A-B8FB-4F931E589309}" type="datetimeFigureOut">
              <a:rPr lang="nl-NL" smtClean="0"/>
              <a:t>5-12-2022</a:t>
            </a:fld>
            <a:endParaRPr lang="nl-NL"/>
          </a:p>
        </p:txBody>
      </p:sp>
      <p:sp>
        <p:nvSpPr>
          <p:cNvPr id="6" name="Tijdelijke aanduiding voor voettekst 5">
            <a:extLst>
              <a:ext uri="{FF2B5EF4-FFF2-40B4-BE49-F238E27FC236}">
                <a16:creationId xmlns:a16="http://schemas.microsoft.com/office/drawing/2014/main" id="{91960DCB-4991-EC26-7147-0710FE83513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E61B01B-0670-0F80-EA34-1308867662A1}"/>
              </a:ext>
            </a:extLst>
          </p:cNvPr>
          <p:cNvSpPr>
            <a:spLocks noGrp="1"/>
          </p:cNvSpPr>
          <p:nvPr>
            <p:ph type="sldNum" sz="quarter" idx="12"/>
          </p:nvPr>
        </p:nvSpPr>
        <p:spPr/>
        <p:txBody>
          <a:bodyPr/>
          <a:lstStyle/>
          <a:p>
            <a:fld id="{81A57120-9DF4-4162-A8FB-E042204D605A}" type="slidenum">
              <a:rPr lang="nl-NL" smtClean="0"/>
              <a:t>‹nr.›</a:t>
            </a:fld>
            <a:endParaRPr lang="nl-NL"/>
          </a:p>
        </p:txBody>
      </p:sp>
    </p:spTree>
    <p:extLst>
      <p:ext uri="{BB962C8B-B14F-4D97-AF65-F5344CB8AC3E}">
        <p14:creationId xmlns:p14="http://schemas.microsoft.com/office/powerpoint/2010/main" val="970820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1E48C9-6C4A-E5DB-65C7-2B9DC7DCACF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2108A83-12C7-86EB-5A45-A21C1690730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BE5E55F-5EA6-0D72-8A09-353B8CC4B62C}"/>
              </a:ext>
            </a:extLst>
          </p:cNvPr>
          <p:cNvSpPr>
            <a:spLocks noGrp="1"/>
          </p:cNvSpPr>
          <p:nvPr>
            <p:ph type="dt" sz="half" idx="10"/>
          </p:nvPr>
        </p:nvSpPr>
        <p:spPr/>
        <p:txBody>
          <a:bodyPr/>
          <a:lstStyle/>
          <a:p>
            <a:fld id="{35EF4518-C21A-418A-B8FB-4F931E589309}" type="datetimeFigureOut">
              <a:rPr lang="nl-NL" smtClean="0"/>
              <a:t>5-12-2022</a:t>
            </a:fld>
            <a:endParaRPr lang="nl-NL"/>
          </a:p>
        </p:txBody>
      </p:sp>
      <p:sp>
        <p:nvSpPr>
          <p:cNvPr id="5" name="Tijdelijke aanduiding voor voettekst 4">
            <a:extLst>
              <a:ext uri="{FF2B5EF4-FFF2-40B4-BE49-F238E27FC236}">
                <a16:creationId xmlns:a16="http://schemas.microsoft.com/office/drawing/2014/main" id="{BB1E3241-5FCE-575A-1D6C-BF4E68B0ACA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C74483B-5B9E-9F38-FBD4-1A0269192253}"/>
              </a:ext>
            </a:extLst>
          </p:cNvPr>
          <p:cNvSpPr>
            <a:spLocks noGrp="1"/>
          </p:cNvSpPr>
          <p:nvPr>
            <p:ph type="sldNum" sz="quarter" idx="12"/>
          </p:nvPr>
        </p:nvSpPr>
        <p:spPr/>
        <p:txBody>
          <a:bodyPr/>
          <a:lstStyle/>
          <a:p>
            <a:fld id="{81A57120-9DF4-4162-A8FB-E042204D605A}" type="slidenum">
              <a:rPr lang="nl-NL" smtClean="0"/>
              <a:t>‹nr.›</a:t>
            </a:fld>
            <a:endParaRPr lang="nl-NL"/>
          </a:p>
        </p:txBody>
      </p:sp>
    </p:spTree>
    <p:extLst>
      <p:ext uri="{BB962C8B-B14F-4D97-AF65-F5344CB8AC3E}">
        <p14:creationId xmlns:p14="http://schemas.microsoft.com/office/powerpoint/2010/main" val="28747568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8AFF4F3-4234-CF1B-4DAC-D36AD5052F20}"/>
              </a:ext>
            </a:extLst>
          </p:cNvPr>
          <p:cNvSpPr>
            <a:spLocks noGrp="1"/>
          </p:cNvSpPr>
          <p:nvPr>
            <p:ph type="title" orient="vert"/>
          </p:nvPr>
        </p:nvSpPr>
        <p:spPr>
          <a:xfrm>
            <a:off x="6543675" y="365125"/>
            <a:ext cx="1971675"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A13F9B5-F7B8-0590-0386-D5E07795D665}"/>
              </a:ext>
            </a:extLst>
          </p:cNvPr>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C366D30-97F1-BFD8-42FA-8CE703BE87E3}"/>
              </a:ext>
            </a:extLst>
          </p:cNvPr>
          <p:cNvSpPr>
            <a:spLocks noGrp="1"/>
          </p:cNvSpPr>
          <p:nvPr>
            <p:ph type="dt" sz="half" idx="10"/>
          </p:nvPr>
        </p:nvSpPr>
        <p:spPr/>
        <p:txBody>
          <a:bodyPr/>
          <a:lstStyle/>
          <a:p>
            <a:fld id="{35EF4518-C21A-418A-B8FB-4F931E589309}" type="datetimeFigureOut">
              <a:rPr lang="nl-NL" smtClean="0"/>
              <a:t>5-12-2022</a:t>
            </a:fld>
            <a:endParaRPr lang="nl-NL"/>
          </a:p>
        </p:txBody>
      </p:sp>
      <p:sp>
        <p:nvSpPr>
          <p:cNvPr id="5" name="Tijdelijke aanduiding voor voettekst 4">
            <a:extLst>
              <a:ext uri="{FF2B5EF4-FFF2-40B4-BE49-F238E27FC236}">
                <a16:creationId xmlns:a16="http://schemas.microsoft.com/office/drawing/2014/main" id="{1C2DFC17-7182-7AD7-5B2D-7E2DE249B84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FD3CB21-19A5-9814-AD45-C6106EE3CAE8}"/>
              </a:ext>
            </a:extLst>
          </p:cNvPr>
          <p:cNvSpPr>
            <a:spLocks noGrp="1"/>
          </p:cNvSpPr>
          <p:nvPr>
            <p:ph type="sldNum" sz="quarter" idx="12"/>
          </p:nvPr>
        </p:nvSpPr>
        <p:spPr/>
        <p:txBody>
          <a:bodyPr/>
          <a:lstStyle/>
          <a:p>
            <a:fld id="{81A57120-9DF4-4162-A8FB-E042204D605A}" type="slidenum">
              <a:rPr lang="nl-NL" smtClean="0"/>
              <a:t>‹nr.›</a:t>
            </a:fld>
            <a:endParaRPr lang="nl-NL"/>
          </a:p>
        </p:txBody>
      </p:sp>
    </p:spTree>
    <p:extLst>
      <p:ext uri="{BB962C8B-B14F-4D97-AF65-F5344CB8AC3E}">
        <p14:creationId xmlns:p14="http://schemas.microsoft.com/office/powerpoint/2010/main" val="30727289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ubtitel_Tekst/Object">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a:xfrm>
            <a:off x="457200" y="6356356"/>
            <a:ext cx="2133600" cy="365125"/>
          </a:xfrm>
          <a:prstGeom prst="rect">
            <a:avLst/>
          </a:prstGeom>
        </p:spPr>
        <p:txBody>
          <a:bodyPr/>
          <a:lstStyle/>
          <a:p>
            <a:fld id="{AC69ED11-C69E-964B-944D-41F160558BEF}" type="slidenum">
              <a:rPr lang="nl-NL" smtClean="0"/>
              <a:t>‹nr.›</a:t>
            </a:fld>
            <a:endParaRPr lang="nl-NL" dirty="0"/>
          </a:p>
        </p:txBody>
      </p:sp>
      <p:sp>
        <p:nvSpPr>
          <p:cNvPr id="2" name="Titel 1"/>
          <p:cNvSpPr>
            <a:spLocks noGrp="1"/>
          </p:cNvSpPr>
          <p:nvPr>
            <p:ph type="title" hasCustomPrompt="1"/>
          </p:nvPr>
        </p:nvSpPr>
        <p:spPr>
          <a:xfrm>
            <a:off x="144000" y="4"/>
            <a:ext cx="8686800" cy="584775"/>
          </a:xfrm>
        </p:spPr>
        <p:txBody>
          <a:bodyPr/>
          <a:lstStyle>
            <a:lvl1pPr>
              <a:defRPr baseline="0">
                <a:solidFill>
                  <a:srgbClr val="00436F"/>
                </a:solidFill>
              </a:defRPr>
            </a:lvl1pPr>
          </a:lstStyle>
          <a:p>
            <a:r>
              <a:rPr lang="nl-NL" dirty="0"/>
              <a:t>Titel bewerken</a:t>
            </a:r>
          </a:p>
        </p:txBody>
      </p:sp>
      <p:sp>
        <p:nvSpPr>
          <p:cNvPr id="5" name="Subtitel 2"/>
          <p:cNvSpPr>
            <a:spLocks noGrp="1"/>
          </p:cNvSpPr>
          <p:nvPr>
            <p:ph type="subTitle" idx="13"/>
          </p:nvPr>
        </p:nvSpPr>
        <p:spPr>
          <a:xfrm>
            <a:off x="459000" y="1800000"/>
            <a:ext cx="8362428" cy="435201"/>
          </a:xfrm>
        </p:spPr>
        <p:txBody>
          <a:bodyPr/>
          <a:lstStyle>
            <a:lvl1pPr marL="0" indent="0" algn="l">
              <a:buNone/>
              <a:defRPr>
                <a:solidFill>
                  <a:srgbClr val="EB690B"/>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nl-NL"/>
              <a:t>Klik om de ondertitelstijl van het model te bewerken</a:t>
            </a:r>
            <a:endParaRPr lang="nl-NL" dirty="0"/>
          </a:p>
        </p:txBody>
      </p:sp>
      <p:sp>
        <p:nvSpPr>
          <p:cNvPr id="3" name="Tijdelijke aanduiding voor inhoud 2"/>
          <p:cNvSpPr>
            <a:spLocks noGrp="1"/>
          </p:cNvSpPr>
          <p:nvPr>
            <p:ph idx="1"/>
          </p:nvPr>
        </p:nvSpPr>
        <p:spPr>
          <a:xfrm>
            <a:off x="459000" y="2432050"/>
            <a:ext cx="8370000" cy="3687949"/>
          </a:xfrm>
        </p:spPr>
        <p:txBody>
          <a:bodyPr wrap="square"/>
          <a:lstStyle>
            <a:lvl5pPr>
              <a:defRPr sz="105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459908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3" name="Tijdelijke aanduiding voor inhoud 2"/>
          <p:cNvSpPr>
            <a:spLocks noGrp="1"/>
          </p:cNvSpPr>
          <p:nvPr>
            <p:ph sz="half" idx="1"/>
          </p:nvPr>
        </p:nvSpPr>
        <p:spPr>
          <a:xfrm>
            <a:off x="857250" y="1714500"/>
            <a:ext cx="3638550" cy="41894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714500"/>
            <a:ext cx="3638550" cy="41894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824243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nl-NL" dirty="0"/>
              <a:t>Klik om de stijl te bewerken</a:t>
            </a:r>
          </a:p>
        </p:txBody>
      </p:sp>
      <p:sp>
        <p:nvSpPr>
          <p:cNvPr id="3" name="Tijdelijke aanduiding voor tekst 2"/>
          <p:cNvSpPr>
            <a:spLocks noGrp="1"/>
          </p:cNvSpPr>
          <p:nvPr>
            <p:ph type="body" idx="1"/>
          </p:nvPr>
        </p:nvSpPr>
        <p:spPr>
          <a:xfrm>
            <a:off x="630238" y="1681163"/>
            <a:ext cx="3868737" cy="823912"/>
          </a:xfrm>
        </p:spPr>
        <p:txBody>
          <a:bodyPr anchor="b"/>
          <a:lstStyle>
            <a:lvl1pPr marL="0" indent="0">
              <a:buNone/>
              <a:defRPr sz="2400" b="1">
                <a:solidFill>
                  <a:srgbClr val="DA5B2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p:nvPr>
        </p:nvSpPr>
        <p:spPr>
          <a:xfrm>
            <a:off x="630238" y="2505075"/>
            <a:ext cx="386873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29150" y="2505075"/>
            <a:ext cx="38877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813103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3110594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19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lstStyle>
            <a:lvl1pPr>
              <a:defRPr sz="3200"/>
            </a:lvl1pPr>
          </a:lstStyle>
          <a:p>
            <a:r>
              <a:rPr lang="nl-NL"/>
              <a:t>Klik om de stijl te bewerken</a:t>
            </a:r>
          </a:p>
        </p:txBody>
      </p:sp>
      <p:sp>
        <p:nvSpPr>
          <p:cNvPr id="3" name="Tijdelijke aanduiding voor inhoud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Tree>
    <p:extLst>
      <p:ext uri="{BB962C8B-B14F-4D97-AF65-F5344CB8AC3E}">
        <p14:creationId xmlns:p14="http://schemas.microsoft.com/office/powerpoint/2010/main" val="210748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Tree>
    <p:extLst>
      <p:ext uri="{BB962C8B-B14F-4D97-AF65-F5344CB8AC3E}">
        <p14:creationId xmlns:p14="http://schemas.microsoft.com/office/powerpoint/2010/main" val="2494794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57250" y="192088"/>
            <a:ext cx="7429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nl-NL"/>
              <a:t>Click to edit Master title style</a:t>
            </a:r>
          </a:p>
        </p:txBody>
      </p:sp>
      <p:sp>
        <p:nvSpPr>
          <p:cNvPr id="1027" name="Rectangle 3"/>
          <p:cNvSpPr>
            <a:spLocks noGrp="1" noChangeArrowheads="1"/>
          </p:cNvSpPr>
          <p:nvPr>
            <p:ph type="body" idx="1"/>
          </p:nvPr>
        </p:nvSpPr>
        <p:spPr bwMode="auto">
          <a:xfrm>
            <a:off x="857250" y="1714500"/>
            <a:ext cx="7429500"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nl-NL"/>
              <a:t>Click to edit Master text styles</a:t>
            </a:r>
          </a:p>
          <a:p>
            <a:pPr lvl="1"/>
            <a:r>
              <a:rPr lang="en-US" altLang="nl-NL"/>
              <a:t>Second level</a:t>
            </a:r>
          </a:p>
          <a:p>
            <a:pPr lvl="2"/>
            <a:r>
              <a:rPr lang="en-US" altLang="nl-NL"/>
              <a:t>Third level</a:t>
            </a:r>
          </a:p>
          <a:p>
            <a:pPr lvl="3"/>
            <a:r>
              <a:rPr lang="en-US" altLang="nl-NL"/>
              <a:t>Fourth level</a:t>
            </a:r>
          </a:p>
          <a:p>
            <a:pPr lvl="4"/>
            <a:r>
              <a:rPr lang="en-US" altLang="nl-NL"/>
              <a:t>Fifth level</a:t>
            </a:r>
          </a:p>
        </p:txBody>
      </p:sp>
      <p:pic>
        <p:nvPicPr>
          <p:cNvPr id="2" name="Afbeelding 1">
            <a:extLst>
              <a:ext uri="{FF2B5EF4-FFF2-40B4-BE49-F238E27FC236}">
                <a16:creationId xmlns:a16="http://schemas.microsoft.com/office/drawing/2014/main" id="{B7BFC210-7C6E-2CA4-5774-5628EE862FCF}"/>
              </a:ext>
            </a:extLst>
          </p:cNvPr>
          <p:cNvPicPr>
            <a:picLocks noChangeAspect="1"/>
          </p:cNvPicPr>
          <p:nvPr userDrawn="1"/>
        </p:nvPicPr>
        <p:blipFill>
          <a:blip r:embed="rId15"/>
          <a:stretch>
            <a:fillRect/>
          </a:stretch>
        </p:blipFill>
        <p:spPr>
          <a:xfrm>
            <a:off x="-36512" y="5445224"/>
            <a:ext cx="9217024" cy="1438205"/>
          </a:xfrm>
          <a:prstGeom prst="rect">
            <a:avLst/>
          </a:prstGeom>
        </p:spPr>
      </p:pic>
    </p:spTree>
  </p:cSld>
  <p:clrMap bg1="lt1" tx1="dk1" bg2="lt2" tx2="dk2" accent1="accent1" accent2="accent2" accent3="accent3" accent4="accent4" accent5="accent5" accent6="accent6" hlink="hlink" folHlink="folHlink"/>
  <p:sldLayoutIdLst>
    <p:sldLayoutId id="2147484051" r:id="rId1"/>
    <p:sldLayoutId id="2147484052"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3" r:id="rId12"/>
    <p:sldLayoutId id="2147484055" r:id="rId13"/>
  </p:sldLayoutIdLst>
  <p:txStyles>
    <p:titleStyle>
      <a:lvl1pPr algn="l" rtl="0" eaLnBrk="0" fontAlgn="base" hangingPunct="0">
        <a:lnSpc>
          <a:spcPct val="90000"/>
        </a:lnSpc>
        <a:spcBef>
          <a:spcPct val="30000"/>
        </a:spcBef>
        <a:spcAft>
          <a:spcPct val="0"/>
        </a:spcAft>
        <a:defRPr sz="3200" kern="1200">
          <a:solidFill>
            <a:srgbClr val="00437A"/>
          </a:solidFill>
          <a:latin typeface="+mj-lt"/>
          <a:ea typeface="MS PGothic" panose="020B0600070205080204" pitchFamily="34" charset="-128"/>
          <a:cs typeface="+mj-cs"/>
        </a:defRPr>
      </a:lvl1pPr>
      <a:lvl2pPr algn="l" rtl="0" eaLnBrk="0" fontAlgn="base" hangingPunct="0">
        <a:lnSpc>
          <a:spcPct val="90000"/>
        </a:lnSpc>
        <a:spcBef>
          <a:spcPct val="30000"/>
        </a:spcBef>
        <a:spcAft>
          <a:spcPct val="0"/>
        </a:spcAft>
        <a:defRPr sz="3200">
          <a:solidFill>
            <a:srgbClr val="00437A"/>
          </a:solidFill>
          <a:latin typeface="Arial" panose="020B0604020202020204" pitchFamily="34" charset="0"/>
          <a:ea typeface="MS PGothic" panose="020B0600070205080204" pitchFamily="34" charset="-128"/>
        </a:defRPr>
      </a:lvl2pPr>
      <a:lvl3pPr algn="l" rtl="0" eaLnBrk="0" fontAlgn="base" hangingPunct="0">
        <a:lnSpc>
          <a:spcPct val="90000"/>
        </a:lnSpc>
        <a:spcBef>
          <a:spcPct val="30000"/>
        </a:spcBef>
        <a:spcAft>
          <a:spcPct val="0"/>
        </a:spcAft>
        <a:defRPr sz="3200">
          <a:solidFill>
            <a:srgbClr val="00437A"/>
          </a:solidFill>
          <a:latin typeface="Arial" panose="020B0604020202020204" pitchFamily="34" charset="0"/>
          <a:ea typeface="MS PGothic" panose="020B0600070205080204" pitchFamily="34" charset="-128"/>
        </a:defRPr>
      </a:lvl3pPr>
      <a:lvl4pPr algn="l" rtl="0" eaLnBrk="0" fontAlgn="base" hangingPunct="0">
        <a:lnSpc>
          <a:spcPct val="90000"/>
        </a:lnSpc>
        <a:spcBef>
          <a:spcPct val="30000"/>
        </a:spcBef>
        <a:spcAft>
          <a:spcPct val="0"/>
        </a:spcAft>
        <a:defRPr sz="3200">
          <a:solidFill>
            <a:srgbClr val="00437A"/>
          </a:solidFill>
          <a:latin typeface="Arial" panose="020B0604020202020204" pitchFamily="34" charset="0"/>
          <a:ea typeface="MS PGothic" panose="020B0600070205080204" pitchFamily="34" charset="-128"/>
        </a:defRPr>
      </a:lvl4pPr>
      <a:lvl5pPr algn="l" rtl="0" eaLnBrk="0" fontAlgn="base" hangingPunct="0">
        <a:lnSpc>
          <a:spcPct val="90000"/>
        </a:lnSpc>
        <a:spcBef>
          <a:spcPct val="30000"/>
        </a:spcBef>
        <a:spcAft>
          <a:spcPct val="0"/>
        </a:spcAft>
        <a:defRPr sz="3200">
          <a:solidFill>
            <a:srgbClr val="00437A"/>
          </a:solidFill>
          <a:latin typeface="Arial" panose="020B0604020202020204" pitchFamily="34" charset="0"/>
          <a:ea typeface="MS PGothic" panose="020B0600070205080204" pitchFamily="34" charset="-128"/>
        </a:defRPr>
      </a:lvl5pPr>
      <a:lvl6pPr marL="457200" algn="l" rtl="0" fontAlgn="base">
        <a:lnSpc>
          <a:spcPct val="90000"/>
        </a:lnSpc>
        <a:spcBef>
          <a:spcPct val="30000"/>
        </a:spcBef>
        <a:spcAft>
          <a:spcPct val="0"/>
        </a:spcAft>
        <a:defRPr sz="3200">
          <a:solidFill>
            <a:srgbClr val="00437A"/>
          </a:solidFill>
          <a:latin typeface="Arial" panose="020B0604020202020204" pitchFamily="34" charset="0"/>
        </a:defRPr>
      </a:lvl6pPr>
      <a:lvl7pPr marL="914400" algn="l" rtl="0" fontAlgn="base">
        <a:lnSpc>
          <a:spcPct val="90000"/>
        </a:lnSpc>
        <a:spcBef>
          <a:spcPct val="30000"/>
        </a:spcBef>
        <a:spcAft>
          <a:spcPct val="0"/>
        </a:spcAft>
        <a:defRPr sz="3200">
          <a:solidFill>
            <a:srgbClr val="00437A"/>
          </a:solidFill>
          <a:latin typeface="Arial" panose="020B0604020202020204" pitchFamily="34" charset="0"/>
        </a:defRPr>
      </a:lvl7pPr>
      <a:lvl8pPr marL="1371600" algn="l" rtl="0" fontAlgn="base">
        <a:lnSpc>
          <a:spcPct val="90000"/>
        </a:lnSpc>
        <a:spcBef>
          <a:spcPct val="30000"/>
        </a:spcBef>
        <a:spcAft>
          <a:spcPct val="0"/>
        </a:spcAft>
        <a:defRPr sz="3200">
          <a:solidFill>
            <a:srgbClr val="00437A"/>
          </a:solidFill>
          <a:latin typeface="Arial" panose="020B0604020202020204" pitchFamily="34" charset="0"/>
        </a:defRPr>
      </a:lvl8pPr>
      <a:lvl9pPr marL="1828800" algn="l" rtl="0" fontAlgn="base">
        <a:lnSpc>
          <a:spcPct val="90000"/>
        </a:lnSpc>
        <a:spcBef>
          <a:spcPct val="30000"/>
        </a:spcBef>
        <a:spcAft>
          <a:spcPct val="0"/>
        </a:spcAft>
        <a:defRPr sz="3200">
          <a:solidFill>
            <a:srgbClr val="00437A"/>
          </a:solidFill>
          <a:latin typeface="Arial" panose="020B0604020202020204" pitchFamily="34" charset="0"/>
        </a:defRPr>
      </a:lvl9pPr>
    </p:titleStyle>
    <p:bodyStyle>
      <a:lvl1pPr marL="190500" indent="-190500" algn="l" rtl="0" eaLnBrk="0" fontAlgn="base" hangingPunct="0">
        <a:lnSpc>
          <a:spcPct val="90000"/>
        </a:lnSpc>
        <a:spcBef>
          <a:spcPct val="20000"/>
        </a:spcBef>
        <a:spcAft>
          <a:spcPct val="0"/>
        </a:spcAft>
        <a:buClr>
          <a:schemeClr val="tx2"/>
        </a:buClr>
        <a:buSzPct val="80000"/>
        <a:buFont typeface="Arial" panose="020B0604020202020204" pitchFamily="34" charset="0"/>
        <a:buChar char="•"/>
        <a:defRPr sz="2400" kern="1200">
          <a:solidFill>
            <a:srgbClr val="00437A"/>
          </a:solidFill>
          <a:latin typeface="+mn-lt"/>
          <a:ea typeface="MS PGothic" panose="020B0600070205080204" pitchFamily="34" charset="-128"/>
          <a:cs typeface="+mn-cs"/>
        </a:defRPr>
      </a:lvl1pPr>
      <a:lvl2pPr marL="382588" indent="-190500" algn="l" rtl="0" eaLnBrk="0" fontAlgn="base" hangingPunct="0">
        <a:lnSpc>
          <a:spcPct val="90000"/>
        </a:lnSpc>
        <a:spcBef>
          <a:spcPct val="20000"/>
        </a:spcBef>
        <a:spcAft>
          <a:spcPct val="0"/>
        </a:spcAft>
        <a:buClr>
          <a:schemeClr val="tx2"/>
        </a:buClr>
        <a:buSzPct val="80000"/>
        <a:buFont typeface="Arial" panose="020B0604020202020204" pitchFamily="34" charset="0"/>
        <a:buChar char="•"/>
        <a:defRPr sz="2400" kern="1200">
          <a:solidFill>
            <a:srgbClr val="00437A"/>
          </a:solidFill>
          <a:latin typeface="+mn-lt"/>
          <a:ea typeface="MS PGothic" panose="020B0600070205080204" pitchFamily="34" charset="-128"/>
          <a:cs typeface="+mn-cs"/>
        </a:defRPr>
      </a:lvl2pPr>
      <a:lvl3pPr marL="582613" indent="-198438" algn="l" rtl="0" eaLnBrk="0" fontAlgn="base" hangingPunct="0">
        <a:lnSpc>
          <a:spcPct val="90000"/>
        </a:lnSpc>
        <a:spcBef>
          <a:spcPct val="20000"/>
        </a:spcBef>
        <a:spcAft>
          <a:spcPct val="0"/>
        </a:spcAft>
        <a:buClr>
          <a:schemeClr val="tx2"/>
        </a:buClr>
        <a:buSzPct val="80000"/>
        <a:buFont typeface="Arial" panose="020B0604020202020204" pitchFamily="34" charset="0"/>
        <a:buChar char="•"/>
        <a:defRPr sz="2000" kern="1200">
          <a:solidFill>
            <a:srgbClr val="00437A"/>
          </a:solidFill>
          <a:latin typeface="+mn-lt"/>
          <a:ea typeface="MS PGothic" panose="020B0600070205080204" pitchFamily="34" charset="-128"/>
          <a:cs typeface="+mn-cs"/>
        </a:defRPr>
      </a:lvl3pPr>
      <a:lvl4pPr marL="763588" indent="-179388" algn="l" rtl="0" eaLnBrk="0" fontAlgn="base" hangingPunct="0">
        <a:lnSpc>
          <a:spcPct val="90000"/>
        </a:lnSpc>
        <a:spcBef>
          <a:spcPct val="20000"/>
        </a:spcBef>
        <a:spcAft>
          <a:spcPct val="0"/>
        </a:spcAft>
        <a:buClr>
          <a:schemeClr val="tx2"/>
        </a:buClr>
        <a:buSzPct val="80000"/>
        <a:buFont typeface="Arial" panose="020B0604020202020204" pitchFamily="34" charset="0"/>
        <a:buChar char="•"/>
        <a:defRPr sz="2000" kern="1200">
          <a:solidFill>
            <a:srgbClr val="00437A"/>
          </a:solidFill>
          <a:latin typeface="+mn-lt"/>
          <a:ea typeface="MS PGothic" panose="020B0600070205080204" pitchFamily="34" charset="-128"/>
          <a:cs typeface="+mn-cs"/>
        </a:defRPr>
      </a:lvl4pPr>
      <a:lvl5pPr marL="965200" indent="-200025" algn="l" rtl="0" eaLnBrk="0" fontAlgn="base" hangingPunct="0">
        <a:lnSpc>
          <a:spcPct val="90000"/>
        </a:lnSpc>
        <a:spcBef>
          <a:spcPct val="20000"/>
        </a:spcBef>
        <a:spcAft>
          <a:spcPct val="0"/>
        </a:spcAft>
        <a:buClr>
          <a:schemeClr val="tx2"/>
        </a:buClr>
        <a:buSzPct val="80000"/>
        <a:buFont typeface="Arial" panose="020B0604020202020204" pitchFamily="34" charset="0"/>
        <a:buChar char="•"/>
        <a:defRPr kern="1200">
          <a:solidFill>
            <a:srgbClr val="00437A"/>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57250" y="192088"/>
            <a:ext cx="7429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nl-NL"/>
              <a:t>Click to edit Master title style</a:t>
            </a:r>
          </a:p>
        </p:txBody>
      </p:sp>
      <p:sp>
        <p:nvSpPr>
          <p:cNvPr id="1027" name="Rectangle 3"/>
          <p:cNvSpPr>
            <a:spLocks noGrp="1" noChangeArrowheads="1"/>
          </p:cNvSpPr>
          <p:nvPr>
            <p:ph type="body" idx="1"/>
          </p:nvPr>
        </p:nvSpPr>
        <p:spPr bwMode="auto">
          <a:xfrm>
            <a:off x="857250" y="1714502"/>
            <a:ext cx="7429500"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nl-NL"/>
              <a:t>Click to edit Master text styles</a:t>
            </a:r>
          </a:p>
          <a:p>
            <a:pPr lvl="1"/>
            <a:r>
              <a:rPr lang="en-US" altLang="nl-NL"/>
              <a:t>Second level</a:t>
            </a:r>
          </a:p>
          <a:p>
            <a:pPr lvl="2"/>
            <a:r>
              <a:rPr lang="en-US" altLang="nl-NL"/>
              <a:t>Third level</a:t>
            </a:r>
          </a:p>
          <a:p>
            <a:pPr lvl="3"/>
            <a:r>
              <a:rPr lang="en-US" altLang="nl-NL"/>
              <a:t>Fourth level</a:t>
            </a:r>
          </a:p>
          <a:p>
            <a:pPr lvl="4"/>
            <a:r>
              <a:rPr lang="en-US" altLang="nl-NL"/>
              <a:t>Fifth level</a:t>
            </a:r>
          </a:p>
        </p:txBody>
      </p:sp>
    </p:spTree>
    <p:extLst>
      <p:ext uri="{BB962C8B-B14F-4D97-AF65-F5344CB8AC3E}">
        <p14:creationId xmlns:p14="http://schemas.microsoft.com/office/powerpoint/2010/main" val="1156868623"/>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Lst>
  <p:txStyles>
    <p:titleStyle>
      <a:lvl1pPr algn="l" rtl="0" eaLnBrk="0" fontAlgn="base" hangingPunct="0">
        <a:lnSpc>
          <a:spcPct val="90000"/>
        </a:lnSpc>
        <a:spcBef>
          <a:spcPct val="30000"/>
        </a:spcBef>
        <a:spcAft>
          <a:spcPct val="0"/>
        </a:spcAft>
        <a:defRPr sz="2400" kern="1200">
          <a:solidFill>
            <a:srgbClr val="00437A"/>
          </a:solidFill>
          <a:latin typeface="+mj-lt"/>
          <a:ea typeface="MS PGothic" panose="020B0600070205080204" pitchFamily="34" charset="-128"/>
          <a:cs typeface="+mj-cs"/>
        </a:defRPr>
      </a:lvl1pPr>
      <a:lvl2pPr algn="l" rtl="0" eaLnBrk="0" fontAlgn="base" hangingPunct="0">
        <a:lnSpc>
          <a:spcPct val="90000"/>
        </a:lnSpc>
        <a:spcBef>
          <a:spcPct val="30000"/>
        </a:spcBef>
        <a:spcAft>
          <a:spcPct val="0"/>
        </a:spcAft>
        <a:defRPr sz="2400">
          <a:solidFill>
            <a:srgbClr val="00437A"/>
          </a:solidFill>
          <a:latin typeface="Arial" panose="020B0604020202020204" pitchFamily="34" charset="0"/>
          <a:ea typeface="MS PGothic" panose="020B0600070205080204" pitchFamily="34" charset="-128"/>
        </a:defRPr>
      </a:lvl2pPr>
      <a:lvl3pPr algn="l" rtl="0" eaLnBrk="0" fontAlgn="base" hangingPunct="0">
        <a:lnSpc>
          <a:spcPct val="90000"/>
        </a:lnSpc>
        <a:spcBef>
          <a:spcPct val="30000"/>
        </a:spcBef>
        <a:spcAft>
          <a:spcPct val="0"/>
        </a:spcAft>
        <a:defRPr sz="2400">
          <a:solidFill>
            <a:srgbClr val="00437A"/>
          </a:solidFill>
          <a:latin typeface="Arial" panose="020B0604020202020204" pitchFamily="34" charset="0"/>
          <a:ea typeface="MS PGothic" panose="020B0600070205080204" pitchFamily="34" charset="-128"/>
        </a:defRPr>
      </a:lvl3pPr>
      <a:lvl4pPr algn="l" rtl="0" eaLnBrk="0" fontAlgn="base" hangingPunct="0">
        <a:lnSpc>
          <a:spcPct val="90000"/>
        </a:lnSpc>
        <a:spcBef>
          <a:spcPct val="30000"/>
        </a:spcBef>
        <a:spcAft>
          <a:spcPct val="0"/>
        </a:spcAft>
        <a:defRPr sz="2400">
          <a:solidFill>
            <a:srgbClr val="00437A"/>
          </a:solidFill>
          <a:latin typeface="Arial" panose="020B0604020202020204" pitchFamily="34" charset="0"/>
          <a:ea typeface="MS PGothic" panose="020B0600070205080204" pitchFamily="34" charset="-128"/>
        </a:defRPr>
      </a:lvl4pPr>
      <a:lvl5pPr algn="l" rtl="0" eaLnBrk="0" fontAlgn="base" hangingPunct="0">
        <a:lnSpc>
          <a:spcPct val="90000"/>
        </a:lnSpc>
        <a:spcBef>
          <a:spcPct val="30000"/>
        </a:spcBef>
        <a:spcAft>
          <a:spcPct val="0"/>
        </a:spcAft>
        <a:defRPr sz="2400">
          <a:solidFill>
            <a:srgbClr val="00437A"/>
          </a:solidFill>
          <a:latin typeface="Arial" panose="020B0604020202020204" pitchFamily="34" charset="0"/>
          <a:ea typeface="MS PGothic" panose="020B0600070205080204" pitchFamily="34" charset="-128"/>
        </a:defRPr>
      </a:lvl5pPr>
      <a:lvl6pPr marL="342900" algn="l" rtl="0" fontAlgn="base">
        <a:lnSpc>
          <a:spcPct val="90000"/>
        </a:lnSpc>
        <a:spcBef>
          <a:spcPct val="30000"/>
        </a:spcBef>
        <a:spcAft>
          <a:spcPct val="0"/>
        </a:spcAft>
        <a:defRPr sz="2400">
          <a:solidFill>
            <a:srgbClr val="00437A"/>
          </a:solidFill>
          <a:latin typeface="Arial" panose="020B0604020202020204" pitchFamily="34" charset="0"/>
        </a:defRPr>
      </a:lvl6pPr>
      <a:lvl7pPr marL="685800" algn="l" rtl="0" fontAlgn="base">
        <a:lnSpc>
          <a:spcPct val="90000"/>
        </a:lnSpc>
        <a:spcBef>
          <a:spcPct val="30000"/>
        </a:spcBef>
        <a:spcAft>
          <a:spcPct val="0"/>
        </a:spcAft>
        <a:defRPr sz="2400">
          <a:solidFill>
            <a:srgbClr val="00437A"/>
          </a:solidFill>
          <a:latin typeface="Arial" panose="020B0604020202020204" pitchFamily="34" charset="0"/>
        </a:defRPr>
      </a:lvl7pPr>
      <a:lvl8pPr marL="1028700" algn="l" rtl="0" fontAlgn="base">
        <a:lnSpc>
          <a:spcPct val="90000"/>
        </a:lnSpc>
        <a:spcBef>
          <a:spcPct val="30000"/>
        </a:spcBef>
        <a:spcAft>
          <a:spcPct val="0"/>
        </a:spcAft>
        <a:defRPr sz="2400">
          <a:solidFill>
            <a:srgbClr val="00437A"/>
          </a:solidFill>
          <a:latin typeface="Arial" panose="020B0604020202020204" pitchFamily="34" charset="0"/>
        </a:defRPr>
      </a:lvl8pPr>
      <a:lvl9pPr marL="1371600" algn="l" rtl="0" fontAlgn="base">
        <a:lnSpc>
          <a:spcPct val="90000"/>
        </a:lnSpc>
        <a:spcBef>
          <a:spcPct val="30000"/>
        </a:spcBef>
        <a:spcAft>
          <a:spcPct val="0"/>
        </a:spcAft>
        <a:defRPr sz="2400">
          <a:solidFill>
            <a:srgbClr val="00437A"/>
          </a:solidFill>
          <a:latin typeface="Arial" panose="020B0604020202020204" pitchFamily="34" charset="0"/>
        </a:defRPr>
      </a:lvl9pPr>
    </p:titleStyle>
    <p:bodyStyle>
      <a:lvl1pPr marL="142875" indent="-142875" algn="l" rtl="0" eaLnBrk="0" fontAlgn="base" hangingPunct="0">
        <a:lnSpc>
          <a:spcPct val="90000"/>
        </a:lnSpc>
        <a:spcBef>
          <a:spcPct val="20000"/>
        </a:spcBef>
        <a:spcAft>
          <a:spcPct val="0"/>
        </a:spcAft>
        <a:buClr>
          <a:schemeClr val="tx2"/>
        </a:buClr>
        <a:buSzPct val="80000"/>
        <a:buFont typeface="Arial" panose="020B0604020202020204" pitchFamily="34" charset="0"/>
        <a:buChar char="•"/>
        <a:defRPr sz="1800" kern="1200">
          <a:solidFill>
            <a:srgbClr val="00437A"/>
          </a:solidFill>
          <a:latin typeface="+mn-lt"/>
          <a:ea typeface="MS PGothic" panose="020B0600070205080204" pitchFamily="34" charset="-128"/>
          <a:cs typeface="+mn-cs"/>
        </a:defRPr>
      </a:lvl1pPr>
      <a:lvl2pPr marL="286941" indent="-142875" algn="l" rtl="0" eaLnBrk="0" fontAlgn="base" hangingPunct="0">
        <a:lnSpc>
          <a:spcPct val="90000"/>
        </a:lnSpc>
        <a:spcBef>
          <a:spcPct val="20000"/>
        </a:spcBef>
        <a:spcAft>
          <a:spcPct val="0"/>
        </a:spcAft>
        <a:buClr>
          <a:schemeClr val="tx2"/>
        </a:buClr>
        <a:buSzPct val="80000"/>
        <a:buFont typeface="Arial" panose="020B0604020202020204" pitchFamily="34" charset="0"/>
        <a:buChar char="•"/>
        <a:defRPr sz="1800" kern="1200">
          <a:solidFill>
            <a:srgbClr val="00437A"/>
          </a:solidFill>
          <a:latin typeface="+mn-lt"/>
          <a:ea typeface="MS PGothic" panose="020B0600070205080204" pitchFamily="34" charset="-128"/>
          <a:cs typeface="+mn-cs"/>
        </a:defRPr>
      </a:lvl2pPr>
      <a:lvl3pPr marL="436960" indent="-148829" algn="l" rtl="0" eaLnBrk="0" fontAlgn="base" hangingPunct="0">
        <a:lnSpc>
          <a:spcPct val="90000"/>
        </a:lnSpc>
        <a:spcBef>
          <a:spcPct val="20000"/>
        </a:spcBef>
        <a:spcAft>
          <a:spcPct val="0"/>
        </a:spcAft>
        <a:buClr>
          <a:schemeClr val="tx2"/>
        </a:buClr>
        <a:buSzPct val="80000"/>
        <a:buFont typeface="Arial" panose="020B0604020202020204" pitchFamily="34" charset="0"/>
        <a:buChar char="•"/>
        <a:defRPr sz="1500" kern="1200">
          <a:solidFill>
            <a:srgbClr val="00437A"/>
          </a:solidFill>
          <a:latin typeface="+mn-lt"/>
          <a:ea typeface="MS PGothic" panose="020B0600070205080204" pitchFamily="34" charset="-128"/>
          <a:cs typeface="+mn-cs"/>
        </a:defRPr>
      </a:lvl3pPr>
      <a:lvl4pPr marL="572691" indent="-134541" algn="l" rtl="0" eaLnBrk="0" fontAlgn="base" hangingPunct="0">
        <a:lnSpc>
          <a:spcPct val="90000"/>
        </a:lnSpc>
        <a:spcBef>
          <a:spcPct val="20000"/>
        </a:spcBef>
        <a:spcAft>
          <a:spcPct val="0"/>
        </a:spcAft>
        <a:buClr>
          <a:schemeClr val="tx2"/>
        </a:buClr>
        <a:buSzPct val="80000"/>
        <a:buFont typeface="Arial" panose="020B0604020202020204" pitchFamily="34" charset="0"/>
        <a:buChar char="•"/>
        <a:defRPr sz="1500" kern="1200">
          <a:solidFill>
            <a:srgbClr val="00437A"/>
          </a:solidFill>
          <a:latin typeface="+mn-lt"/>
          <a:ea typeface="MS PGothic" panose="020B0600070205080204" pitchFamily="34" charset="-128"/>
          <a:cs typeface="+mn-cs"/>
        </a:defRPr>
      </a:lvl4pPr>
      <a:lvl5pPr marL="723900" indent="-150019" algn="l" rtl="0" eaLnBrk="0" fontAlgn="base" hangingPunct="0">
        <a:lnSpc>
          <a:spcPct val="90000"/>
        </a:lnSpc>
        <a:spcBef>
          <a:spcPct val="20000"/>
        </a:spcBef>
        <a:spcAft>
          <a:spcPct val="0"/>
        </a:spcAft>
        <a:buClr>
          <a:schemeClr val="tx2"/>
        </a:buClr>
        <a:buSzPct val="80000"/>
        <a:buFont typeface="Arial" panose="020B0604020202020204" pitchFamily="34" charset="0"/>
        <a:buChar char="•"/>
        <a:defRPr kern="1200">
          <a:solidFill>
            <a:srgbClr val="00437A"/>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A60991F-CC0F-34FE-191F-286A8199764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9E30E37A-A915-0AB7-9C8D-0069002E876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B82B892-10C0-5C4C-886B-5AD1D2D7A4A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5EF4518-C21A-418A-B8FB-4F931E589309}" type="datetimeFigureOut">
              <a:rPr lang="nl-NL" smtClean="0"/>
              <a:t>5-12-2022</a:t>
            </a:fld>
            <a:endParaRPr lang="nl-NL"/>
          </a:p>
        </p:txBody>
      </p:sp>
      <p:sp>
        <p:nvSpPr>
          <p:cNvPr id="5" name="Tijdelijke aanduiding voor voettekst 4">
            <a:extLst>
              <a:ext uri="{FF2B5EF4-FFF2-40B4-BE49-F238E27FC236}">
                <a16:creationId xmlns:a16="http://schemas.microsoft.com/office/drawing/2014/main" id="{9DE47CF0-764A-4B83-9630-EBC6A1630E6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3D708D3-134E-0858-C239-2D9AF3821D5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1A57120-9DF4-4162-A8FB-E042204D605A}" type="slidenum">
              <a:rPr lang="nl-NL" smtClean="0"/>
              <a:t>‹nr.›</a:t>
            </a:fld>
            <a:endParaRPr lang="nl-NL"/>
          </a:p>
        </p:txBody>
      </p:sp>
    </p:spTree>
    <p:extLst>
      <p:ext uri="{BB962C8B-B14F-4D97-AF65-F5344CB8AC3E}">
        <p14:creationId xmlns:p14="http://schemas.microsoft.com/office/powerpoint/2010/main" val="752582259"/>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E5E38-7039-C684-55CD-49FDDD3116E3}"/>
              </a:ext>
            </a:extLst>
          </p:cNvPr>
          <p:cNvSpPr>
            <a:spLocks noGrp="1"/>
          </p:cNvSpPr>
          <p:nvPr>
            <p:ph type="ctrTitle"/>
          </p:nvPr>
        </p:nvSpPr>
        <p:spPr>
          <a:xfrm>
            <a:off x="661477" y="1196752"/>
            <a:ext cx="7918450" cy="1401763"/>
          </a:xfrm>
        </p:spPr>
        <p:txBody>
          <a:bodyPr/>
          <a:lstStyle/>
          <a:p>
            <a:pPr algn="l"/>
            <a:r>
              <a:rPr lang="nl-NL" sz="6000" dirty="0">
                <a:latin typeface="Calibri" panose="020F0502020204030204" pitchFamily="34" charset="0"/>
                <a:cs typeface="Calibri" panose="020F0502020204030204" pitchFamily="34" charset="0"/>
              </a:rPr>
              <a:t>MEDICIJNEN </a:t>
            </a:r>
            <a:br>
              <a:rPr lang="nl-NL" sz="6000" dirty="0">
                <a:latin typeface="Calibri" panose="020F0502020204030204" pitchFamily="34" charset="0"/>
                <a:cs typeface="Calibri" panose="020F0502020204030204" pitchFamily="34" charset="0"/>
              </a:rPr>
            </a:br>
            <a:r>
              <a:rPr lang="nl-NL" sz="6000" dirty="0">
                <a:latin typeface="Calibri" panose="020F0502020204030204" pitchFamily="34" charset="0"/>
                <a:cs typeface="Calibri" panose="020F0502020204030204" pitchFamily="34" charset="0"/>
              </a:rPr>
              <a:t>&amp; VALLEN</a:t>
            </a:r>
          </a:p>
        </p:txBody>
      </p:sp>
      <p:pic>
        <p:nvPicPr>
          <p:cNvPr id="3" name="Tijdelijke aanduiding voor inhoud 4">
            <a:extLst>
              <a:ext uri="{FF2B5EF4-FFF2-40B4-BE49-F238E27FC236}">
                <a16:creationId xmlns:a16="http://schemas.microsoft.com/office/drawing/2014/main" id="{BEEE1146-7E2F-E563-74C5-1BB8A55F184C}"/>
              </a:ext>
            </a:extLst>
          </p:cNvPr>
          <p:cNvPicPr>
            <a:picLocks noChangeAspect="1"/>
          </p:cNvPicPr>
          <p:nvPr/>
        </p:nvPicPr>
        <p:blipFill>
          <a:blip r:embed="rId3">
            <a:extLst>
              <a:ext uri="{28A0092B-C50C-407E-A947-70E740481C1C}">
                <a14:useLocalDpi xmlns:a14="http://schemas.microsoft.com/office/drawing/2010/main" val="0"/>
              </a:ext>
            </a:extLst>
          </a:blip>
          <a:srcRect b="43607"/>
          <a:stretch>
            <a:fillRect/>
          </a:stretch>
        </p:blipFill>
        <p:spPr bwMode="auto">
          <a:xfrm>
            <a:off x="5834271" y="1680371"/>
            <a:ext cx="273050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2C835756-197C-02D2-83A4-BFA346445661}"/>
              </a:ext>
            </a:extLst>
          </p:cNvPr>
          <p:cNvSpPr txBox="1"/>
          <p:nvPr/>
        </p:nvSpPr>
        <p:spPr>
          <a:xfrm>
            <a:off x="827584" y="3254997"/>
            <a:ext cx="4572000" cy="1292662"/>
          </a:xfrm>
          <a:prstGeom prst="rect">
            <a:avLst/>
          </a:prstGeom>
          <a:noFill/>
        </p:spPr>
        <p:txBody>
          <a:bodyPr wrap="square">
            <a:spAutoFit/>
          </a:bodyPr>
          <a:lstStyle/>
          <a:p>
            <a:pPr>
              <a:defRPr/>
            </a:pPr>
            <a:r>
              <a:rPr lang="nl-NL" altLang="nl-NL" sz="2600" dirty="0">
                <a:solidFill>
                  <a:schemeClr val="accent2">
                    <a:lumMod val="50000"/>
                  </a:schemeClr>
                </a:solidFill>
                <a:latin typeface="Calibri" panose="020F0502020204030204" pitchFamily="34" charset="0"/>
                <a:cs typeface="Calibri" panose="020F0502020204030204" pitchFamily="34" charset="0"/>
              </a:rPr>
              <a:t>Plaats &amp; datum</a:t>
            </a:r>
          </a:p>
          <a:p>
            <a:pPr>
              <a:defRPr/>
            </a:pPr>
            <a:endParaRPr lang="nl-NL" altLang="nl-NL" sz="2600" dirty="0">
              <a:solidFill>
                <a:schemeClr val="accent2">
                  <a:lumMod val="50000"/>
                </a:schemeClr>
              </a:solidFill>
              <a:latin typeface="Calibri" panose="020F0502020204030204" pitchFamily="34" charset="0"/>
              <a:cs typeface="Calibri" panose="020F0502020204030204" pitchFamily="34" charset="0"/>
            </a:endParaRPr>
          </a:p>
          <a:p>
            <a:pPr>
              <a:defRPr/>
            </a:pPr>
            <a:r>
              <a:rPr lang="nl-NL" altLang="nl-NL" sz="2600" dirty="0">
                <a:solidFill>
                  <a:schemeClr val="accent2">
                    <a:lumMod val="50000"/>
                  </a:schemeClr>
                </a:solidFill>
                <a:latin typeface="Calibri" panose="020F0502020204030204" pitchFamily="34" charset="0"/>
                <a:cs typeface="Calibri" panose="020F0502020204030204" pitchFamily="34" charset="0"/>
              </a:rPr>
              <a:t>Naam apotheker</a:t>
            </a:r>
          </a:p>
        </p:txBody>
      </p:sp>
    </p:spTree>
    <p:extLst>
      <p:ext uri="{BB962C8B-B14F-4D97-AF65-F5344CB8AC3E}">
        <p14:creationId xmlns:p14="http://schemas.microsoft.com/office/powerpoint/2010/main" val="1015824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p:nvPr>
        </p:nvSpPr>
        <p:spPr/>
        <p:txBody>
          <a:bodyPr/>
          <a:lstStyle/>
          <a:p>
            <a:r>
              <a:rPr lang="nl-NL" altLang="nl-NL" sz="3600" b="1" dirty="0"/>
              <a:t>MEDICIJNEN &amp; BIJWERKINGEN</a:t>
            </a:r>
            <a:endParaRPr lang="nl-NL" altLang="nl-NL" sz="3600" dirty="0"/>
          </a:p>
        </p:txBody>
      </p:sp>
      <p:sp>
        <p:nvSpPr>
          <p:cNvPr id="18435" name="Tijdelijke aanduiding voor inhoud 2"/>
          <p:cNvSpPr>
            <a:spLocks noGrp="1"/>
          </p:cNvSpPr>
          <p:nvPr>
            <p:ph idx="1"/>
          </p:nvPr>
        </p:nvSpPr>
        <p:spPr/>
        <p:txBody>
          <a:bodyPr/>
          <a:lstStyle/>
          <a:p>
            <a:pPr marL="0" indent="0">
              <a:buClr>
                <a:srgbClr val="DA5B25"/>
              </a:buClr>
              <a:buFont typeface="Arial" panose="020B0604020202020204" pitchFamily="34" charset="0"/>
              <a:buNone/>
              <a:defRPr/>
            </a:pPr>
            <a:r>
              <a:rPr lang="nl-NL" altLang="nl-NL" b="1" dirty="0">
                <a:solidFill>
                  <a:srgbClr val="E38257"/>
                </a:solidFill>
              </a:rPr>
              <a:t>Meer kans op vallen bij:</a:t>
            </a:r>
            <a:br>
              <a:rPr lang="nl-NL" altLang="nl-NL" dirty="0">
                <a:solidFill>
                  <a:srgbClr val="DA5B25"/>
                </a:solidFill>
              </a:rPr>
            </a:br>
            <a:endParaRPr lang="nl-NL" altLang="nl-NL" dirty="0">
              <a:solidFill>
                <a:srgbClr val="DA5B25"/>
              </a:solidFill>
            </a:endParaRPr>
          </a:p>
          <a:p>
            <a:pPr>
              <a:buClr>
                <a:srgbClr val="DA5B25"/>
              </a:buClr>
              <a:defRPr/>
            </a:pPr>
            <a:r>
              <a:rPr lang="nl-NL" altLang="nl-NL" dirty="0">
                <a:solidFill>
                  <a:schemeClr val="accent2">
                    <a:lumMod val="50000"/>
                  </a:schemeClr>
                </a:solidFill>
              </a:rPr>
              <a:t>Slaap- en kalmeringsmiddelen</a:t>
            </a:r>
          </a:p>
          <a:p>
            <a:pPr>
              <a:buClr>
                <a:srgbClr val="DA5B25"/>
              </a:buClr>
              <a:defRPr/>
            </a:pPr>
            <a:r>
              <a:rPr lang="nl-NL" altLang="nl-NL" dirty="0">
                <a:solidFill>
                  <a:schemeClr val="accent2">
                    <a:lumMod val="50000"/>
                  </a:schemeClr>
                </a:solidFill>
              </a:rPr>
              <a:t>Plastabletten</a:t>
            </a:r>
          </a:p>
          <a:p>
            <a:pPr>
              <a:buClr>
                <a:srgbClr val="DA5B25"/>
              </a:buClr>
              <a:defRPr/>
            </a:pPr>
            <a:r>
              <a:rPr lang="nl-NL" altLang="nl-NL" dirty="0">
                <a:solidFill>
                  <a:schemeClr val="accent2">
                    <a:lumMod val="50000"/>
                  </a:schemeClr>
                </a:solidFill>
              </a:rPr>
              <a:t>Bloeddrukmedicijnen</a:t>
            </a:r>
          </a:p>
          <a:p>
            <a:pPr>
              <a:buClr>
                <a:srgbClr val="DA5B25"/>
              </a:buClr>
              <a:defRPr/>
            </a:pPr>
            <a:r>
              <a:rPr lang="nl-NL" altLang="nl-NL" dirty="0">
                <a:solidFill>
                  <a:schemeClr val="accent2">
                    <a:lumMod val="50000"/>
                  </a:schemeClr>
                </a:solidFill>
              </a:rPr>
              <a:t>Middelen tegen depressie</a:t>
            </a:r>
          </a:p>
          <a:p>
            <a:pPr>
              <a:buClr>
                <a:srgbClr val="DA5B25"/>
              </a:buClr>
              <a:defRPr/>
            </a:pPr>
            <a:r>
              <a:rPr lang="nl-NL" altLang="nl-NL" dirty="0">
                <a:solidFill>
                  <a:schemeClr val="accent2">
                    <a:lumMod val="50000"/>
                  </a:schemeClr>
                </a:solidFill>
              </a:rPr>
              <a:t>Middelen tegen epilepsie</a:t>
            </a:r>
          </a:p>
          <a:p>
            <a:pPr>
              <a:buClr>
                <a:srgbClr val="DA5B25"/>
              </a:buClr>
              <a:defRPr/>
            </a:pPr>
            <a:endParaRPr lang="nl-NL" altLang="nl-NL" dirty="0">
              <a:solidFill>
                <a:schemeClr val="accent2">
                  <a:lumMod val="50000"/>
                </a:schemeClr>
              </a:solidFill>
            </a:endParaRPr>
          </a:p>
          <a:p>
            <a:pPr>
              <a:buClr>
                <a:srgbClr val="DA5B25"/>
              </a:buClr>
              <a:defRPr/>
            </a:pPr>
            <a:r>
              <a:rPr lang="nl-NL" altLang="nl-NL" dirty="0">
                <a:solidFill>
                  <a:schemeClr val="accent2">
                    <a:lumMod val="50000"/>
                  </a:schemeClr>
                </a:solidFill>
              </a:rPr>
              <a:t>Folder voor deelnemers beschikbaar</a:t>
            </a:r>
          </a:p>
          <a:p>
            <a:pPr>
              <a:buClr>
                <a:srgbClr val="DA5B25"/>
              </a:buClr>
              <a:defRPr/>
            </a:pPr>
            <a:endParaRPr lang="nl-NL" altLang="nl-NL" dirty="0"/>
          </a:p>
        </p:txBody>
      </p:sp>
      <p:pic>
        <p:nvPicPr>
          <p:cNvPr id="4" name="Tijdelijke aanduiding voor inhoud 11"/>
          <p:cNvPicPr>
            <a:picLocks noChangeAspect="1"/>
          </p:cNvPicPr>
          <p:nvPr/>
        </p:nvPicPr>
        <p:blipFill>
          <a:blip r:embed="rId3"/>
          <a:srcRect/>
          <a:stretch>
            <a:fillRect/>
          </a:stretch>
        </p:blipFill>
        <p:spPr>
          <a:xfrm>
            <a:off x="6465888" y="1714500"/>
            <a:ext cx="1831975" cy="3679825"/>
          </a:xfrm>
          <a:prstGeom prst="rect">
            <a:avLst/>
          </a:prstGeom>
          <a:ln>
            <a:solidFill>
              <a:schemeClr val="accent4"/>
            </a:solidFill>
          </a:ln>
        </p:spPr>
      </p:pic>
      <p:pic>
        <p:nvPicPr>
          <p:cNvPr id="2" name="Afbeelding 1">
            <a:extLst>
              <a:ext uri="{FF2B5EF4-FFF2-40B4-BE49-F238E27FC236}">
                <a16:creationId xmlns:a16="http://schemas.microsoft.com/office/drawing/2014/main" id="{79B5B565-3C1F-C227-1CD7-0B7D66141F6B}"/>
              </a:ext>
            </a:extLst>
          </p:cNvPr>
          <p:cNvPicPr>
            <a:picLocks noChangeAspect="1"/>
          </p:cNvPicPr>
          <p:nvPr/>
        </p:nvPicPr>
        <p:blipFill>
          <a:blip r:embed="rId4"/>
          <a:stretch>
            <a:fillRect/>
          </a:stretch>
        </p:blipFill>
        <p:spPr>
          <a:xfrm>
            <a:off x="0" y="5441621"/>
            <a:ext cx="9144000" cy="144376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p:txBody>
          <a:bodyPr/>
          <a:lstStyle/>
          <a:p>
            <a:r>
              <a:rPr lang="nl-NL" altLang="nl-NL" sz="3600" b="1" dirty="0"/>
              <a:t>2.	 STERKE BOTTEN</a:t>
            </a:r>
          </a:p>
        </p:txBody>
      </p:sp>
      <p:pic>
        <p:nvPicPr>
          <p:cNvPr id="24579"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349500"/>
            <a:ext cx="534035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034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3"/>
          <p:cNvSpPr>
            <a:spLocks noGrp="1"/>
          </p:cNvSpPr>
          <p:nvPr>
            <p:ph type="title"/>
          </p:nvPr>
        </p:nvSpPr>
        <p:spPr/>
        <p:txBody>
          <a:bodyPr/>
          <a:lstStyle/>
          <a:p>
            <a:r>
              <a:rPr lang="en-US" altLang="nl-NL" sz="3600" b="1" dirty="0"/>
              <a:t>BOTTENWEETJES</a:t>
            </a:r>
            <a:endParaRPr lang="nl-NL" altLang="nl-NL" sz="3600" b="1" dirty="0"/>
          </a:p>
        </p:txBody>
      </p:sp>
      <p:sp>
        <p:nvSpPr>
          <p:cNvPr id="20483" name="Tijdelijke aanduiding voor inhoud 7"/>
          <p:cNvSpPr>
            <a:spLocks noGrp="1"/>
          </p:cNvSpPr>
          <p:nvPr>
            <p:ph idx="1"/>
          </p:nvPr>
        </p:nvSpPr>
        <p:spPr/>
        <p:txBody>
          <a:bodyPr/>
          <a:lstStyle/>
          <a:p>
            <a:pPr marL="0" indent="0">
              <a:buClr>
                <a:srgbClr val="DA5B25"/>
              </a:buClr>
              <a:buFont typeface="Arial" panose="020B0604020202020204" pitchFamily="34" charset="0"/>
              <a:buNone/>
              <a:defRPr/>
            </a:pPr>
            <a:r>
              <a:rPr lang="en-US" altLang="nl-NL" b="1" dirty="0">
                <a:solidFill>
                  <a:srgbClr val="E38257"/>
                </a:solidFill>
              </a:rPr>
              <a:t>Ouderen: meer risico op botbreuken</a:t>
            </a:r>
            <a:br>
              <a:rPr lang="en-US" altLang="nl-NL" dirty="0">
                <a:solidFill>
                  <a:srgbClr val="DA5B25"/>
                </a:solidFill>
              </a:rPr>
            </a:br>
            <a:endParaRPr lang="en-US" altLang="nl-NL" dirty="0"/>
          </a:p>
          <a:p>
            <a:pPr>
              <a:buClr>
                <a:srgbClr val="DA5B25"/>
              </a:buClr>
              <a:defRPr/>
            </a:pPr>
            <a:r>
              <a:rPr lang="en-US" altLang="nl-NL" dirty="0">
                <a:solidFill>
                  <a:schemeClr val="accent2">
                    <a:lumMod val="50000"/>
                  </a:schemeClr>
                </a:solidFill>
              </a:rPr>
              <a:t>Hebben ouderen meer last van botontkalking (osteoporose)? </a:t>
            </a:r>
          </a:p>
          <a:p>
            <a:pPr>
              <a:buClr>
                <a:srgbClr val="DA5B25"/>
              </a:buClr>
              <a:defRPr/>
            </a:pPr>
            <a:endParaRPr lang="en-US" altLang="nl-NL" dirty="0">
              <a:solidFill>
                <a:schemeClr val="accent2">
                  <a:lumMod val="50000"/>
                </a:schemeClr>
              </a:solidFill>
            </a:endParaRPr>
          </a:p>
          <a:p>
            <a:pPr>
              <a:buClr>
                <a:srgbClr val="DA5B25"/>
              </a:buClr>
              <a:defRPr/>
            </a:pPr>
            <a:r>
              <a:rPr lang="en-US" altLang="nl-NL" dirty="0">
                <a:solidFill>
                  <a:schemeClr val="accent2">
                    <a:lumMod val="50000"/>
                  </a:schemeClr>
                </a:solidFill>
              </a:rPr>
              <a:t>Vrouwen meer last van botontkalking – klopt dat?</a:t>
            </a:r>
          </a:p>
          <a:p>
            <a:pPr>
              <a:buClr>
                <a:srgbClr val="DA5B25"/>
              </a:buClr>
              <a:defRPr/>
            </a:pPr>
            <a:endParaRPr lang="en-US" altLang="nl-NL" dirty="0">
              <a:solidFill>
                <a:schemeClr val="accent2">
                  <a:lumMod val="50000"/>
                </a:schemeClr>
              </a:solidFill>
            </a:endParaRPr>
          </a:p>
          <a:p>
            <a:pPr>
              <a:buClr>
                <a:srgbClr val="DA5B25"/>
              </a:buClr>
              <a:defRPr/>
            </a:pPr>
            <a:r>
              <a:rPr lang="en-US" altLang="nl-NL" dirty="0">
                <a:solidFill>
                  <a:schemeClr val="accent2">
                    <a:lumMod val="50000"/>
                  </a:schemeClr>
                </a:solidFill>
              </a:rPr>
              <a:t>Kan botontkalking genezen?</a:t>
            </a:r>
          </a:p>
          <a:p>
            <a:pPr>
              <a:buClr>
                <a:srgbClr val="DA5B25"/>
              </a:buClr>
              <a:defRPr/>
            </a:pPr>
            <a:endParaRPr lang="en-US" altLang="nl-NL" dirty="0">
              <a:solidFill>
                <a:schemeClr val="accent2">
                  <a:lumMod val="50000"/>
                </a:schemeClr>
              </a:solidFill>
            </a:endParaRPr>
          </a:p>
        </p:txBody>
      </p:sp>
      <p:pic>
        <p:nvPicPr>
          <p:cNvPr id="2" name="Afbeelding 1">
            <a:extLst>
              <a:ext uri="{FF2B5EF4-FFF2-40B4-BE49-F238E27FC236}">
                <a16:creationId xmlns:a16="http://schemas.microsoft.com/office/drawing/2014/main" id="{1FD21D54-0ED7-D4FA-5FF6-CF1190CF82AD}"/>
              </a:ext>
            </a:extLst>
          </p:cNvPr>
          <p:cNvPicPr>
            <a:picLocks noChangeAspect="1"/>
          </p:cNvPicPr>
          <p:nvPr/>
        </p:nvPicPr>
        <p:blipFill>
          <a:blip r:embed="rId3"/>
          <a:stretch>
            <a:fillRect/>
          </a:stretch>
        </p:blipFill>
        <p:spPr>
          <a:xfrm>
            <a:off x="0" y="5441621"/>
            <a:ext cx="9144000" cy="1443763"/>
          </a:xfrm>
          <a:prstGeom prst="rect">
            <a:avLst/>
          </a:prstGeom>
        </p:spPr>
      </p:pic>
    </p:spTree>
    <p:extLst>
      <p:ext uri="{BB962C8B-B14F-4D97-AF65-F5344CB8AC3E}">
        <p14:creationId xmlns:p14="http://schemas.microsoft.com/office/powerpoint/2010/main" val="39454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 calcmode="lin" valueType="num">
                                      <p:cBhvr additive="base">
                                        <p:cTn id="7"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483">
                                            <p:txEl>
                                              <p:pRg st="3" end="3"/>
                                            </p:txEl>
                                          </p:spTgt>
                                        </p:tgtEl>
                                        <p:attrNameLst>
                                          <p:attrName>style.visibility</p:attrName>
                                        </p:attrNameLst>
                                      </p:cBhvr>
                                      <p:to>
                                        <p:strVal val="visible"/>
                                      </p:to>
                                    </p:set>
                                    <p:anim calcmode="lin" valueType="num">
                                      <p:cBhvr additive="base">
                                        <p:cTn id="13"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483">
                                            <p:txEl>
                                              <p:pRg st="5" end="5"/>
                                            </p:txEl>
                                          </p:spTgt>
                                        </p:tgtEl>
                                        <p:attrNameLst>
                                          <p:attrName>style.visibility</p:attrName>
                                        </p:attrNameLst>
                                      </p:cBhvr>
                                      <p:to>
                                        <p:strVal val="visible"/>
                                      </p:to>
                                    </p:set>
                                    <p:anim calcmode="lin" valueType="num">
                                      <p:cBhvr additive="base">
                                        <p:cTn id="19" dur="500" fill="hold"/>
                                        <p:tgtEl>
                                          <p:spTgt spid="2048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p:txBody>
          <a:bodyPr/>
          <a:lstStyle/>
          <a:p>
            <a:r>
              <a:rPr lang="en-US" altLang="nl-NL" sz="3600" b="1" dirty="0"/>
              <a:t>BOTONTKALKING VERTRAGEN</a:t>
            </a:r>
            <a:endParaRPr lang="nl-NL" altLang="nl-NL" sz="3600" b="1" dirty="0"/>
          </a:p>
        </p:txBody>
      </p:sp>
      <p:sp>
        <p:nvSpPr>
          <p:cNvPr id="21507" name="Tijdelijke aanduiding voor inhoud 2"/>
          <p:cNvSpPr>
            <a:spLocks noGrp="1"/>
          </p:cNvSpPr>
          <p:nvPr>
            <p:ph sz="half" idx="1"/>
          </p:nvPr>
        </p:nvSpPr>
        <p:spPr>
          <a:xfrm>
            <a:off x="857250" y="1714500"/>
            <a:ext cx="4434830" cy="4450804"/>
          </a:xfrm>
        </p:spPr>
        <p:txBody>
          <a:bodyPr/>
          <a:lstStyle/>
          <a:p>
            <a:pPr marL="0" indent="0">
              <a:buClr>
                <a:srgbClr val="DA5B25"/>
              </a:buClr>
              <a:buNone/>
              <a:defRPr/>
            </a:pPr>
            <a:r>
              <a:rPr lang="en-US" altLang="nl-NL" b="1" dirty="0">
                <a:solidFill>
                  <a:srgbClr val="E38257"/>
                </a:solidFill>
              </a:rPr>
              <a:t>Vitamine D</a:t>
            </a:r>
            <a:br>
              <a:rPr lang="en-US" altLang="nl-NL" dirty="0">
                <a:solidFill>
                  <a:srgbClr val="DA5B25"/>
                </a:solidFill>
              </a:rPr>
            </a:br>
            <a:r>
              <a:rPr lang="en-US" altLang="nl-NL" dirty="0">
                <a:solidFill>
                  <a:schemeClr val="accent2">
                    <a:lumMod val="50000"/>
                  </a:schemeClr>
                </a:solidFill>
              </a:rPr>
              <a:t>Door zonlicht, voeding en</a:t>
            </a:r>
            <a:br>
              <a:rPr lang="en-US" altLang="nl-NL" dirty="0">
                <a:solidFill>
                  <a:schemeClr val="accent2">
                    <a:lumMod val="50000"/>
                  </a:schemeClr>
                </a:solidFill>
              </a:rPr>
            </a:br>
            <a:r>
              <a:rPr lang="en-US" altLang="nl-NL" dirty="0">
                <a:solidFill>
                  <a:schemeClr val="accent2">
                    <a:lumMod val="50000"/>
                  </a:schemeClr>
                </a:solidFill>
              </a:rPr>
              <a:t>zo nodig extra vitamine D </a:t>
            </a:r>
            <a:br>
              <a:rPr lang="en-US" altLang="nl-NL" dirty="0"/>
            </a:br>
            <a:endParaRPr lang="en-US" altLang="nl-NL" dirty="0"/>
          </a:p>
          <a:p>
            <a:pPr marL="0" indent="0">
              <a:buClr>
                <a:srgbClr val="DA5B25"/>
              </a:buClr>
              <a:buNone/>
              <a:defRPr/>
            </a:pPr>
            <a:r>
              <a:rPr lang="en-US" altLang="nl-NL" b="1" dirty="0">
                <a:solidFill>
                  <a:srgbClr val="E38257"/>
                </a:solidFill>
              </a:rPr>
              <a:t>Wie elke dag vitamine D?</a:t>
            </a:r>
          </a:p>
          <a:p>
            <a:pPr marL="190500" lvl="1">
              <a:buClr>
                <a:srgbClr val="DA5B25"/>
              </a:buClr>
              <a:defRPr/>
            </a:pPr>
            <a:r>
              <a:rPr lang="en-US" altLang="nl-NL" dirty="0">
                <a:solidFill>
                  <a:schemeClr val="accent2">
                    <a:lumMod val="50000"/>
                  </a:schemeClr>
                </a:solidFill>
              </a:rPr>
              <a:t>Iedereen ouder dan 70 jaar: </a:t>
            </a:r>
            <a:r>
              <a:rPr lang="nl-NL" dirty="0">
                <a:solidFill>
                  <a:schemeClr val="accent2">
                    <a:lumMod val="50000"/>
                  </a:schemeClr>
                </a:solidFill>
              </a:rPr>
              <a:t>20 µg </a:t>
            </a:r>
          </a:p>
          <a:p>
            <a:pPr marL="190500" lvl="1">
              <a:buClr>
                <a:srgbClr val="DA5B25"/>
              </a:buClr>
              <a:defRPr/>
            </a:pPr>
            <a:r>
              <a:rPr lang="en-US" dirty="0">
                <a:solidFill>
                  <a:schemeClr val="accent2">
                    <a:lumMod val="50000"/>
                  </a:schemeClr>
                </a:solidFill>
              </a:rPr>
              <a:t>Vrouwen 50-70 jaar: </a:t>
            </a:r>
            <a:r>
              <a:rPr lang="nl-NL" dirty="0">
                <a:solidFill>
                  <a:schemeClr val="accent2">
                    <a:lumMod val="50000"/>
                  </a:schemeClr>
                </a:solidFill>
              </a:rPr>
              <a:t>10 µg </a:t>
            </a:r>
          </a:p>
          <a:p>
            <a:pPr marL="190500" lvl="1">
              <a:buClr>
                <a:srgbClr val="DA5B25"/>
              </a:buClr>
              <a:defRPr/>
            </a:pPr>
            <a:endParaRPr lang="nl-NL" dirty="0">
              <a:solidFill>
                <a:schemeClr val="accent2">
                  <a:lumMod val="50000"/>
                </a:schemeClr>
              </a:solidFill>
            </a:endParaRPr>
          </a:p>
          <a:p>
            <a:pPr marL="190500" lvl="1">
              <a:buClr>
                <a:srgbClr val="DA5B25"/>
              </a:buClr>
              <a:defRPr/>
            </a:pPr>
            <a:r>
              <a:rPr lang="nl-NL" dirty="0">
                <a:solidFill>
                  <a:schemeClr val="accent2">
                    <a:lumMod val="50000"/>
                  </a:schemeClr>
                </a:solidFill>
              </a:rPr>
              <a:t>Anderen, indien nodig</a:t>
            </a:r>
          </a:p>
          <a:p>
            <a:pPr marL="190500" lvl="1">
              <a:buClr>
                <a:srgbClr val="DA5B25"/>
              </a:buClr>
              <a:defRPr/>
            </a:pPr>
            <a:r>
              <a:rPr lang="nl-NL" dirty="0">
                <a:solidFill>
                  <a:schemeClr val="accent2">
                    <a:lumMod val="50000"/>
                  </a:schemeClr>
                </a:solidFill>
              </a:rPr>
              <a:t>Overleg met apotheker of huisarts </a:t>
            </a:r>
          </a:p>
          <a:p>
            <a:pPr lvl="1">
              <a:buClr>
                <a:srgbClr val="DA5B25"/>
              </a:buClr>
              <a:defRPr/>
            </a:pPr>
            <a:endParaRPr lang="en-US" altLang="nl-NL" dirty="0">
              <a:solidFill>
                <a:srgbClr val="DA5B25"/>
              </a:solidFill>
            </a:endParaRPr>
          </a:p>
          <a:p>
            <a:pPr marL="0" indent="0">
              <a:buClr>
                <a:srgbClr val="DA5B25"/>
              </a:buClr>
              <a:buFont typeface="Arial" panose="020B0604020202020204" pitchFamily="34" charset="0"/>
              <a:buNone/>
              <a:defRPr/>
            </a:pPr>
            <a:br>
              <a:rPr lang="en-US" altLang="nl-NL" dirty="0"/>
            </a:br>
            <a:endParaRPr lang="en-US" altLang="nl-NL" dirty="0"/>
          </a:p>
          <a:p>
            <a:pPr>
              <a:defRPr/>
            </a:pPr>
            <a:endParaRPr lang="en-US" altLang="nl-NL" dirty="0"/>
          </a:p>
          <a:p>
            <a:pPr>
              <a:defRPr/>
            </a:pPr>
            <a:endParaRPr lang="nl-NL" altLang="nl-NL" dirty="0"/>
          </a:p>
        </p:txBody>
      </p:sp>
      <p:pic>
        <p:nvPicPr>
          <p:cNvPr id="28676" name="Tijdelijke aanduiding voor inhoud 2"/>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683448" y="1714500"/>
            <a:ext cx="2921000" cy="4189413"/>
          </a:xfrm>
        </p:spPr>
      </p:pic>
    </p:spTree>
    <p:extLst>
      <p:ext uri="{BB962C8B-B14F-4D97-AF65-F5344CB8AC3E}">
        <p14:creationId xmlns:p14="http://schemas.microsoft.com/office/powerpoint/2010/main" val="1934957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p:txBody>
          <a:bodyPr/>
          <a:lstStyle/>
          <a:p>
            <a:r>
              <a:rPr lang="en-US" altLang="nl-NL" sz="3600" b="1" dirty="0"/>
              <a:t>BOTONTKALKING VERTRAGEN</a:t>
            </a:r>
            <a:endParaRPr lang="nl-NL" altLang="nl-NL" sz="3600" b="1" dirty="0"/>
          </a:p>
        </p:txBody>
      </p:sp>
      <p:sp>
        <p:nvSpPr>
          <p:cNvPr id="21507" name="Tijdelijke aanduiding voor inhoud 2"/>
          <p:cNvSpPr>
            <a:spLocks noGrp="1"/>
          </p:cNvSpPr>
          <p:nvPr>
            <p:ph sz="half" idx="1"/>
          </p:nvPr>
        </p:nvSpPr>
        <p:spPr/>
        <p:txBody>
          <a:bodyPr/>
          <a:lstStyle/>
          <a:p>
            <a:pPr marL="0" indent="0">
              <a:buClr>
                <a:srgbClr val="DA5B25"/>
              </a:buClr>
              <a:buNone/>
              <a:defRPr/>
            </a:pPr>
            <a:r>
              <a:rPr lang="en-US" altLang="nl-NL" b="1" dirty="0">
                <a:solidFill>
                  <a:srgbClr val="E38257"/>
                </a:solidFill>
              </a:rPr>
              <a:t>Calcium</a:t>
            </a:r>
          </a:p>
          <a:p>
            <a:pPr>
              <a:buClr>
                <a:srgbClr val="DA5B25"/>
              </a:buClr>
              <a:defRPr/>
            </a:pPr>
            <a:r>
              <a:rPr lang="en-US" altLang="nl-NL" dirty="0">
                <a:solidFill>
                  <a:schemeClr val="accent2">
                    <a:lumMod val="50000"/>
                  </a:schemeClr>
                </a:solidFill>
              </a:rPr>
              <a:t>Door voeding </a:t>
            </a:r>
            <a:br>
              <a:rPr lang="en-US" altLang="nl-NL" dirty="0">
                <a:solidFill>
                  <a:schemeClr val="accent2">
                    <a:lumMod val="50000"/>
                  </a:schemeClr>
                </a:solidFill>
              </a:rPr>
            </a:br>
            <a:r>
              <a:rPr lang="en-US" altLang="nl-NL" dirty="0">
                <a:solidFill>
                  <a:schemeClr val="accent2">
                    <a:lumMod val="50000"/>
                  </a:schemeClr>
                </a:solidFill>
              </a:rPr>
              <a:t>(melk, kaas, yoghurt, ...)</a:t>
            </a:r>
            <a:br>
              <a:rPr lang="en-US" altLang="nl-NL" dirty="0"/>
            </a:br>
            <a:endParaRPr lang="en-US" altLang="nl-NL" dirty="0"/>
          </a:p>
          <a:p>
            <a:pPr marL="0" indent="0">
              <a:buClr>
                <a:srgbClr val="DA5B25"/>
              </a:buClr>
              <a:buNone/>
              <a:defRPr/>
            </a:pPr>
            <a:r>
              <a:rPr lang="en-US" altLang="nl-NL" b="1" dirty="0">
                <a:solidFill>
                  <a:srgbClr val="E38257"/>
                </a:solidFill>
              </a:rPr>
              <a:t>Bewegen </a:t>
            </a:r>
          </a:p>
          <a:p>
            <a:pPr>
              <a:buClr>
                <a:srgbClr val="DA5B25"/>
              </a:buClr>
              <a:defRPr/>
            </a:pPr>
            <a:r>
              <a:rPr lang="en-US" altLang="nl-NL" dirty="0">
                <a:solidFill>
                  <a:schemeClr val="accent2">
                    <a:lumMod val="50000"/>
                  </a:schemeClr>
                </a:solidFill>
              </a:rPr>
              <a:t>Zelf boodschappen doen</a:t>
            </a:r>
          </a:p>
          <a:p>
            <a:pPr>
              <a:buClr>
                <a:srgbClr val="DA5B25"/>
              </a:buClr>
              <a:defRPr/>
            </a:pPr>
            <a:r>
              <a:rPr lang="en-US" altLang="nl-NL" dirty="0">
                <a:solidFill>
                  <a:schemeClr val="accent2">
                    <a:lumMod val="50000"/>
                  </a:schemeClr>
                </a:solidFill>
              </a:rPr>
              <a:t>Eindje wandelen</a:t>
            </a:r>
          </a:p>
          <a:p>
            <a:pPr>
              <a:buClr>
                <a:srgbClr val="DA5B25"/>
              </a:buClr>
              <a:defRPr/>
            </a:pPr>
            <a:r>
              <a:rPr lang="en-US" altLang="nl-NL" dirty="0">
                <a:solidFill>
                  <a:schemeClr val="accent2">
                    <a:lumMod val="50000"/>
                  </a:schemeClr>
                </a:solidFill>
              </a:rPr>
              <a:t>Groepslessen</a:t>
            </a:r>
          </a:p>
          <a:p>
            <a:pPr marL="0" indent="0">
              <a:buClr>
                <a:srgbClr val="DA5B25"/>
              </a:buClr>
              <a:buNone/>
              <a:defRPr/>
            </a:pPr>
            <a:endParaRPr lang="en-US" altLang="nl-NL" dirty="0">
              <a:solidFill>
                <a:schemeClr val="accent2">
                  <a:lumMod val="50000"/>
                </a:schemeClr>
              </a:solidFill>
            </a:endParaRPr>
          </a:p>
          <a:p>
            <a:pPr marL="0" indent="0">
              <a:buClr>
                <a:srgbClr val="DA5B25"/>
              </a:buClr>
              <a:buNone/>
              <a:defRPr/>
            </a:pPr>
            <a:r>
              <a:rPr lang="en-US" altLang="nl-NL" b="1" dirty="0">
                <a:solidFill>
                  <a:srgbClr val="E38257"/>
                </a:solidFill>
              </a:rPr>
              <a:t>Extra medicatie</a:t>
            </a:r>
          </a:p>
          <a:p>
            <a:pPr>
              <a:buClr>
                <a:srgbClr val="DA5B25"/>
              </a:buClr>
              <a:defRPr/>
            </a:pPr>
            <a:r>
              <a:rPr lang="en-US" altLang="nl-NL" dirty="0">
                <a:solidFill>
                  <a:schemeClr val="accent2">
                    <a:lumMod val="50000"/>
                  </a:schemeClr>
                </a:solidFill>
              </a:rPr>
              <a:t>Bij hoog fractuurrisico</a:t>
            </a:r>
          </a:p>
          <a:p>
            <a:pPr marL="0" indent="0">
              <a:buClr>
                <a:srgbClr val="DA5B25"/>
              </a:buClr>
              <a:buFont typeface="Arial" panose="020B0604020202020204" pitchFamily="34" charset="0"/>
              <a:buNone/>
              <a:defRPr/>
            </a:pPr>
            <a:br>
              <a:rPr lang="en-US" altLang="nl-NL" dirty="0"/>
            </a:br>
            <a:endParaRPr lang="en-US" altLang="nl-NL" dirty="0"/>
          </a:p>
          <a:p>
            <a:pPr>
              <a:defRPr/>
            </a:pPr>
            <a:endParaRPr lang="en-US" altLang="nl-NL" dirty="0"/>
          </a:p>
          <a:p>
            <a:pPr>
              <a:defRPr/>
            </a:pPr>
            <a:endParaRPr lang="nl-NL" altLang="nl-NL" dirty="0"/>
          </a:p>
        </p:txBody>
      </p:sp>
      <p:pic>
        <p:nvPicPr>
          <p:cNvPr id="28676" name="Tijdelijke aanduiding voor inhoud 2"/>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80013" y="1714500"/>
            <a:ext cx="2921000" cy="4189413"/>
          </a:xfrm>
        </p:spPr>
      </p:pic>
    </p:spTree>
    <p:extLst>
      <p:ext uri="{BB962C8B-B14F-4D97-AF65-F5344CB8AC3E}">
        <p14:creationId xmlns:p14="http://schemas.microsoft.com/office/powerpoint/2010/main" val="2644496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85988"/>
            <a:ext cx="91440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itel 1"/>
          <p:cNvSpPr>
            <a:spLocks noGrp="1"/>
          </p:cNvSpPr>
          <p:nvPr>
            <p:ph type="title"/>
          </p:nvPr>
        </p:nvSpPr>
        <p:spPr/>
        <p:txBody>
          <a:bodyPr/>
          <a:lstStyle/>
          <a:p>
            <a:r>
              <a:rPr lang="nl-NL" altLang="nl-NL" sz="3600" b="1" dirty="0"/>
              <a:t>3. 	ALCOHOL &amp; MEDICIJNEN</a:t>
            </a:r>
          </a:p>
        </p:txBody>
      </p:sp>
    </p:spTree>
    <p:extLst>
      <p:ext uri="{BB962C8B-B14F-4D97-AF65-F5344CB8AC3E}">
        <p14:creationId xmlns:p14="http://schemas.microsoft.com/office/powerpoint/2010/main" val="616029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3"/>
          <p:cNvSpPr>
            <a:spLocks noGrp="1"/>
          </p:cNvSpPr>
          <p:nvPr>
            <p:ph type="title"/>
          </p:nvPr>
        </p:nvSpPr>
        <p:spPr/>
        <p:txBody>
          <a:bodyPr/>
          <a:lstStyle/>
          <a:p>
            <a:r>
              <a:rPr lang="nl-NL" altLang="nl-NL" b="1" dirty="0"/>
              <a:t>ALCOHOL &amp; MEDICIJNEN</a:t>
            </a:r>
          </a:p>
        </p:txBody>
      </p:sp>
      <p:sp>
        <p:nvSpPr>
          <p:cNvPr id="23556" name="Tijdelijke aanduiding voor inhoud 9"/>
          <p:cNvSpPr>
            <a:spLocks noGrp="1"/>
          </p:cNvSpPr>
          <p:nvPr>
            <p:ph sz="half" idx="1"/>
          </p:nvPr>
        </p:nvSpPr>
        <p:spPr>
          <a:xfrm>
            <a:off x="850899" y="1700213"/>
            <a:ext cx="4585197" cy="4189412"/>
          </a:xfrm>
        </p:spPr>
        <p:txBody>
          <a:bodyPr/>
          <a:lstStyle/>
          <a:p>
            <a:pPr marL="0" indent="0">
              <a:buClr>
                <a:srgbClr val="DA5B25"/>
              </a:buClr>
              <a:buFont typeface="Arial" panose="020B0604020202020204" pitchFamily="34" charset="0"/>
              <a:buNone/>
              <a:defRPr/>
            </a:pPr>
            <a:r>
              <a:rPr lang="nl-NL" altLang="nl-NL" b="1" dirty="0">
                <a:solidFill>
                  <a:srgbClr val="E38257"/>
                </a:solidFill>
              </a:rPr>
              <a:t>Wees voorzichtig!</a:t>
            </a:r>
            <a:br>
              <a:rPr lang="nl-NL" altLang="nl-NL" dirty="0">
                <a:solidFill>
                  <a:srgbClr val="DA5B25"/>
                </a:solidFill>
              </a:rPr>
            </a:br>
            <a:endParaRPr lang="nl-NL" altLang="nl-NL" dirty="0">
              <a:solidFill>
                <a:srgbClr val="DA5B25"/>
              </a:solidFill>
            </a:endParaRPr>
          </a:p>
          <a:p>
            <a:pPr>
              <a:buClr>
                <a:srgbClr val="DA5B25"/>
              </a:buClr>
              <a:defRPr/>
            </a:pPr>
            <a:r>
              <a:rPr lang="nl-NL" altLang="nl-NL" dirty="0">
                <a:solidFill>
                  <a:schemeClr val="accent2">
                    <a:lumMod val="50000"/>
                  </a:schemeClr>
                </a:solidFill>
              </a:rPr>
              <a:t>Waarschuwingssticker</a:t>
            </a:r>
          </a:p>
          <a:p>
            <a:pPr>
              <a:buClr>
                <a:srgbClr val="DA5B25"/>
              </a:buClr>
              <a:defRPr/>
            </a:pPr>
            <a:endParaRPr lang="nl-NL" altLang="nl-NL" dirty="0">
              <a:solidFill>
                <a:schemeClr val="accent2">
                  <a:lumMod val="50000"/>
                </a:schemeClr>
              </a:solidFill>
            </a:endParaRPr>
          </a:p>
          <a:p>
            <a:pPr>
              <a:buClr>
                <a:srgbClr val="DA5B25"/>
              </a:buClr>
              <a:defRPr/>
            </a:pPr>
            <a:r>
              <a:rPr lang="nl-NL" altLang="nl-NL" dirty="0">
                <a:solidFill>
                  <a:schemeClr val="accent2">
                    <a:lumMod val="50000"/>
                  </a:schemeClr>
                </a:solidFill>
              </a:rPr>
              <a:t>Effecten alcohol op lichaam</a:t>
            </a:r>
          </a:p>
          <a:p>
            <a:pPr>
              <a:buClr>
                <a:srgbClr val="DA5B25"/>
              </a:buClr>
              <a:defRPr/>
            </a:pPr>
            <a:endParaRPr lang="nl-NL" altLang="nl-NL" dirty="0">
              <a:solidFill>
                <a:schemeClr val="accent2">
                  <a:lumMod val="50000"/>
                </a:schemeClr>
              </a:solidFill>
            </a:endParaRPr>
          </a:p>
          <a:p>
            <a:pPr>
              <a:buClr>
                <a:srgbClr val="DA5B25"/>
              </a:buClr>
              <a:defRPr/>
            </a:pPr>
            <a:r>
              <a:rPr lang="nl-NL" altLang="nl-NL" dirty="0">
                <a:solidFill>
                  <a:schemeClr val="accent2">
                    <a:lumMod val="50000"/>
                  </a:schemeClr>
                </a:solidFill>
              </a:rPr>
              <a:t>Effecten alcohol en medicijn</a:t>
            </a:r>
          </a:p>
          <a:p>
            <a:pPr lvl="1">
              <a:buClr>
                <a:srgbClr val="DA5B25"/>
              </a:buClr>
              <a:defRPr/>
            </a:pPr>
            <a:r>
              <a:rPr lang="en-US" altLang="nl-NL" dirty="0">
                <a:solidFill>
                  <a:schemeClr val="accent2">
                    <a:lumMod val="50000"/>
                  </a:schemeClr>
                </a:solidFill>
              </a:rPr>
              <a:t>Vertraagt afbraak alcohol</a:t>
            </a:r>
          </a:p>
          <a:p>
            <a:pPr lvl="1">
              <a:buClr>
                <a:srgbClr val="DA5B25"/>
              </a:buClr>
              <a:defRPr/>
            </a:pPr>
            <a:r>
              <a:rPr lang="en-US" altLang="nl-NL" dirty="0">
                <a:solidFill>
                  <a:schemeClr val="accent2">
                    <a:lumMod val="50000"/>
                  </a:schemeClr>
                </a:solidFill>
              </a:rPr>
              <a:t>Versterkt bijwerking medicijn</a:t>
            </a:r>
          </a:p>
          <a:p>
            <a:pPr lvl="1">
              <a:buClr>
                <a:srgbClr val="DA5B25"/>
              </a:buClr>
              <a:defRPr/>
            </a:pPr>
            <a:r>
              <a:rPr lang="en-US" altLang="nl-NL" dirty="0">
                <a:solidFill>
                  <a:schemeClr val="accent2">
                    <a:lumMod val="50000"/>
                  </a:schemeClr>
                </a:solidFill>
              </a:rPr>
              <a:t>Combinaties</a:t>
            </a:r>
            <a:endParaRPr lang="nl-NL" altLang="nl-NL" dirty="0">
              <a:solidFill>
                <a:schemeClr val="accent2">
                  <a:lumMod val="50000"/>
                </a:schemeClr>
              </a:solidFill>
            </a:endParaRPr>
          </a:p>
        </p:txBody>
      </p:sp>
      <p:pic>
        <p:nvPicPr>
          <p:cNvPr id="32772" name="Afbeelding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725613"/>
            <a:ext cx="316706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762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3"/>
          <p:cNvSpPr>
            <a:spLocks noGrp="1"/>
          </p:cNvSpPr>
          <p:nvPr>
            <p:ph type="title"/>
          </p:nvPr>
        </p:nvSpPr>
        <p:spPr/>
        <p:txBody>
          <a:bodyPr/>
          <a:lstStyle/>
          <a:p>
            <a:r>
              <a:rPr lang="nl-NL" altLang="nl-NL" b="1" dirty="0"/>
              <a:t>ALCOHOL &amp; MEDICIJNEN</a:t>
            </a:r>
          </a:p>
        </p:txBody>
      </p:sp>
      <p:sp>
        <p:nvSpPr>
          <p:cNvPr id="23556" name="Tijdelijke aanduiding voor inhoud 9"/>
          <p:cNvSpPr>
            <a:spLocks noGrp="1"/>
          </p:cNvSpPr>
          <p:nvPr>
            <p:ph sz="half" idx="1"/>
          </p:nvPr>
        </p:nvSpPr>
        <p:spPr>
          <a:xfrm>
            <a:off x="850900" y="1700213"/>
            <a:ext cx="3930650" cy="4189412"/>
          </a:xfrm>
        </p:spPr>
        <p:txBody>
          <a:bodyPr/>
          <a:lstStyle/>
          <a:p>
            <a:pPr marL="0" indent="0">
              <a:buClr>
                <a:srgbClr val="DA5B25"/>
              </a:buClr>
              <a:buFont typeface="Arial" panose="020B0604020202020204" pitchFamily="34" charset="0"/>
              <a:buNone/>
              <a:defRPr/>
            </a:pPr>
            <a:r>
              <a:rPr lang="nl-NL" altLang="nl-NL" b="1" dirty="0">
                <a:solidFill>
                  <a:srgbClr val="E38257"/>
                </a:solidFill>
              </a:rPr>
              <a:t>Wees voorzichtig!</a:t>
            </a:r>
            <a:br>
              <a:rPr lang="nl-NL" altLang="nl-NL" dirty="0">
                <a:solidFill>
                  <a:srgbClr val="DA5B25"/>
                </a:solidFill>
              </a:rPr>
            </a:br>
            <a:endParaRPr lang="nl-NL" altLang="nl-NL" dirty="0">
              <a:solidFill>
                <a:srgbClr val="DA5B25"/>
              </a:solidFill>
            </a:endParaRPr>
          </a:p>
          <a:p>
            <a:pPr>
              <a:buClr>
                <a:srgbClr val="DA5B25"/>
              </a:buClr>
              <a:defRPr/>
            </a:pPr>
            <a:r>
              <a:rPr lang="nl-NL" altLang="nl-NL" dirty="0">
                <a:solidFill>
                  <a:schemeClr val="accent2">
                    <a:lumMod val="50000"/>
                  </a:schemeClr>
                </a:solidFill>
              </a:rPr>
              <a:t>Alcohol &amp; antibiotica</a:t>
            </a:r>
          </a:p>
          <a:p>
            <a:pPr>
              <a:buClr>
                <a:srgbClr val="DA5B25"/>
              </a:buClr>
              <a:defRPr/>
            </a:pPr>
            <a:endParaRPr lang="nl-NL" altLang="nl-NL" dirty="0">
              <a:solidFill>
                <a:schemeClr val="accent2">
                  <a:lumMod val="50000"/>
                </a:schemeClr>
              </a:solidFill>
            </a:endParaRPr>
          </a:p>
          <a:p>
            <a:pPr>
              <a:buClr>
                <a:srgbClr val="DA5B25"/>
              </a:buClr>
              <a:defRPr/>
            </a:pPr>
            <a:r>
              <a:rPr lang="nl-NL" altLang="nl-NL" dirty="0">
                <a:solidFill>
                  <a:schemeClr val="accent2">
                    <a:lumMod val="50000"/>
                  </a:schemeClr>
                </a:solidFill>
              </a:rPr>
              <a:t>Medicijnen als hulpmiddel om van de alcohol af te komen</a:t>
            </a:r>
          </a:p>
          <a:p>
            <a:pPr>
              <a:buClr>
                <a:srgbClr val="DA5B25"/>
              </a:buClr>
              <a:defRPr/>
            </a:pPr>
            <a:endParaRPr lang="nl-NL" altLang="nl-NL" dirty="0">
              <a:solidFill>
                <a:schemeClr val="accent2">
                  <a:lumMod val="50000"/>
                </a:schemeClr>
              </a:solidFill>
            </a:endParaRPr>
          </a:p>
          <a:p>
            <a:pPr>
              <a:buClr>
                <a:srgbClr val="DA5B25"/>
              </a:buClr>
              <a:defRPr/>
            </a:pPr>
            <a:r>
              <a:rPr lang="en-US" altLang="nl-NL" dirty="0">
                <a:solidFill>
                  <a:schemeClr val="accent2">
                    <a:lumMod val="50000"/>
                  </a:schemeClr>
                </a:solidFill>
              </a:rPr>
              <a:t>Kan mijn medicijn met alcohol?</a:t>
            </a:r>
            <a:endParaRPr lang="nl-NL" altLang="nl-NL" dirty="0">
              <a:solidFill>
                <a:schemeClr val="accent2">
                  <a:lumMod val="50000"/>
                </a:schemeClr>
              </a:solidFill>
            </a:endParaRPr>
          </a:p>
        </p:txBody>
      </p:sp>
      <p:pic>
        <p:nvPicPr>
          <p:cNvPr id="32772" name="Afbeelding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725613"/>
            <a:ext cx="316706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0784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4"/>
          <p:cNvSpPr>
            <a:spLocks noGrp="1"/>
          </p:cNvSpPr>
          <p:nvPr>
            <p:ph type="title"/>
          </p:nvPr>
        </p:nvSpPr>
        <p:spPr>
          <a:xfrm>
            <a:off x="857250" y="192088"/>
            <a:ext cx="7962900" cy="1143000"/>
          </a:xfrm>
        </p:spPr>
        <p:txBody>
          <a:bodyPr/>
          <a:lstStyle/>
          <a:p>
            <a:r>
              <a:rPr lang="nl-NL" altLang="nl-NL" sz="3600" b="1" dirty="0"/>
              <a:t>4. </a:t>
            </a:r>
            <a:r>
              <a:rPr lang="nl-NL" altLang="nl-NL" b="1" dirty="0"/>
              <a:t>	</a:t>
            </a:r>
            <a:r>
              <a:rPr lang="nl-NL" altLang="nl-NL" sz="3600" b="1" dirty="0"/>
              <a:t>WAT DOET DE APOTHEKER VOOR U?</a:t>
            </a:r>
            <a:endParaRPr lang="nl-NL" altLang="nl-NL" sz="3600" dirty="0"/>
          </a:p>
        </p:txBody>
      </p:sp>
      <p:pic>
        <p:nvPicPr>
          <p:cNvPr id="34819" name="Afbeelding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849437"/>
            <a:ext cx="463550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974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2993EBA-C343-C4AA-5B8F-5D4336EDDA9E}"/>
              </a:ext>
            </a:extLst>
          </p:cNvPr>
          <p:cNvPicPr>
            <a:picLocks noChangeAspect="1"/>
          </p:cNvPicPr>
          <p:nvPr/>
        </p:nvPicPr>
        <p:blipFill>
          <a:blip r:embed="rId3"/>
          <a:stretch>
            <a:fillRect/>
          </a:stretch>
        </p:blipFill>
        <p:spPr>
          <a:xfrm>
            <a:off x="0" y="5441621"/>
            <a:ext cx="9180512" cy="1443763"/>
          </a:xfrm>
          <a:prstGeom prst="rect">
            <a:avLst/>
          </a:prstGeom>
        </p:spPr>
      </p:pic>
      <p:sp>
        <p:nvSpPr>
          <p:cNvPr id="2" name="Titel 1"/>
          <p:cNvSpPr>
            <a:spLocks noGrp="1"/>
          </p:cNvSpPr>
          <p:nvPr>
            <p:ph type="title"/>
          </p:nvPr>
        </p:nvSpPr>
        <p:spPr/>
        <p:txBody>
          <a:bodyPr/>
          <a:lstStyle/>
          <a:p>
            <a:r>
              <a:rPr lang="nl-NL" altLang="nl-NL" b="1" dirty="0"/>
              <a:t>WAT DOET DE APOTHEKER VOOR U?</a:t>
            </a:r>
            <a:endParaRPr lang="nl-NL" dirty="0"/>
          </a:p>
        </p:txBody>
      </p:sp>
      <p:sp>
        <p:nvSpPr>
          <p:cNvPr id="3" name="Tijdelijke aanduiding voor inhoud 2"/>
          <p:cNvSpPr>
            <a:spLocks noGrp="1"/>
          </p:cNvSpPr>
          <p:nvPr>
            <p:ph idx="1"/>
          </p:nvPr>
        </p:nvSpPr>
        <p:spPr/>
        <p:txBody>
          <a:bodyPr/>
          <a:lstStyle/>
          <a:p>
            <a:pPr>
              <a:buClr>
                <a:srgbClr val="E38257"/>
              </a:buClr>
            </a:pPr>
            <a:r>
              <a:rPr lang="nl-NL" dirty="0">
                <a:solidFill>
                  <a:schemeClr val="accent2">
                    <a:lumMod val="50000"/>
                  </a:schemeClr>
                </a:solidFill>
              </a:rPr>
              <a:t>Medicatieoverzicht met alle medicijnen die u gebruikt</a:t>
            </a:r>
          </a:p>
          <a:p>
            <a:pPr>
              <a:buClr>
                <a:srgbClr val="E38257"/>
              </a:buClr>
            </a:pPr>
            <a:r>
              <a:rPr lang="nl-NL" dirty="0">
                <a:solidFill>
                  <a:schemeClr val="accent2">
                    <a:lumMod val="50000"/>
                  </a:schemeClr>
                </a:solidFill>
              </a:rPr>
              <a:t>Kosteloze bezorgservice</a:t>
            </a:r>
          </a:p>
          <a:p>
            <a:pPr>
              <a:buClr>
                <a:srgbClr val="E38257"/>
              </a:buClr>
            </a:pPr>
            <a:r>
              <a:rPr lang="nl-NL" dirty="0">
                <a:solidFill>
                  <a:schemeClr val="accent2">
                    <a:lumMod val="50000"/>
                  </a:schemeClr>
                </a:solidFill>
              </a:rPr>
              <a:t>Aannemen oude medicijnen</a:t>
            </a:r>
          </a:p>
          <a:p>
            <a:pPr>
              <a:buClr>
                <a:srgbClr val="E38257"/>
              </a:buClr>
            </a:pPr>
            <a:r>
              <a:rPr lang="nl-NL" dirty="0">
                <a:solidFill>
                  <a:schemeClr val="accent2">
                    <a:lumMod val="50000"/>
                  </a:schemeClr>
                </a:solidFill>
              </a:rPr>
              <a:t>Handige hulpmiddelen</a:t>
            </a:r>
          </a:p>
          <a:p>
            <a:endParaRPr lang="nl-NL" dirty="0"/>
          </a:p>
        </p:txBody>
      </p:sp>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48612">
            <a:off x="288382" y="3284984"/>
            <a:ext cx="2650671" cy="2313313"/>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3017" y="3859481"/>
            <a:ext cx="1753471" cy="1950736"/>
          </a:xfrm>
          <a:prstGeom prst="rect">
            <a:avLst/>
          </a:prstGeom>
        </p:spPr>
      </p:pic>
      <p:pic>
        <p:nvPicPr>
          <p:cNvPr id="7" name="Afbeelding 6"/>
          <p:cNvPicPr>
            <a:picLocks noChangeAspect="1"/>
          </p:cNvPicPr>
          <p:nvPr/>
        </p:nvPicPr>
        <p:blipFill rotWithShape="1">
          <a:blip r:embed="rId6">
            <a:extLst>
              <a:ext uri="{28A0092B-C50C-407E-A947-70E740481C1C}">
                <a14:useLocalDpi xmlns:a14="http://schemas.microsoft.com/office/drawing/2010/main" val="0"/>
              </a:ext>
            </a:extLst>
          </a:blip>
          <a:srcRect t="23022" b="11475"/>
          <a:stretch/>
        </p:blipFill>
        <p:spPr>
          <a:xfrm>
            <a:off x="6703752" y="2204864"/>
            <a:ext cx="2440248" cy="1598425"/>
          </a:xfrm>
          <a:prstGeom prst="rect">
            <a:avLst/>
          </a:prstGeom>
        </p:spPr>
      </p:pic>
      <p:pic>
        <p:nvPicPr>
          <p:cNvPr id="9" name="Afbeelding 8"/>
          <p:cNvPicPr>
            <a:picLocks noChangeAspect="1"/>
          </p:cNvPicPr>
          <p:nvPr/>
        </p:nvPicPr>
        <p:blipFill rotWithShape="1">
          <a:blip r:embed="rId7">
            <a:extLst>
              <a:ext uri="{28A0092B-C50C-407E-A947-70E740481C1C}">
                <a14:useLocalDpi xmlns:a14="http://schemas.microsoft.com/office/drawing/2010/main" val="0"/>
              </a:ext>
            </a:extLst>
          </a:blip>
          <a:srcRect l="5532"/>
          <a:stretch/>
        </p:blipFill>
        <p:spPr>
          <a:xfrm>
            <a:off x="3269446" y="3702900"/>
            <a:ext cx="2352813" cy="2718618"/>
          </a:xfrm>
          <a:prstGeom prst="rect">
            <a:avLst/>
          </a:prstGeom>
        </p:spPr>
      </p:pic>
    </p:spTree>
    <p:extLst>
      <p:ext uri="{BB962C8B-B14F-4D97-AF65-F5344CB8AC3E}">
        <p14:creationId xmlns:p14="http://schemas.microsoft.com/office/powerpoint/2010/main" val="2223673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C6A9B378-87B1-4EA4-9076-1BF7F3BE4B4D}"/>
              </a:ext>
            </a:extLst>
          </p:cNvPr>
          <p:cNvSpPr>
            <a:spLocks noGrp="1"/>
          </p:cNvSpPr>
          <p:nvPr>
            <p:ph type="title"/>
          </p:nvPr>
        </p:nvSpPr>
        <p:spPr/>
        <p:txBody>
          <a:bodyPr/>
          <a:lstStyle/>
          <a:p>
            <a:r>
              <a:rPr lang="en-US" sz="3800" b="1" dirty="0">
                <a:latin typeface="Calibri" panose="020F0502020204030204" pitchFamily="34" charset="0"/>
                <a:cs typeface="Calibri" panose="020F0502020204030204" pitchFamily="34" charset="0"/>
              </a:rPr>
              <a:t>MEDICIJNEN &amp; VALLEN	</a:t>
            </a:r>
            <a:endParaRPr lang="nl-NL" sz="3800" b="1" dirty="0">
              <a:latin typeface="Calibri" panose="020F0502020204030204" pitchFamily="34" charset="0"/>
              <a:cs typeface="Calibri" panose="020F0502020204030204" pitchFamily="34" charset="0"/>
            </a:endParaRPr>
          </a:p>
        </p:txBody>
      </p:sp>
      <p:sp>
        <p:nvSpPr>
          <p:cNvPr id="11" name="Tijdelijke aanduiding voor inhoud 10">
            <a:extLst>
              <a:ext uri="{FF2B5EF4-FFF2-40B4-BE49-F238E27FC236}">
                <a16:creationId xmlns:a16="http://schemas.microsoft.com/office/drawing/2014/main" id="{ECEBD7CE-2204-4D5A-9CBF-8C2A2F3C481C}"/>
              </a:ext>
            </a:extLst>
          </p:cNvPr>
          <p:cNvSpPr>
            <a:spLocks noGrp="1"/>
          </p:cNvSpPr>
          <p:nvPr>
            <p:ph idx="1"/>
          </p:nvPr>
        </p:nvSpPr>
        <p:spPr/>
        <p:txBody>
          <a:bodyPr/>
          <a:lstStyle/>
          <a:p>
            <a:pPr marL="0" indent="0">
              <a:buNone/>
            </a:pPr>
            <a:r>
              <a:rPr lang="en-US" sz="2400" b="1" dirty="0">
                <a:solidFill>
                  <a:srgbClr val="E38257"/>
                </a:solidFill>
              </a:rPr>
              <a:t>Onderwerpen:</a:t>
            </a:r>
          </a:p>
          <a:p>
            <a:pPr marL="0" indent="0">
              <a:buNone/>
            </a:pPr>
            <a:endParaRPr lang="en-US" sz="2400" b="1" dirty="0">
              <a:solidFill>
                <a:srgbClr val="E38257"/>
              </a:solidFill>
            </a:endParaRPr>
          </a:p>
          <a:p>
            <a:pPr marL="457200" indent="-457200">
              <a:buClr>
                <a:srgbClr val="E38257"/>
              </a:buClr>
              <a:buFont typeface="+mj-lt"/>
              <a:buAutoNum type="arabicPeriod"/>
            </a:pPr>
            <a:r>
              <a:rPr lang="en-US" sz="2400" dirty="0">
                <a:solidFill>
                  <a:schemeClr val="accent2">
                    <a:lumMod val="50000"/>
                  </a:schemeClr>
                </a:solidFill>
              </a:rPr>
              <a:t>Ouderen, medicijnen &amp; vallen</a:t>
            </a:r>
          </a:p>
          <a:p>
            <a:pPr marL="457200" indent="-457200">
              <a:buClr>
                <a:srgbClr val="E38257"/>
              </a:buClr>
              <a:buFont typeface="+mj-lt"/>
              <a:buAutoNum type="arabicPeriod"/>
            </a:pPr>
            <a:r>
              <a:rPr lang="en-US" sz="2400" dirty="0">
                <a:solidFill>
                  <a:schemeClr val="accent2">
                    <a:lumMod val="50000"/>
                  </a:schemeClr>
                </a:solidFill>
              </a:rPr>
              <a:t>Sterke botten</a:t>
            </a:r>
          </a:p>
          <a:p>
            <a:pPr marL="457200" indent="-457200">
              <a:buClr>
                <a:srgbClr val="E38257"/>
              </a:buClr>
              <a:buFont typeface="+mj-lt"/>
              <a:buAutoNum type="arabicPeriod"/>
            </a:pPr>
            <a:r>
              <a:rPr lang="en-US" sz="2400" dirty="0">
                <a:solidFill>
                  <a:schemeClr val="accent2">
                    <a:lumMod val="50000"/>
                  </a:schemeClr>
                </a:solidFill>
              </a:rPr>
              <a:t>Alcohol &amp; medicijnen</a:t>
            </a:r>
          </a:p>
          <a:p>
            <a:pPr marL="457200" indent="-457200">
              <a:buClr>
                <a:srgbClr val="E38257"/>
              </a:buClr>
              <a:buFont typeface="+mj-lt"/>
              <a:buAutoNum type="arabicPeriod"/>
            </a:pPr>
            <a:r>
              <a:rPr lang="en-US" sz="2400" dirty="0">
                <a:solidFill>
                  <a:schemeClr val="accent2">
                    <a:lumMod val="50000"/>
                  </a:schemeClr>
                </a:solidFill>
              </a:rPr>
              <a:t>Wat doet de apotheker voor u?</a:t>
            </a:r>
          </a:p>
          <a:p>
            <a:pPr marL="457200" indent="-457200">
              <a:buClr>
                <a:srgbClr val="E38257"/>
              </a:buClr>
              <a:buFont typeface="+mj-lt"/>
              <a:buAutoNum type="arabicPeriod"/>
            </a:pPr>
            <a:r>
              <a:rPr lang="en-US" sz="2400" dirty="0">
                <a:solidFill>
                  <a:schemeClr val="accent2">
                    <a:lumMod val="50000"/>
                  </a:schemeClr>
                </a:solidFill>
              </a:rPr>
              <a:t>Tips</a:t>
            </a:r>
          </a:p>
          <a:p>
            <a:pPr marL="0" indent="0">
              <a:buNone/>
            </a:pPr>
            <a:endParaRPr lang="en-US" sz="2400" b="1" dirty="0">
              <a:solidFill>
                <a:srgbClr val="E38257"/>
              </a:solidFill>
            </a:endParaRPr>
          </a:p>
          <a:p>
            <a:pPr marL="0" indent="0">
              <a:buClrTx/>
              <a:buNone/>
            </a:pPr>
            <a:endParaRPr lang="en-US" sz="2400" b="1" dirty="0">
              <a:solidFill>
                <a:srgbClr val="E38257"/>
              </a:solidFill>
            </a:endParaRPr>
          </a:p>
          <a:p>
            <a:pPr marL="0" indent="0">
              <a:buNone/>
            </a:pPr>
            <a:endParaRPr lang="en-US" dirty="0"/>
          </a:p>
          <a:p>
            <a:endParaRPr lang="nl-NL" dirty="0"/>
          </a:p>
        </p:txBody>
      </p:sp>
      <p:pic>
        <p:nvPicPr>
          <p:cNvPr id="3" name="Afbeelding 2">
            <a:extLst>
              <a:ext uri="{FF2B5EF4-FFF2-40B4-BE49-F238E27FC236}">
                <a16:creationId xmlns:a16="http://schemas.microsoft.com/office/drawing/2014/main" id="{4246811E-C211-B9F8-8BCC-7E37C78B7631}"/>
              </a:ext>
            </a:extLst>
          </p:cNvPr>
          <p:cNvPicPr>
            <a:picLocks noChangeAspect="1"/>
          </p:cNvPicPr>
          <p:nvPr/>
        </p:nvPicPr>
        <p:blipFill>
          <a:blip r:embed="rId3"/>
          <a:stretch>
            <a:fillRect/>
          </a:stretch>
        </p:blipFill>
        <p:spPr>
          <a:xfrm>
            <a:off x="0" y="5441621"/>
            <a:ext cx="9144000" cy="1443763"/>
          </a:xfrm>
          <a:prstGeom prst="rect">
            <a:avLst/>
          </a:prstGeom>
        </p:spPr>
      </p:pic>
    </p:spTree>
    <p:extLst>
      <p:ext uri="{BB962C8B-B14F-4D97-AF65-F5344CB8AC3E}">
        <p14:creationId xmlns:p14="http://schemas.microsoft.com/office/powerpoint/2010/main" val="1686562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7F219829-6173-F801-0456-B502998A7AA1}"/>
              </a:ext>
            </a:extLst>
          </p:cNvPr>
          <p:cNvPicPr>
            <a:picLocks noChangeAspect="1"/>
          </p:cNvPicPr>
          <p:nvPr/>
        </p:nvPicPr>
        <p:blipFill>
          <a:blip r:embed="rId3"/>
          <a:stretch>
            <a:fillRect/>
          </a:stretch>
        </p:blipFill>
        <p:spPr>
          <a:xfrm>
            <a:off x="0" y="5445224"/>
            <a:ext cx="9180512" cy="1443763"/>
          </a:xfrm>
          <a:prstGeom prst="rect">
            <a:avLst/>
          </a:prstGeom>
        </p:spPr>
      </p:pic>
      <p:sp>
        <p:nvSpPr>
          <p:cNvPr id="43010" name="Rectangle 2"/>
          <p:cNvSpPr>
            <a:spLocks noGrp="1" noChangeArrowheads="1"/>
          </p:cNvSpPr>
          <p:nvPr>
            <p:ph type="title"/>
          </p:nvPr>
        </p:nvSpPr>
        <p:spPr>
          <a:xfrm>
            <a:off x="857250" y="714375"/>
            <a:ext cx="7429500" cy="620713"/>
          </a:xfrm>
        </p:spPr>
        <p:txBody>
          <a:bodyPr/>
          <a:lstStyle/>
          <a:p>
            <a:pPr eaLnBrk="1" hangingPunct="1"/>
            <a:r>
              <a:rPr lang="nl-NL" altLang="nl-NL" sz="3600" b="1" dirty="0"/>
              <a:t>5. 	TIPS</a:t>
            </a:r>
          </a:p>
        </p:txBody>
      </p:sp>
      <p:sp>
        <p:nvSpPr>
          <p:cNvPr id="24579" name="Rectangle 3"/>
          <p:cNvSpPr>
            <a:spLocks noGrp="1" noChangeArrowheads="1"/>
          </p:cNvSpPr>
          <p:nvPr>
            <p:ph type="body" idx="1"/>
          </p:nvPr>
        </p:nvSpPr>
        <p:spPr>
          <a:xfrm>
            <a:off x="857250" y="1714500"/>
            <a:ext cx="7675563" cy="4189413"/>
          </a:xfrm>
        </p:spPr>
        <p:txBody>
          <a:bodyPr/>
          <a:lstStyle/>
          <a:p>
            <a:pPr>
              <a:buClr>
                <a:srgbClr val="DA5B25"/>
              </a:buClr>
              <a:defRPr/>
            </a:pPr>
            <a:r>
              <a:rPr lang="nl-NL" altLang="nl-NL" dirty="0">
                <a:solidFill>
                  <a:schemeClr val="accent2">
                    <a:lumMod val="50000"/>
                  </a:schemeClr>
                </a:solidFill>
              </a:rPr>
              <a:t>Gebruik medicijnen volgens de instructies</a:t>
            </a:r>
          </a:p>
          <a:p>
            <a:pPr>
              <a:buClr>
                <a:srgbClr val="DA5B25"/>
              </a:buClr>
              <a:defRPr/>
            </a:pPr>
            <a:r>
              <a:rPr lang="nl-NL" altLang="nl-NL" dirty="0">
                <a:solidFill>
                  <a:schemeClr val="accent2">
                    <a:lumMod val="50000"/>
                  </a:schemeClr>
                </a:solidFill>
              </a:rPr>
              <a:t>Uitleg apotheek niet duidelijk? Geef dat aan</a:t>
            </a:r>
          </a:p>
          <a:p>
            <a:pPr>
              <a:buClr>
                <a:srgbClr val="DA5B25"/>
              </a:buClr>
              <a:defRPr/>
            </a:pPr>
            <a:r>
              <a:rPr lang="nl-NL" altLang="nl-NL" dirty="0">
                <a:solidFill>
                  <a:schemeClr val="accent2">
                    <a:lumMod val="50000"/>
                  </a:schemeClr>
                </a:solidFill>
              </a:rPr>
              <a:t>Stop nooit zomaar met medicijnen</a:t>
            </a:r>
          </a:p>
          <a:p>
            <a:pPr>
              <a:buClr>
                <a:srgbClr val="DA5B25"/>
              </a:buClr>
              <a:defRPr/>
            </a:pPr>
            <a:r>
              <a:rPr lang="nl-NL" altLang="nl-NL" dirty="0">
                <a:solidFill>
                  <a:schemeClr val="accent2">
                    <a:lumMod val="50000"/>
                  </a:schemeClr>
                </a:solidFill>
              </a:rPr>
              <a:t>Naar het ziekenhuis of op vakantie? Haal een actueel medicatie-overzicht op bij de apotheek</a:t>
            </a:r>
          </a:p>
          <a:p>
            <a:pPr>
              <a:buClr>
                <a:srgbClr val="DA5B25"/>
              </a:buClr>
              <a:defRPr/>
            </a:pPr>
            <a:r>
              <a:rPr lang="nl-NL" altLang="nl-NL" dirty="0">
                <a:solidFill>
                  <a:schemeClr val="accent2">
                    <a:lumMod val="50000"/>
                  </a:schemeClr>
                </a:solidFill>
              </a:rPr>
              <a:t>Wijzigingen in uw medicijngebruik? Laat het uw apotheker weten</a:t>
            </a:r>
          </a:p>
          <a:p>
            <a:pPr>
              <a:buClr>
                <a:srgbClr val="DA5B25"/>
              </a:buClr>
              <a:defRPr/>
            </a:pPr>
            <a:r>
              <a:rPr lang="nl-NL" altLang="nl-NL" dirty="0">
                <a:solidFill>
                  <a:schemeClr val="accent2">
                    <a:lumMod val="50000"/>
                  </a:schemeClr>
                </a:solidFill>
              </a:rPr>
              <a:t>Gebruik geen medicijnen van een ander</a:t>
            </a:r>
          </a:p>
          <a:p>
            <a:pPr>
              <a:buClr>
                <a:srgbClr val="DA5B25"/>
              </a:buClr>
              <a:defRPr/>
            </a:pPr>
            <a:r>
              <a:rPr lang="nl-NL" altLang="nl-NL" dirty="0">
                <a:solidFill>
                  <a:schemeClr val="accent2">
                    <a:lumMod val="50000"/>
                  </a:schemeClr>
                </a:solidFill>
              </a:rPr>
              <a:t>Probeer altijd naar een vaste apotheek te gaan</a:t>
            </a:r>
          </a:p>
          <a:p>
            <a:pPr>
              <a:buClr>
                <a:srgbClr val="DA5B25"/>
              </a:buClr>
              <a:defRPr/>
            </a:pPr>
            <a:r>
              <a:rPr lang="nl-NL" altLang="nl-NL" dirty="0">
                <a:solidFill>
                  <a:schemeClr val="accent2">
                    <a:lumMod val="50000"/>
                  </a:schemeClr>
                </a:solidFill>
              </a:rPr>
              <a:t>Maak gebruik van Apotheek.nl</a:t>
            </a:r>
          </a:p>
          <a:p>
            <a:pPr>
              <a:buClr>
                <a:srgbClr val="DA5B25"/>
              </a:buClr>
              <a:defRPr/>
            </a:pPr>
            <a:endParaRPr lang="nl-NL" altLang="nl-NL" dirty="0">
              <a:solidFill>
                <a:schemeClr val="accent2">
                  <a:lumMod val="50000"/>
                </a:schemeClr>
              </a:solidFill>
            </a:endParaRPr>
          </a:p>
          <a:p>
            <a:pPr eaLnBrk="1" hangingPunct="1">
              <a:defRPr/>
            </a:pPr>
            <a:endParaRPr lang="en-US" altLang="nl-NL" dirty="0"/>
          </a:p>
          <a:p>
            <a:pPr eaLnBrk="1" hangingPunct="1">
              <a:defRPr/>
            </a:pPr>
            <a:endParaRPr lang="nl-NL" altLang="nl-NL" sz="2000" dirty="0"/>
          </a:p>
        </p:txBody>
      </p:sp>
    </p:spTree>
    <p:extLst>
      <p:ext uri="{BB962C8B-B14F-4D97-AF65-F5344CB8AC3E}">
        <p14:creationId xmlns:p14="http://schemas.microsoft.com/office/powerpoint/2010/main" val="303784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additive="base">
                                        <p:cTn id="25" dur="5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579">
                                            <p:txEl>
                                              <p:pRg st="4" end="4"/>
                                            </p:txEl>
                                          </p:spTgt>
                                        </p:tgtEl>
                                        <p:attrNameLst>
                                          <p:attrName>style.visibility</p:attrName>
                                        </p:attrNameLst>
                                      </p:cBhvr>
                                      <p:to>
                                        <p:strVal val="visible"/>
                                      </p:to>
                                    </p:set>
                                    <p:anim calcmode="lin" valueType="num">
                                      <p:cBhvr additive="base">
                                        <p:cTn id="31" dur="500" fill="hold"/>
                                        <p:tgtEl>
                                          <p:spTgt spid="2457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579">
                                            <p:txEl>
                                              <p:pRg st="5" end="5"/>
                                            </p:txEl>
                                          </p:spTgt>
                                        </p:tgtEl>
                                        <p:attrNameLst>
                                          <p:attrName>style.visibility</p:attrName>
                                        </p:attrNameLst>
                                      </p:cBhvr>
                                      <p:to>
                                        <p:strVal val="visible"/>
                                      </p:to>
                                    </p:set>
                                    <p:anim calcmode="lin" valueType="num">
                                      <p:cBhvr additive="base">
                                        <p:cTn id="37" dur="500" fill="hold"/>
                                        <p:tgtEl>
                                          <p:spTgt spid="2457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457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579">
                                            <p:txEl>
                                              <p:pRg st="6" end="6"/>
                                            </p:txEl>
                                          </p:spTgt>
                                        </p:tgtEl>
                                        <p:attrNameLst>
                                          <p:attrName>style.visibility</p:attrName>
                                        </p:attrNameLst>
                                      </p:cBhvr>
                                      <p:to>
                                        <p:strVal val="visible"/>
                                      </p:to>
                                    </p:set>
                                    <p:anim calcmode="lin" valueType="num">
                                      <p:cBhvr additive="base">
                                        <p:cTn id="43" dur="500" fill="hold"/>
                                        <p:tgtEl>
                                          <p:spTgt spid="2457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457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579">
                                            <p:txEl>
                                              <p:pRg st="7" end="7"/>
                                            </p:txEl>
                                          </p:spTgt>
                                        </p:tgtEl>
                                        <p:attrNameLst>
                                          <p:attrName>style.visibility</p:attrName>
                                        </p:attrNameLst>
                                      </p:cBhvr>
                                      <p:to>
                                        <p:strVal val="visible"/>
                                      </p:to>
                                    </p:set>
                                    <p:anim calcmode="lin" valueType="num">
                                      <p:cBhvr additive="base">
                                        <p:cTn id="49" dur="500" fill="hold"/>
                                        <p:tgtEl>
                                          <p:spTgt spid="2457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45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NMP cammpagnefilm apotheek.nl_20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5576" y="743000"/>
            <a:ext cx="7936882" cy="4464496"/>
          </a:xfrm>
          <a:prstGeom prst="rect">
            <a:avLst/>
          </a:prstGeom>
        </p:spPr>
      </p:pic>
    </p:spTree>
    <p:extLst>
      <p:ext uri="{BB962C8B-B14F-4D97-AF65-F5344CB8AC3E}">
        <p14:creationId xmlns:p14="http://schemas.microsoft.com/office/powerpoint/2010/main" val="224948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5"/>
          <p:cNvSpPr>
            <a:spLocks noGrp="1"/>
          </p:cNvSpPr>
          <p:nvPr>
            <p:ph type="title"/>
          </p:nvPr>
        </p:nvSpPr>
        <p:spPr/>
        <p:txBody>
          <a:bodyPr/>
          <a:lstStyle/>
          <a:p>
            <a:r>
              <a:rPr lang="nl-NL" altLang="nl-NL" sz="3600" b="1" dirty="0"/>
              <a:t>APOTHEEK.NL</a:t>
            </a:r>
          </a:p>
        </p:txBody>
      </p:sp>
      <p:pic>
        <p:nvPicPr>
          <p:cNvPr id="45059" name="Tijdelijke aanduiding voor inhoud 4"/>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2299637" y="1588584"/>
            <a:ext cx="5192822" cy="3680831"/>
          </a:xfrm>
        </p:spPr>
      </p:pic>
    </p:spTree>
    <p:extLst>
      <p:ext uri="{BB962C8B-B14F-4D97-AF65-F5344CB8AC3E}">
        <p14:creationId xmlns:p14="http://schemas.microsoft.com/office/powerpoint/2010/main" val="3280800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C6B5FBC-6210-2307-ACB2-EF5E4069D39E}"/>
              </a:ext>
            </a:extLst>
          </p:cNvPr>
          <p:cNvPicPr>
            <a:picLocks noChangeAspect="1"/>
          </p:cNvPicPr>
          <p:nvPr/>
        </p:nvPicPr>
        <p:blipFill>
          <a:blip r:embed="rId3"/>
          <a:stretch>
            <a:fillRect/>
          </a:stretch>
        </p:blipFill>
        <p:spPr>
          <a:xfrm>
            <a:off x="0" y="5441621"/>
            <a:ext cx="9144000" cy="1443763"/>
          </a:xfrm>
          <a:prstGeom prst="rect">
            <a:avLst/>
          </a:prstGeom>
        </p:spPr>
      </p:pic>
      <p:pic>
        <p:nvPicPr>
          <p:cNvPr id="47106" name="Afbeelding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484784"/>
            <a:ext cx="59055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el 3"/>
          <p:cNvSpPr>
            <a:spLocks noGrp="1"/>
          </p:cNvSpPr>
          <p:nvPr>
            <p:ph type="title"/>
          </p:nvPr>
        </p:nvSpPr>
        <p:spPr/>
        <p:txBody>
          <a:bodyPr/>
          <a:lstStyle/>
          <a:p>
            <a:r>
              <a:rPr lang="nl-NL" altLang="nl-NL" sz="3600" b="1" dirty="0"/>
              <a:t>OP UW GEZONDHEID!</a:t>
            </a:r>
          </a:p>
        </p:txBody>
      </p:sp>
    </p:spTree>
    <p:extLst>
      <p:ext uri="{BB962C8B-B14F-4D97-AF65-F5344CB8AC3E}">
        <p14:creationId xmlns:p14="http://schemas.microsoft.com/office/powerpoint/2010/main" val="2894251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ECEBD7CE-2204-4D5A-9CBF-8C2A2F3C481C}"/>
              </a:ext>
            </a:extLst>
          </p:cNvPr>
          <p:cNvSpPr>
            <a:spLocks noGrp="1"/>
          </p:cNvSpPr>
          <p:nvPr>
            <p:ph idx="1"/>
          </p:nvPr>
        </p:nvSpPr>
        <p:spPr/>
        <p:txBody>
          <a:bodyPr/>
          <a:lstStyle/>
          <a:p>
            <a:pPr marL="0" indent="0">
              <a:buNone/>
            </a:pPr>
            <a:endParaRPr lang="en-US" sz="2400" b="1" dirty="0">
              <a:solidFill>
                <a:srgbClr val="E38257"/>
              </a:solidFill>
            </a:endParaRPr>
          </a:p>
          <a:p>
            <a:pPr marL="0" indent="0">
              <a:buClrTx/>
              <a:buNone/>
            </a:pPr>
            <a:endParaRPr lang="en-US" sz="2400" b="1" dirty="0">
              <a:solidFill>
                <a:srgbClr val="E38257"/>
              </a:solidFill>
            </a:endParaRPr>
          </a:p>
          <a:p>
            <a:pPr marL="0" indent="0">
              <a:buNone/>
            </a:pPr>
            <a:endParaRPr lang="en-US" dirty="0"/>
          </a:p>
          <a:p>
            <a:endParaRPr lang="nl-NL" dirty="0"/>
          </a:p>
        </p:txBody>
      </p:sp>
      <p:pic>
        <p:nvPicPr>
          <p:cNvPr id="2" name="Picture 2" descr="image001">
            <a:extLst>
              <a:ext uri="{FF2B5EF4-FFF2-40B4-BE49-F238E27FC236}">
                <a16:creationId xmlns:a16="http://schemas.microsoft.com/office/drawing/2014/main" id="{8F8B00D5-648B-8368-6916-2DAD28732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00" y="1628800"/>
            <a:ext cx="3816424" cy="204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a:extLst>
              <a:ext uri="{FF2B5EF4-FFF2-40B4-BE49-F238E27FC236}">
                <a16:creationId xmlns:a16="http://schemas.microsoft.com/office/drawing/2014/main" id="{D7445237-0E34-221A-C7E5-2FB691897C86}"/>
              </a:ext>
            </a:extLst>
          </p:cNvPr>
          <p:cNvSpPr txBox="1"/>
          <p:nvPr/>
        </p:nvSpPr>
        <p:spPr>
          <a:xfrm>
            <a:off x="4355975" y="1773264"/>
            <a:ext cx="4359559" cy="1754326"/>
          </a:xfrm>
          <a:prstGeom prst="rect">
            <a:avLst/>
          </a:prstGeom>
          <a:noFill/>
        </p:spPr>
        <p:txBody>
          <a:bodyPr wrap="square">
            <a:spAutoFit/>
          </a:bodyPr>
          <a:lstStyle/>
          <a:p>
            <a:pPr marL="190500" marR="0" lvl="0" indent="-190500" algn="l" defTabSz="914400" rtl="0" eaLnBrk="0" fontAlgn="base" latinLnBrk="0" hangingPunct="0">
              <a:lnSpc>
                <a:spcPct val="90000"/>
              </a:lnSpc>
              <a:spcBef>
                <a:spcPct val="20000"/>
              </a:spcBef>
              <a:spcAft>
                <a:spcPct val="0"/>
              </a:spcAft>
              <a:buClr>
                <a:srgbClr val="DA5B25"/>
              </a:buClr>
              <a:buSzPct val="80000"/>
              <a:buFont typeface="Arial" panose="020B0604020202020204" pitchFamily="34" charset="0"/>
              <a:buChar char="•"/>
              <a:tabLst/>
              <a:defRPr/>
            </a:pPr>
            <a:r>
              <a:rPr kumimoji="0" lang="nl-NL" sz="2400" b="0" i="0" u="none" strike="noStrike" kern="1200" cap="none" spc="0" normalizeH="0" baseline="0" noProof="0" dirty="0">
                <a:ln>
                  <a:noFill/>
                </a:ln>
                <a:solidFill>
                  <a:srgbClr val="00426F">
                    <a:lumMod val="50000"/>
                  </a:srgbClr>
                </a:solidFill>
                <a:effectLst/>
                <a:uLnTx/>
                <a:uFillTx/>
                <a:latin typeface="Calibri" panose="020F0502020204030204"/>
                <a:ea typeface="MS PGothic" panose="020B0600070205080204" pitchFamily="34" charset="-128"/>
                <a:cs typeface="+mn-cs"/>
              </a:rPr>
              <a:t>Hoeveel 65+’ers komen op een dag terecht op de afdeling Spoedeisende Hulp van het ziekenhuis vanwege een valongeluk? </a:t>
            </a:r>
          </a:p>
        </p:txBody>
      </p:sp>
      <p:pic>
        <p:nvPicPr>
          <p:cNvPr id="3" name="Afbeelding 2">
            <a:extLst>
              <a:ext uri="{FF2B5EF4-FFF2-40B4-BE49-F238E27FC236}">
                <a16:creationId xmlns:a16="http://schemas.microsoft.com/office/drawing/2014/main" id="{4EAE5F18-476D-FF4A-B86D-0F73C0810B97}"/>
              </a:ext>
            </a:extLst>
          </p:cNvPr>
          <p:cNvPicPr>
            <a:picLocks noChangeAspect="1"/>
          </p:cNvPicPr>
          <p:nvPr/>
        </p:nvPicPr>
        <p:blipFill>
          <a:blip r:embed="rId4"/>
          <a:stretch>
            <a:fillRect/>
          </a:stretch>
        </p:blipFill>
        <p:spPr>
          <a:xfrm>
            <a:off x="0" y="5441621"/>
            <a:ext cx="9144000" cy="1443763"/>
          </a:xfrm>
          <a:prstGeom prst="rect">
            <a:avLst/>
          </a:prstGeom>
        </p:spPr>
      </p:pic>
    </p:spTree>
    <p:extLst>
      <p:ext uri="{BB962C8B-B14F-4D97-AF65-F5344CB8AC3E}">
        <p14:creationId xmlns:p14="http://schemas.microsoft.com/office/powerpoint/2010/main" val="604917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E6D39C11-859A-4F11-8EF7-C3758BA1846E}"/>
              </a:ext>
            </a:extLst>
          </p:cNvPr>
          <p:cNvSpPr>
            <a:spLocks noGrp="1"/>
          </p:cNvSpPr>
          <p:nvPr>
            <p:ph type="title"/>
          </p:nvPr>
        </p:nvSpPr>
        <p:spPr>
          <a:xfrm>
            <a:off x="352489" y="871644"/>
            <a:ext cx="7886700" cy="994172"/>
          </a:xfrm>
        </p:spPr>
        <p:txBody>
          <a:bodyPr/>
          <a:lstStyle/>
          <a:p>
            <a:r>
              <a:rPr lang="nl-NL" sz="2700" b="1" dirty="0">
                <a:solidFill>
                  <a:schemeClr val="tx2"/>
                </a:solidFill>
                <a:latin typeface="Calibri" panose="020F0502020204030204" pitchFamily="34" charset="0"/>
                <a:cs typeface="Calibri" panose="020F0502020204030204" pitchFamily="34" charset="0"/>
              </a:rPr>
              <a:t>LETSEL DOOR VALONGELUKKEN 65+</a:t>
            </a:r>
          </a:p>
        </p:txBody>
      </p:sp>
      <p:pic>
        <p:nvPicPr>
          <p:cNvPr id="10" name="Afbeelding 9">
            <a:extLst>
              <a:ext uri="{FF2B5EF4-FFF2-40B4-BE49-F238E27FC236}">
                <a16:creationId xmlns:a16="http://schemas.microsoft.com/office/drawing/2014/main" id="{09C9B675-B33E-6697-B6DB-9C76B82334A0}"/>
              </a:ext>
            </a:extLst>
          </p:cNvPr>
          <p:cNvPicPr>
            <a:picLocks noChangeAspect="1"/>
          </p:cNvPicPr>
          <p:nvPr/>
        </p:nvPicPr>
        <p:blipFill>
          <a:blip r:embed="rId3"/>
          <a:stretch>
            <a:fillRect/>
          </a:stretch>
        </p:blipFill>
        <p:spPr>
          <a:xfrm>
            <a:off x="428287" y="2008535"/>
            <a:ext cx="7910210" cy="2983650"/>
          </a:xfrm>
          <a:prstGeom prst="rect">
            <a:avLst/>
          </a:prstGeom>
        </p:spPr>
      </p:pic>
      <p:pic>
        <p:nvPicPr>
          <p:cNvPr id="3" name="Afbeelding 2">
            <a:extLst>
              <a:ext uri="{FF2B5EF4-FFF2-40B4-BE49-F238E27FC236}">
                <a16:creationId xmlns:a16="http://schemas.microsoft.com/office/drawing/2014/main" id="{BADCC97E-4A3B-746B-E964-DE22244029CC}"/>
              </a:ext>
            </a:extLst>
          </p:cNvPr>
          <p:cNvPicPr>
            <a:picLocks noChangeAspect="1"/>
          </p:cNvPicPr>
          <p:nvPr/>
        </p:nvPicPr>
        <p:blipFill>
          <a:blip r:embed="rId4"/>
          <a:stretch>
            <a:fillRect/>
          </a:stretch>
        </p:blipFill>
        <p:spPr>
          <a:xfrm>
            <a:off x="0" y="5441621"/>
            <a:ext cx="9144000" cy="1443763"/>
          </a:xfrm>
          <a:prstGeom prst="rect">
            <a:avLst/>
          </a:prstGeom>
        </p:spPr>
      </p:pic>
      <p:sp>
        <p:nvSpPr>
          <p:cNvPr id="12" name="Titel 1">
            <a:extLst>
              <a:ext uri="{FF2B5EF4-FFF2-40B4-BE49-F238E27FC236}">
                <a16:creationId xmlns:a16="http://schemas.microsoft.com/office/drawing/2014/main" id="{BD1B7B99-73C5-19A5-553E-BC42DF506D58}"/>
              </a:ext>
            </a:extLst>
          </p:cNvPr>
          <p:cNvSpPr txBox="1">
            <a:spLocks/>
          </p:cNvSpPr>
          <p:nvPr/>
        </p:nvSpPr>
        <p:spPr bwMode="auto">
          <a:xfrm>
            <a:off x="428287" y="5710819"/>
            <a:ext cx="1512932" cy="31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30000"/>
              </a:spcBef>
              <a:spcAft>
                <a:spcPct val="0"/>
              </a:spcAft>
              <a:defRPr sz="3200" kern="1200">
                <a:solidFill>
                  <a:srgbClr val="00437A"/>
                </a:solidFill>
                <a:latin typeface="+mj-lt"/>
                <a:ea typeface="MS PGothic" panose="020B0600070205080204" pitchFamily="34" charset="-128"/>
                <a:cs typeface="+mj-cs"/>
              </a:defRPr>
            </a:lvl1pPr>
            <a:lvl2pPr algn="l" rtl="0" eaLnBrk="0" fontAlgn="base" hangingPunct="0">
              <a:lnSpc>
                <a:spcPct val="90000"/>
              </a:lnSpc>
              <a:spcBef>
                <a:spcPct val="30000"/>
              </a:spcBef>
              <a:spcAft>
                <a:spcPct val="0"/>
              </a:spcAft>
              <a:defRPr sz="3200">
                <a:solidFill>
                  <a:srgbClr val="00437A"/>
                </a:solidFill>
                <a:latin typeface="Arial" panose="020B0604020202020204" pitchFamily="34" charset="0"/>
                <a:ea typeface="MS PGothic" panose="020B0600070205080204" pitchFamily="34" charset="-128"/>
              </a:defRPr>
            </a:lvl2pPr>
            <a:lvl3pPr algn="l" rtl="0" eaLnBrk="0" fontAlgn="base" hangingPunct="0">
              <a:lnSpc>
                <a:spcPct val="90000"/>
              </a:lnSpc>
              <a:spcBef>
                <a:spcPct val="30000"/>
              </a:spcBef>
              <a:spcAft>
                <a:spcPct val="0"/>
              </a:spcAft>
              <a:defRPr sz="3200">
                <a:solidFill>
                  <a:srgbClr val="00437A"/>
                </a:solidFill>
                <a:latin typeface="Arial" panose="020B0604020202020204" pitchFamily="34" charset="0"/>
                <a:ea typeface="MS PGothic" panose="020B0600070205080204" pitchFamily="34" charset="-128"/>
              </a:defRPr>
            </a:lvl3pPr>
            <a:lvl4pPr algn="l" rtl="0" eaLnBrk="0" fontAlgn="base" hangingPunct="0">
              <a:lnSpc>
                <a:spcPct val="90000"/>
              </a:lnSpc>
              <a:spcBef>
                <a:spcPct val="30000"/>
              </a:spcBef>
              <a:spcAft>
                <a:spcPct val="0"/>
              </a:spcAft>
              <a:defRPr sz="3200">
                <a:solidFill>
                  <a:srgbClr val="00437A"/>
                </a:solidFill>
                <a:latin typeface="Arial" panose="020B0604020202020204" pitchFamily="34" charset="0"/>
                <a:ea typeface="MS PGothic" panose="020B0600070205080204" pitchFamily="34" charset="-128"/>
              </a:defRPr>
            </a:lvl4pPr>
            <a:lvl5pPr algn="l" rtl="0" eaLnBrk="0" fontAlgn="base" hangingPunct="0">
              <a:lnSpc>
                <a:spcPct val="90000"/>
              </a:lnSpc>
              <a:spcBef>
                <a:spcPct val="30000"/>
              </a:spcBef>
              <a:spcAft>
                <a:spcPct val="0"/>
              </a:spcAft>
              <a:defRPr sz="3200">
                <a:solidFill>
                  <a:srgbClr val="00437A"/>
                </a:solidFill>
                <a:latin typeface="Arial" panose="020B0604020202020204" pitchFamily="34" charset="0"/>
                <a:ea typeface="MS PGothic" panose="020B0600070205080204" pitchFamily="34" charset="-128"/>
              </a:defRPr>
            </a:lvl5pPr>
            <a:lvl6pPr marL="457200" algn="l" rtl="0" fontAlgn="base">
              <a:lnSpc>
                <a:spcPct val="90000"/>
              </a:lnSpc>
              <a:spcBef>
                <a:spcPct val="30000"/>
              </a:spcBef>
              <a:spcAft>
                <a:spcPct val="0"/>
              </a:spcAft>
              <a:defRPr sz="3200">
                <a:solidFill>
                  <a:srgbClr val="00437A"/>
                </a:solidFill>
                <a:latin typeface="Arial" panose="020B0604020202020204" pitchFamily="34" charset="0"/>
              </a:defRPr>
            </a:lvl6pPr>
            <a:lvl7pPr marL="914400" algn="l" rtl="0" fontAlgn="base">
              <a:lnSpc>
                <a:spcPct val="90000"/>
              </a:lnSpc>
              <a:spcBef>
                <a:spcPct val="30000"/>
              </a:spcBef>
              <a:spcAft>
                <a:spcPct val="0"/>
              </a:spcAft>
              <a:defRPr sz="3200">
                <a:solidFill>
                  <a:srgbClr val="00437A"/>
                </a:solidFill>
                <a:latin typeface="Arial" panose="020B0604020202020204" pitchFamily="34" charset="0"/>
              </a:defRPr>
            </a:lvl7pPr>
            <a:lvl8pPr marL="1371600" algn="l" rtl="0" fontAlgn="base">
              <a:lnSpc>
                <a:spcPct val="90000"/>
              </a:lnSpc>
              <a:spcBef>
                <a:spcPct val="30000"/>
              </a:spcBef>
              <a:spcAft>
                <a:spcPct val="0"/>
              </a:spcAft>
              <a:defRPr sz="3200">
                <a:solidFill>
                  <a:srgbClr val="00437A"/>
                </a:solidFill>
                <a:latin typeface="Arial" panose="020B0604020202020204" pitchFamily="34" charset="0"/>
              </a:defRPr>
            </a:lvl8pPr>
            <a:lvl9pPr marL="1828800" algn="l" rtl="0" fontAlgn="base">
              <a:lnSpc>
                <a:spcPct val="90000"/>
              </a:lnSpc>
              <a:spcBef>
                <a:spcPct val="30000"/>
              </a:spcBef>
              <a:spcAft>
                <a:spcPct val="0"/>
              </a:spcAft>
              <a:defRPr sz="3200">
                <a:solidFill>
                  <a:srgbClr val="00437A"/>
                </a:solidFill>
                <a:latin typeface="Arial" panose="020B0604020202020204" pitchFamily="34" charset="0"/>
              </a:defRPr>
            </a:lvl9pPr>
          </a:lstStyle>
          <a:p>
            <a:pPr defTabSz="514350"/>
            <a:r>
              <a:rPr lang="nl-NL" altLang="nl-NL" sz="1200" dirty="0">
                <a:latin typeface="Calibri" panose="020F0502020204030204" pitchFamily="34" charset="0"/>
                <a:cs typeface="Calibri" panose="020F0502020204030204" pitchFamily="34" charset="0"/>
              </a:rPr>
              <a:t>Bron: VeiligheidNL</a:t>
            </a:r>
          </a:p>
        </p:txBody>
      </p:sp>
    </p:spTree>
    <p:extLst>
      <p:ext uri="{BB962C8B-B14F-4D97-AF65-F5344CB8AC3E}">
        <p14:creationId xmlns:p14="http://schemas.microsoft.com/office/powerpoint/2010/main" val="3296816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C4D5CC1-D3CD-86A1-E245-2AD2F361AFA2}"/>
              </a:ext>
            </a:extLst>
          </p:cNvPr>
          <p:cNvPicPr>
            <a:picLocks noChangeAspect="1"/>
          </p:cNvPicPr>
          <p:nvPr/>
        </p:nvPicPr>
        <p:blipFill>
          <a:blip r:embed="rId3"/>
          <a:stretch>
            <a:fillRect/>
          </a:stretch>
        </p:blipFill>
        <p:spPr>
          <a:xfrm>
            <a:off x="0" y="5441621"/>
            <a:ext cx="9180512" cy="1443763"/>
          </a:xfrm>
          <a:prstGeom prst="rect">
            <a:avLst/>
          </a:prstGeom>
        </p:spPr>
      </p:pic>
      <p:sp>
        <p:nvSpPr>
          <p:cNvPr id="7" name="Titel 6">
            <a:extLst>
              <a:ext uri="{FF2B5EF4-FFF2-40B4-BE49-F238E27FC236}">
                <a16:creationId xmlns:a16="http://schemas.microsoft.com/office/drawing/2014/main" id="{982C2D23-CB33-4187-AC9A-C81B5C103C50}"/>
              </a:ext>
            </a:extLst>
          </p:cNvPr>
          <p:cNvSpPr>
            <a:spLocks noGrp="1"/>
          </p:cNvSpPr>
          <p:nvPr>
            <p:ph type="title"/>
          </p:nvPr>
        </p:nvSpPr>
        <p:spPr>
          <a:xfrm>
            <a:off x="398206" y="855406"/>
            <a:ext cx="7558170" cy="456051"/>
          </a:xfrm>
        </p:spPr>
        <p:txBody>
          <a:bodyPr/>
          <a:lstStyle/>
          <a:p>
            <a:r>
              <a:rPr lang="nl-NL" altLang="nl-NL" sz="2700" b="1" dirty="0">
                <a:latin typeface="Calibri" panose="020F0502020204030204" pitchFamily="34" charset="0"/>
                <a:cs typeface="Calibri" panose="020F0502020204030204" pitchFamily="34" charset="0"/>
              </a:rPr>
              <a:t>LETSEL DOOR VALONGELUKKEN 65+</a:t>
            </a:r>
            <a:endParaRPr lang="nl-NL" sz="2700" dirty="0">
              <a:solidFill>
                <a:schemeClr val="tx2"/>
              </a:solidFill>
              <a:latin typeface="Calibri" panose="020F0502020204030204" pitchFamily="34" charset="0"/>
              <a:cs typeface="Calibri" panose="020F0502020204030204" pitchFamily="34" charset="0"/>
            </a:endParaRPr>
          </a:p>
        </p:txBody>
      </p:sp>
      <p:pic>
        <p:nvPicPr>
          <p:cNvPr id="6" name="Afbeelding 5">
            <a:extLst>
              <a:ext uri="{FF2B5EF4-FFF2-40B4-BE49-F238E27FC236}">
                <a16:creationId xmlns:a16="http://schemas.microsoft.com/office/drawing/2014/main" id="{B26B5B79-BC13-9EF0-22FF-259834BBD72A}"/>
              </a:ext>
            </a:extLst>
          </p:cNvPr>
          <p:cNvPicPr>
            <a:picLocks noChangeAspect="1"/>
          </p:cNvPicPr>
          <p:nvPr/>
        </p:nvPicPr>
        <p:blipFill>
          <a:blip r:embed="rId4"/>
          <a:stretch>
            <a:fillRect/>
          </a:stretch>
        </p:blipFill>
        <p:spPr>
          <a:xfrm>
            <a:off x="679513" y="1639528"/>
            <a:ext cx="7560964" cy="3589672"/>
          </a:xfrm>
          <a:prstGeom prst="rect">
            <a:avLst/>
          </a:prstGeom>
        </p:spPr>
      </p:pic>
      <p:sp>
        <p:nvSpPr>
          <p:cNvPr id="8" name="Titel 1">
            <a:extLst>
              <a:ext uri="{FF2B5EF4-FFF2-40B4-BE49-F238E27FC236}">
                <a16:creationId xmlns:a16="http://schemas.microsoft.com/office/drawing/2014/main" id="{4D35E4E3-9F8A-675C-9E9C-853422BCC3DA}"/>
              </a:ext>
            </a:extLst>
          </p:cNvPr>
          <p:cNvSpPr txBox="1">
            <a:spLocks/>
          </p:cNvSpPr>
          <p:nvPr/>
        </p:nvSpPr>
        <p:spPr bwMode="auto">
          <a:xfrm>
            <a:off x="755576" y="5847359"/>
            <a:ext cx="1512932" cy="31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30000"/>
              </a:spcBef>
              <a:spcAft>
                <a:spcPct val="0"/>
              </a:spcAft>
              <a:defRPr sz="3200" kern="1200">
                <a:solidFill>
                  <a:srgbClr val="00437A"/>
                </a:solidFill>
                <a:latin typeface="+mj-lt"/>
                <a:ea typeface="MS PGothic" panose="020B0600070205080204" pitchFamily="34" charset="-128"/>
                <a:cs typeface="+mj-cs"/>
              </a:defRPr>
            </a:lvl1pPr>
            <a:lvl2pPr algn="l" rtl="0" eaLnBrk="0" fontAlgn="base" hangingPunct="0">
              <a:lnSpc>
                <a:spcPct val="90000"/>
              </a:lnSpc>
              <a:spcBef>
                <a:spcPct val="30000"/>
              </a:spcBef>
              <a:spcAft>
                <a:spcPct val="0"/>
              </a:spcAft>
              <a:defRPr sz="3200">
                <a:solidFill>
                  <a:srgbClr val="00437A"/>
                </a:solidFill>
                <a:latin typeface="Arial" panose="020B0604020202020204" pitchFamily="34" charset="0"/>
                <a:ea typeface="MS PGothic" panose="020B0600070205080204" pitchFamily="34" charset="-128"/>
              </a:defRPr>
            </a:lvl2pPr>
            <a:lvl3pPr algn="l" rtl="0" eaLnBrk="0" fontAlgn="base" hangingPunct="0">
              <a:lnSpc>
                <a:spcPct val="90000"/>
              </a:lnSpc>
              <a:spcBef>
                <a:spcPct val="30000"/>
              </a:spcBef>
              <a:spcAft>
                <a:spcPct val="0"/>
              </a:spcAft>
              <a:defRPr sz="3200">
                <a:solidFill>
                  <a:srgbClr val="00437A"/>
                </a:solidFill>
                <a:latin typeface="Arial" panose="020B0604020202020204" pitchFamily="34" charset="0"/>
                <a:ea typeface="MS PGothic" panose="020B0600070205080204" pitchFamily="34" charset="-128"/>
              </a:defRPr>
            </a:lvl3pPr>
            <a:lvl4pPr algn="l" rtl="0" eaLnBrk="0" fontAlgn="base" hangingPunct="0">
              <a:lnSpc>
                <a:spcPct val="90000"/>
              </a:lnSpc>
              <a:spcBef>
                <a:spcPct val="30000"/>
              </a:spcBef>
              <a:spcAft>
                <a:spcPct val="0"/>
              </a:spcAft>
              <a:defRPr sz="3200">
                <a:solidFill>
                  <a:srgbClr val="00437A"/>
                </a:solidFill>
                <a:latin typeface="Arial" panose="020B0604020202020204" pitchFamily="34" charset="0"/>
                <a:ea typeface="MS PGothic" panose="020B0600070205080204" pitchFamily="34" charset="-128"/>
              </a:defRPr>
            </a:lvl4pPr>
            <a:lvl5pPr algn="l" rtl="0" eaLnBrk="0" fontAlgn="base" hangingPunct="0">
              <a:lnSpc>
                <a:spcPct val="90000"/>
              </a:lnSpc>
              <a:spcBef>
                <a:spcPct val="30000"/>
              </a:spcBef>
              <a:spcAft>
                <a:spcPct val="0"/>
              </a:spcAft>
              <a:defRPr sz="3200">
                <a:solidFill>
                  <a:srgbClr val="00437A"/>
                </a:solidFill>
                <a:latin typeface="Arial" panose="020B0604020202020204" pitchFamily="34" charset="0"/>
                <a:ea typeface="MS PGothic" panose="020B0600070205080204" pitchFamily="34" charset="-128"/>
              </a:defRPr>
            </a:lvl5pPr>
            <a:lvl6pPr marL="457200" algn="l" rtl="0" fontAlgn="base">
              <a:lnSpc>
                <a:spcPct val="90000"/>
              </a:lnSpc>
              <a:spcBef>
                <a:spcPct val="30000"/>
              </a:spcBef>
              <a:spcAft>
                <a:spcPct val="0"/>
              </a:spcAft>
              <a:defRPr sz="3200">
                <a:solidFill>
                  <a:srgbClr val="00437A"/>
                </a:solidFill>
                <a:latin typeface="Arial" panose="020B0604020202020204" pitchFamily="34" charset="0"/>
              </a:defRPr>
            </a:lvl6pPr>
            <a:lvl7pPr marL="914400" algn="l" rtl="0" fontAlgn="base">
              <a:lnSpc>
                <a:spcPct val="90000"/>
              </a:lnSpc>
              <a:spcBef>
                <a:spcPct val="30000"/>
              </a:spcBef>
              <a:spcAft>
                <a:spcPct val="0"/>
              </a:spcAft>
              <a:defRPr sz="3200">
                <a:solidFill>
                  <a:srgbClr val="00437A"/>
                </a:solidFill>
                <a:latin typeface="Arial" panose="020B0604020202020204" pitchFamily="34" charset="0"/>
              </a:defRPr>
            </a:lvl7pPr>
            <a:lvl8pPr marL="1371600" algn="l" rtl="0" fontAlgn="base">
              <a:lnSpc>
                <a:spcPct val="90000"/>
              </a:lnSpc>
              <a:spcBef>
                <a:spcPct val="30000"/>
              </a:spcBef>
              <a:spcAft>
                <a:spcPct val="0"/>
              </a:spcAft>
              <a:defRPr sz="3200">
                <a:solidFill>
                  <a:srgbClr val="00437A"/>
                </a:solidFill>
                <a:latin typeface="Arial" panose="020B0604020202020204" pitchFamily="34" charset="0"/>
              </a:defRPr>
            </a:lvl8pPr>
            <a:lvl9pPr marL="1828800" algn="l" rtl="0" fontAlgn="base">
              <a:lnSpc>
                <a:spcPct val="90000"/>
              </a:lnSpc>
              <a:spcBef>
                <a:spcPct val="30000"/>
              </a:spcBef>
              <a:spcAft>
                <a:spcPct val="0"/>
              </a:spcAft>
              <a:defRPr sz="3200">
                <a:solidFill>
                  <a:srgbClr val="00437A"/>
                </a:solidFill>
                <a:latin typeface="Arial" panose="020B0604020202020204" pitchFamily="34" charset="0"/>
              </a:defRPr>
            </a:lvl9pPr>
          </a:lstStyle>
          <a:p>
            <a:pPr defTabSz="514350"/>
            <a:r>
              <a:rPr lang="nl-NL" altLang="nl-NL" sz="1013" dirty="0">
                <a:latin typeface="Calibri" panose="020F0502020204030204" pitchFamily="34" charset="0"/>
                <a:cs typeface="Calibri" panose="020F0502020204030204" pitchFamily="34" charset="0"/>
              </a:rPr>
              <a:t>Bron: VeiligheidNL</a:t>
            </a:r>
          </a:p>
        </p:txBody>
      </p:sp>
    </p:spTree>
    <p:extLst>
      <p:ext uri="{BB962C8B-B14F-4D97-AF65-F5344CB8AC3E}">
        <p14:creationId xmlns:p14="http://schemas.microsoft.com/office/powerpoint/2010/main" val="1008882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alpreventie - Hoe kun je vallen bij ouderen voorkome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01918" y="476672"/>
            <a:ext cx="7704543" cy="4334628"/>
          </a:xfrm>
        </p:spPr>
      </p:pic>
      <p:pic>
        <p:nvPicPr>
          <p:cNvPr id="3" name="Afbeelding 2">
            <a:extLst>
              <a:ext uri="{FF2B5EF4-FFF2-40B4-BE49-F238E27FC236}">
                <a16:creationId xmlns:a16="http://schemas.microsoft.com/office/drawing/2014/main" id="{CE830B77-D234-1BF2-1361-9A3BE8234D9C}"/>
              </a:ext>
            </a:extLst>
          </p:cNvPr>
          <p:cNvPicPr>
            <a:picLocks noChangeAspect="1"/>
          </p:cNvPicPr>
          <p:nvPr/>
        </p:nvPicPr>
        <p:blipFill>
          <a:blip r:embed="rId6"/>
          <a:stretch>
            <a:fillRect/>
          </a:stretch>
        </p:blipFill>
        <p:spPr>
          <a:xfrm>
            <a:off x="0" y="5441621"/>
            <a:ext cx="9180512" cy="1443763"/>
          </a:xfrm>
          <a:prstGeom prst="rect">
            <a:avLst/>
          </a:prstGeom>
        </p:spPr>
      </p:pic>
    </p:spTree>
    <p:extLst>
      <p:ext uri="{BB962C8B-B14F-4D97-AF65-F5344CB8AC3E}">
        <p14:creationId xmlns:p14="http://schemas.microsoft.com/office/powerpoint/2010/main" val="13330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85988"/>
            <a:ext cx="91440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el 1"/>
          <p:cNvSpPr>
            <a:spLocks noGrp="1"/>
          </p:cNvSpPr>
          <p:nvPr>
            <p:ph type="title"/>
          </p:nvPr>
        </p:nvSpPr>
        <p:spPr/>
        <p:txBody>
          <a:bodyPr/>
          <a:lstStyle/>
          <a:p>
            <a:r>
              <a:rPr lang="nl-NL" altLang="nl-NL" sz="3600" b="1" dirty="0"/>
              <a:t>1. 	OUDEREN, MEDICIJNEN &amp; VALLEN </a:t>
            </a:r>
          </a:p>
        </p:txBody>
      </p:sp>
      <p:pic>
        <p:nvPicPr>
          <p:cNvPr id="2" name="Afbeelding 1">
            <a:extLst>
              <a:ext uri="{FF2B5EF4-FFF2-40B4-BE49-F238E27FC236}">
                <a16:creationId xmlns:a16="http://schemas.microsoft.com/office/drawing/2014/main" id="{CADD4C35-C304-1457-D86E-ADEC72C43F8C}"/>
              </a:ext>
            </a:extLst>
          </p:cNvPr>
          <p:cNvPicPr>
            <a:picLocks noChangeAspect="1"/>
          </p:cNvPicPr>
          <p:nvPr/>
        </p:nvPicPr>
        <p:blipFill>
          <a:blip r:embed="rId4"/>
          <a:stretch>
            <a:fillRect/>
          </a:stretch>
        </p:blipFill>
        <p:spPr>
          <a:xfrm>
            <a:off x="-72132" y="5445224"/>
            <a:ext cx="9252644" cy="144376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el 2"/>
          <p:cNvSpPr>
            <a:spLocks noGrp="1"/>
          </p:cNvSpPr>
          <p:nvPr>
            <p:ph type="title"/>
          </p:nvPr>
        </p:nvSpPr>
        <p:spPr/>
        <p:txBody>
          <a:bodyPr/>
          <a:lstStyle/>
          <a:p>
            <a:r>
              <a:rPr lang="nl-NL" altLang="nl-NL" sz="3600" b="1" dirty="0"/>
              <a:t>HET LICHAAM VERANDERT</a:t>
            </a:r>
          </a:p>
        </p:txBody>
      </p:sp>
      <p:pic>
        <p:nvPicPr>
          <p:cNvPr id="2" name="Afbeelding 1">
            <a:extLst>
              <a:ext uri="{FF2B5EF4-FFF2-40B4-BE49-F238E27FC236}">
                <a16:creationId xmlns:a16="http://schemas.microsoft.com/office/drawing/2014/main" id="{58E5BABD-9B17-D68C-2A51-159962AABA1E}"/>
              </a:ext>
            </a:extLst>
          </p:cNvPr>
          <p:cNvPicPr>
            <a:picLocks noChangeAspect="1"/>
          </p:cNvPicPr>
          <p:nvPr/>
        </p:nvPicPr>
        <p:blipFill>
          <a:blip r:embed="rId3"/>
          <a:stretch>
            <a:fillRect/>
          </a:stretch>
        </p:blipFill>
        <p:spPr>
          <a:xfrm>
            <a:off x="0" y="5441621"/>
            <a:ext cx="9180512" cy="1443763"/>
          </a:xfrm>
          <a:prstGeom prst="rect">
            <a:avLst/>
          </a:prstGeom>
        </p:spPr>
      </p:pic>
      <p:pic>
        <p:nvPicPr>
          <p:cNvPr id="18434" name="Afbeelding 1"/>
          <p:cNvPicPr>
            <a:picLocks noChangeAspect="1"/>
          </p:cNvPicPr>
          <p:nvPr/>
        </p:nvPicPr>
        <p:blipFill>
          <a:blip r:embed="rId4">
            <a:extLst>
              <a:ext uri="{28A0092B-C50C-407E-A947-70E740481C1C}">
                <a14:useLocalDpi xmlns:a14="http://schemas.microsoft.com/office/drawing/2010/main" val="0"/>
              </a:ext>
            </a:extLst>
          </a:blip>
          <a:srcRect l="15125" t="26019" r="30722" b="20206"/>
          <a:stretch>
            <a:fillRect/>
          </a:stretch>
        </p:blipFill>
        <p:spPr bwMode="auto">
          <a:xfrm>
            <a:off x="827212" y="1628800"/>
            <a:ext cx="6985148" cy="3901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p:txBody>
          <a:bodyPr/>
          <a:lstStyle/>
          <a:p>
            <a:r>
              <a:rPr lang="nl-NL" altLang="nl-NL" sz="3600" b="1" dirty="0"/>
              <a:t>ZIEKTEN</a:t>
            </a:r>
          </a:p>
        </p:txBody>
      </p:sp>
      <p:sp>
        <p:nvSpPr>
          <p:cNvPr id="20483" name="Tijdelijke aanduiding voor inhoud 2"/>
          <p:cNvSpPr>
            <a:spLocks noGrp="1"/>
          </p:cNvSpPr>
          <p:nvPr>
            <p:ph idx="1"/>
          </p:nvPr>
        </p:nvSpPr>
        <p:spPr/>
        <p:txBody>
          <a:bodyPr/>
          <a:lstStyle/>
          <a:p>
            <a:pPr>
              <a:buClr>
                <a:srgbClr val="DA5B25"/>
              </a:buClr>
            </a:pPr>
            <a:r>
              <a:rPr lang="nl-NL" altLang="nl-NL" dirty="0">
                <a:solidFill>
                  <a:schemeClr val="accent2">
                    <a:lumMod val="50000"/>
                  </a:schemeClr>
                </a:solidFill>
              </a:rPr>
              <a:t>Diabetes/suikerziekte</a:t>
            </a:r>
          </a:p>
          <a:p>
            <a:pPr>
              <a:buClr>
                <a:srgbClr val="DA5B25"/>
              </a:buClr>
            </a:pPr>
            <a:r>
              <a:rPr lang="nl-NL" altLang="nl-NL" dirty="0">
                <a:solidFill>
                  <a:schemeClr val="accent2">
                    <a:lumMod val="50000"/>
                  </a:schemeClr>
                </a:solidFill>
              </a:rPr>
              <a:t>Ziekte van Parkinson</a:t>
            </a:r>
          </a:p>
          <a:p>
            <a:pPr>
              <a:buClr>
                <a:srgbClr val="DA5B25"/>
              </a:buClr>
            </a:pPr>
            <a:r>
              <a:rPr lang="nl-NL" altLang="nl-NL" dirty="0">
                <a:solidFill>
                  <a:schemeClr val="accent2">
                    <a:lumMod val="50000"/>
                  </a:schemeClr>
                </a:solidFill>
              </a:rPr>
              <a:t>Reuma</a:t>
            </a:r>
          </a:p>
          <a:p>
            <a:pPr>
              <a:buClr>
                <a:srgbClr val="DA5B25"/>
              </a:buClr>
            </a:pPr>
            <a:endParaRPr lang="nl-NL" altLang="nl-NL" dirty="0">
              <a:solidFill>
                <a:schemeClr val="accent2">
                  <a:lumMod val="50000"/>
                </a:schemeClr>
              </a:solidFill>
            </a:endParaRPr>
          </a:p>
          <a:p>
            <a:pPr>
              <a:buClr>
                <a:srgbClr val="DA5B25"/>
              </a:buClr>
            </a:pPr>
            <a:r>
              <a:rPr lang="nl-NL" altLang="nl-NL" dirty="0">
                <a:solidFill>
                  <a:schemeClr val="accent2">
                    <a:lumMod val="50000"/>
                  </a:schemeClr>
                </a:solidFill>
              </a:rPr>
              <a:t>Meerdere chronische ziekten tegelijk</a:t>
            </a:r>
          </a:p>
          <a:p>
            <a:pPr>
              <a:buClr>
                <a:srgbClr val="DA5B25"/>
              </a:buClr>
            </a:pPr>
            <a:r>
              <a:rPr lang="nl-NL" altLang="nl-NL" dirty="0">
                <a:solidFill>
                  <a:schemeClr val="accent2">
                    <a:lumMod val="50000"/>
                  </a:schemeClr>
                </a:solidFill>
              </a:rPr>
              <a:t>Meerdere medicijnen tegelijk</a:t>
            </a:r>
          </a:p>
          <a:p>
            <a:endParaRPr lang="nl-NL" altLang="nl-NL" dirty="0"/>
          </a:p>
        </p:txBody>
      </p:sp>
      <p:pic>
        <p:nvPicPr>
          <p:cNvPr id="2" name="Afbeelding 1">
            <a:extLst>
              <a:ext uri="{FF2B5EF4-FFF2-40B4-BE49-F238E27FC236}">
                <a16:creationId xmlns:a16="http://schemas.microsoft.com/office/drawing/2014/main" id="{8CF61712-5BAA-8963-FC41-6E5CFCC979F2}"/>
              </a:ext>
            </a:extLst>
          </p:cNvPr>
          <p:cNvPicPr>
            <a:picLocks noChangeAspect="1"/>
          </p:cNvPicPr>
          <p:nvPr/>
        </p:nvPicPr>
        <p:blipFill>
          <a:blip r:embed="rId3"/>
          <a:stretch>
            <a:fillRect/>
          </a:stretch>
        </p:blipFill>
        <p:spPr>
          <a:xfrm>
            <a:off x="0" y="5441621"/>
            <a:ext cx="9144000" cy="1443763"/>
          </a:xfrm>
          <a:prstGeom prst="rect">
            <a:avLst/>
          </a:prstGeom>
        </p:spPr>
      </p:pic>
    </p:spTree>
  </p:cSld>
  <p:clrMapOvr>
    <a:masterClrMapping/>
  </p:clrMapOvr>
</p:sld>
</file>

<file path=ppt/theme/theme1.xml><?xml version="1.0" encoding="utf-8"?>
<a:theme xmlns:a="http://schemas.openxmlformats.org/drawingml/2006/main" name="1_WBRD_Powerpoint">
  <a:themeElements>
    <a:clrScheme name="">
      <a:dk1>
        <a:srgbClr val="00426F"/>
      </a:dk1>
      <a:lt1>
        <a:srgbClr val="FFFFFF"/>
      </a:lt1>
      <a:dk2>
        <a:srgbClr val="008ACB"/>
      </a:dk2>
      <a:lt2>
        <a:srgbClr val="C9C9C9"/>
      </a:lt2>
      <a:accent1>
        <a:srgbClr val="006AAF"/>
      </a:accent1>
      <a:accent2>
        <a:srgbClr val="00426F"/>
      </a:accent2>
      <a:accent3>
        <a:srgbClr val="FFFFFF"/>
      </a:accent3>
      <a:accent4>
        <a:srgbClr val="00375E"/>
      </a:accent4>
      <a:accent5>
        <a:srgbClr val="AAB9D4"/>
      </a:accent5>
      <a:accent6>
        <a:srgbClr val="003B64"/>
      </a:accent6>
      <a:hlink>
        <a:srgbClr val="4AAFE3"/>
      </a:hlink>
      <a:folHlink>
        <a:srgbClr val="00285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7901E"/>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8099" dir="2700000" algn="ctr" rotWithShape="0">
                  <a:schemeClr val="bg2">
                    <a:alpha val="74998"/>
                  </a:schemeClr>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16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F7901E"/>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8099" dir="2700000" algn="ctr" rotWithShape="0">
                  <a:schemeClr val="bg2">
                    <a:alpha val="74998"/>
                  </a:schemeClr>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16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WBRD_Powerpoint 1">
        <a:dk1>
          <a:srgbClr val="000000"/>
        </a:dk1>
        <a:lt1>
          <a:srgbClr val="999999"/>
        </a:lt1>
        <a:dk2>
          <a:srgbClr val="000000"/>
        </a:dk2>
        <a:lt2>
          <a:srgbClr val="666666"/>
        </a:lt2>
        <a:accent1>
          <a:srgbClr val="0095D8"/>
        </a:accent1>
        <a:accent2>
          <a:srgbClr val="C9D200"/>
        </a:accent2>
        <a:accent3>
          <a:srgbClr val="CACACA"/>
        </a:accent3>
        <a:accent4>
          <a:srgbClr val="000000"/>
        </a:accent4>
        <a:accent5>
          <a:srgbClr val="AAC8E9"/>
        </a:accent5>
        <a:accent6>
          <a:srgbClr val="B6BE00"/>
        </a:accent6>
        <a:hlink>
          <a:srgbClr val="004491"/>
        </a:hlink>
        <a:folHlink>
          <a:srgbClr val="000000"/>
        </a:folHlink>
      </a:clrScheme>
      <a:clrMap bg1="lt1" tx1="dk1" bg2="lt2" tx2="dk2" accent1="accent1" accent2="accent2" accent3="accent3" accent4="accent4" accent5="accent5" accent6="accent6" hlink="hlink" folHlink="folHlink"/>
    </a:extraClrScheme>
    <a:extraClrScheme>
      <a:clrScheme name="1_WBRD_Powerpoint 2">
        <a:dk1>
          <a:srgbClr val="000000"/>
        </a:dk1>
        <a:lt1>
          <a:srgbClr val="CCCCCC"/>
        </a:lt1>
        <a:dk2>
          <a:srgbClr val="660066"/>
        </a:dk2>
        <a:lt2>
          <a:srgbClr val="666666"/>
        </a:lt2>
        <a:accent1>
          <a:srgbClr val="0095D8"/>
        </a:accent1>
        <a:accent2>
          <a:srgbClr val="C9D200"/>
        </a:accent2>
        <a:accent3>
          <a:srgbClr val="E2E2E2"/>
        </a:accent3>
        <a:accent4>
          <a:srgbClr val="000000"/>
        </a:accent4>
        <a:accent5>
          <a:srgbClr val="AAC8E9"/>
        </a:accent5>
        <a:accent6>
          <a:srgbClr val="B6BE00"/>
        </a:accent6>
        <a:hlink>
          <a:srgbClr val="004491"/>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WBRD_Powerpoint">
  <a:themeElements>
    <a:clrScheme name="">
      <a:dk1>
        <a:srgbClr val="00426F"/>
      </a:dk1>
      <a:lt1>
        <a:srgbClr val="FFFFFF"/>
      </a:lt1>
      <a:dk2>
        <a:srgbClr val="008ACB"/>
      </a:dk2>
      <a:lt2>
        <a:srgbClr val="C9C9C9"/>
      </a:lt2>
      <a:accent1>
        <a:srgbClr val="006AAF"/>
      </a:accent1>
      <a:accent2>
        <a:srgbClr val="00426F"/>
      </a:accent2>
      <a:accent3>
        <a:srgbClr val="FFFFFF"/>
      </a:accent3>
      <a:accent4>
        <a:srgbClr val="00375E"/>
      </a:accent4>
      <a:accent5>
        <a:srgbClr val="AAB9D4"/>
      </a:accent5>
      <a:accent6>
        <a:srgbClr val="003B64"/>
      </a:accent6>
      <a:hlink>
        <a:srgbClr val="4AAFE3"/>
      </a:hlink>
      <a:folHlink>
        <a:srgbClr val="002850"/>
      </a:folHlink>
    </a:clrScheme>
    <a:fontScheme name="1_WBRD_Powerpoint">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7901E"/>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8099" dir="2700000" algn="ctr" rotWithShape="0">
                  <a:schemeClr val="bg2">
                    <a:alpha val="74998"/>
                  </a:schemeClr>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16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F7901E"/>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8099" dir="2700000" algn="ctr" rotWithShape="0">
                  <a:schemeClr val="bg2">
                    <a:alpha val="74998"/>
                  </a:schemeClr>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nl-NL" sz="16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WBRD_Powerpoint 1">
        <a:dk1>
          <a:srgbClr val="000000"/>
        </a:dk1>
        <a:lt1>
          <a:srgbClr val="999999"/>
        </a:lt1>
        <a:dk2>
          <a:srgbClr val="000000"/>
        </a:dk2>
        <a:lt2>
          <a:srgbClr val="666666"/>
        </a:lt2>
        <a:accent1>
          <a:srgbClr val="0095D8"/>
        </a:accent1>
        <a:accent2>
          <a:srgbClr val="C9D200"/>
        </a:accent2>
        <a:accent3>
          <a:srgbClr val="CACACA"/>
        </a:accent3>
        <a:accent4>
          <a:srgbClr val="000000"/>
        </a:accent4>
        <a:accent5>
          <a:srgbClr val="AAC8E9"/>
        </a:accent5>
        <a:accent6>
          <a:srgbClr val="B6BE00"/>
        </a:accent6>
        <a:hlink>
          <a:srgbClr val="004491"/>
        </a:hlink>
        <a:folHlink>
          <a:srgbClr val="000000"/>
        </a:folHlink>
      </a:clrScheme>
      <a:clrMap bg1="lt1" tx1="dk1" bg2="lt2" tx2="dk2" accent1="accent1" accent2="accent2" accent3="accent3" accent4="accent4" accent5="accent5" accent6="accent6" hlink="hlink" folHlink="folHlink"/>
    </a:extraClrScheme>
    <a:extraClrScheme>
      <a:clrScheme name="1_WBRD_Powerpoint 2">
        <a:dk1>
          <a:srgbClr val="000000"/>
        </a:dk1>
        <a:lt1>
          <a:srgbClr val="CCCCCC"/>
        </a:lt1>
        <a:dk2>
          <a:srgbClr val="660066"/>
        </a:dk2>
        <a:lt2>
          <a:srgbClr val="666666"/>
        </a:lt2>
        <a:accent1>
          <a:srgbClr val="0095D8"/>
        </a:accent1>
        <a:accent2>
          <a:srgbClr val="C9D200"/>
        </a:accent2>
        <a:accent3>
          <a:srgbClr val="E2E2E2"/>
        </a:accent3>
        <a:accent4>
          <a:srgbClr val="000000"/>
        </a:accent4>
        <a:accent5>
          <a:srgbClr val="AAC8E9"/>
        </a:accent5>
        <a:accent6>
          <a:srgbClr val="B6BE00"/>
        </a:accent6>
        <a:hlink>
          <a:srgbClr val="004491"/>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pptsjabloon-publcampagne2013-arial</Template>
  <TotalTime>8266</TotalTime>
  <Words>4238</Words>
  <Application>Microsoft Office PowerPoint</Application>
  <PresentationFormat>Diavoorstelling (4:3)</PresentationFormat>
  <Paragraphs>444</Paragraphs>
  <Slides>23</Slides>
  <Notes>23</Notes>
  <HiddenSlides>0</HiddenSlides>
  <MMClips>2</MMClips>
  <ScaleCrop>false</ScaleCrop>
  <HeadingPairs>
    <vt:vector size="6" baseType="variant">
      <vt:variant>
        <vt:lpstr>Gebruikte lettertypen</vt:lpstr>
      </vt:variant>
      <vt:variant>
        <vt:i4>6</vt:i4>
      </vt:variant>
      <vt:variant>
        <vt:lpstr>Thema</vt:lpstr>
      </vt:variant>
      <vt:variant>
        <vt:i4>3</vt:i4>
      </vt:variant>
      <vt:variant>
        <vt:lpstr>Diatitels</vt:lpstr>
      </vt:variant>
      <vt:variant>
        <vt:i4>23</vt:i4>
      </vt:variant>
    </vt:vector>
  </HeadingPairs>
  <TitlesOfParts>
    <vt:vector size="32" baseType="lpstr">
      <vt:lpstr>Arial</vt:lpstr>
      <vt:lpstr>Calibri</vt:lpstr>
      <vt:lpstr>Calibri Light</vt:lpstr>
      <vt:lpstr>Inter</vt:lpstr>
      <vt:lpstr>Times New Roman</vt:lpstr>
      <vt:lpstr>Ubuntu</vt:lpstr>
      <vt:lpstr>1_WBRD_Powerpoint</vt:lpstr>
      <vt:lpstr>2_WBRD_Powerpoint</vt:lpstr>
      <vt:lpstr>Kantoorthema</vt:lpstr>
      <vt:lpstr>MEDICIJNEN  &amp; VALLEN</vt:lpstr>
      <vt:lpstr>MEDICIJNEN &amp; VALLEN </vt:lpstr>
      <vt:lpstr>PowerPoint-presentatie</vt:lpstr>
      <vt:lpstr>LETSEL DOOR VALONGELUKKEN 65+</vt:lpstr>
      <vt:lpstr>LETSEL DOOR VALONGELUKKEN 65+</vt:lpstr>
      <vt:lpstr>PowerPoint-presentatie</vt:lpstr>
      <vt:lpstr>1.  OUDEREN, MEDICIJNEN &amp; VALLEN </vt:lpstr>
      <vt:lpstr>HET LICHAAM VERANDERT</vt:lpstr>
      <vt:lpstr>ZIEKTEN</vt:lpstr>
      <vt:lpstr>MEDICIJNEN &amp; BIJWERKINGEN</vt:lpstr>
      <vt:lpstr>2.  STERKE BOTTEN</vt:lpstr>
      <vt:lpstr>BOTTENWEETJES</vt:lpstr>
      <vt:lpstr>BOTONTKALKING VERTRAGEN</vt:lpstr>
      <vt:lpstr>BOTONTKALKING VERTRAGEN</vt:lpstr>
      <vt:lpstr>3.  ALCOHOL &amp; MEDICIJNEN</vt:lpstr>
      <vt:lpstr>ALCOHOL &amp; MEDICIJNEN</vt:lpstr>
      <vt:lpstr>ALCOHOL &amp; MEDICIJNEN</vt:lpstr>
      <vt:lpstr>4.  WAT DOET DE APOTHEKER VOOR U?</vt:lpstr>
      <vt:lpstr>WAT DOET DE APOTHEKER VOOR U?</vt:lpstr>
      <vt:lpstr>5.  TIPS</vt:lpstr>
      <vt:lpstr>PowerPoint-presentatie</vt:lpstr>
      <vt:lpstr>APOTHEEK.NL</vt:lpstr>
      <vt:lpstr>OP UW GEZONDHEID!</vt:lpstr>
    </vt:vector>
  </TitlesOfParts>
  <Company>KNMP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Hier komt titel van de presentatie te staan</dc:title>
  <dc:creator>charite</dc:creator>
  <cp:lastModifiedBy>Mariska van der Ham</cp:lastModifiedBy>
  <cp:revision>468</cp:revision>
  <cp:lastPrinted>2019-09-24T10:32:23Z</cp:lastPrinted>
  <dcterms:created xsi:type="dcterms:W3CDTF">2005-11-16T10:35:26Z</dcterms:created>
  <dcterms:modified xsi:type="dcterms:W3CDTF">2022-12-05T12:11:22Z</dcterms:modified>
</cp:coreProperties>
</file>