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1"/>
  </p:notesMasterIdLst>
  <p:handoutMasterIdLst>
    <p:handoutMasterId r:id="rId22"/>
  </p:handoutMasterIdLst>
  <p:sldIdLst>
    <p:sldId id="259" r:id="rId6"/>
    <p:sldId id="305" r:id="rId7"/>
    <p:sldId id="260" r:id="rId8"/>
    <p:sldId id="278" r:id="rId9"/>
    <p:sldId id="262" r:id="rId10"/>
    <p:sldId id="280" r:id="rId11"/>
    <p:sldId id="281" r:id="rId12"/>
    <p:sldId id="272" r:id="rId13"/>
    <p:sldId id="265" r:id="rId14"/>
    <p:sldId id="271" r:id="rId15"/>
    <p:sldId id="273" r:id="rId16"/>
    <p:sldId id="275" r:id="rId17"/>
    <p:sldId id="304" r:id="rId18"/>
    <p:sldId id="276"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491E09-7C36-BF89-B0E3-1DDB093ED157}" name="Jan-Willem ten Pas" initials="Jt" userId="4734ecbfa56ab12b" providerId="Windows Live"/>
  <p188:author id="{FF478622-B963-44EB-12BD-825E7509C892}" name="Jan Willem ten Pas" initials="JP" userId="S::pas@knmp.nl::33188487-65b6-4017-a3b7-f89d4ae314f1" providerId="AD"/>
  <p188:author id="{0317D542-CD56-2C59-266C-5E6126AB95A4}" name="Marleen Journee-Gilissen" initials="MJ" userId="S::gilissen@knmp.nl::a0942d1d-12dc-4a53-9af1-d5f983f91807" providerId="AD"/>
  <p188:author id="{EC2750CD-652C-EB80-DCD7-E666D6869870}" name="Leanne Zuur" initials="LZ" userId="S::zuur@knmp.nl::cea67704-3285-42f7-ac50-96484e0d0d8c" providerId="AD"/>
  <p188:author id="{527012DD-9BC4-1F3C-9266-F390817BE06A}" name="Minke Kranenborg" initials="MK" userId="S::kranenbo@knmp.nl::2a98087c-9e3e-45d1-8e82-b1e6aa72cf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EC2"/>
    <a:srgbClr val="E85641"/>
    <a:srgbClr val="0D874A"/>
    <a:srgbClr val="BF3647"/>
    <a:srgbClr val="10426E"/>
    <a:srgbClr val="004171"/>
    <a:srgbClr val="3FAEC2"/>
    <a:srgbClr val="076188"/>
    <a:srgbClr val="2095BD"/>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1E2A8-4A6B-0642-AF19-839A50166E0F}" v="2" dt="2023-12-21T10:57:15.559"/>
    <p1510:client id="{658EB0CD-196E-42D2-B2BB-986E8EE933A1}" v="20" dt="2023-12-20T12:32:09.351"/>
    <p1510:client id="{E5C753CA-EDF8-1AB9-C638-1A3C2B853C48}" v="58" dt="2023-12-21T10:55:16.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13" autoAdjust="0"/>
    <p:restoredTop sz="96331" autoAdjust="0"/>
  </p:normalViewPr>
  <p:slideViewPr>
    <p:cSldViewPr snapToGrid="0">
      <p:cViewPr varScale="1">
        <p:scale>
          <a:sx n="110" d="100"/>
          <a:sy n="110" d="100"/>
        </p:scale>
        <p:origin x="127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938A8A5-B2D6-D5FE-BA13-7D7581750C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115D981B-8DED-F9C9-BD40-AF5BDD5E5D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680B9-19CC-4AE9-B541-FA58F175A02A}" type="datetimeFigureOut">
              <a:rPr lang="nl-NL" smtClean="0"/>
              <a:t>2-1-2024</a:t>
            </a:fld>
            <a:endParaRPr lang="nl-NL"/>
          </a:p>
        </p:txBody>
      </p:sp>
      <p:sp>
        <p:nvSpPr>
          <p:cNvPr id="4" name="Tijdelijke aanduiding voor voettekst 3">
            <a:extLst>
              <a:ext uri="{FF2B5EF4-FFF2-40B4-BE49-F238E27FC236}">
                <a16:creationId xmlns:a16="http://schemas.microsoft.com/office/drawing/2014/main" id="{E16822E3-BC01-44FC-2A8C-C0BDA52ABE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0A404453-D1DD-4E36-4562-F446460E38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4A2027-C6DD-497A-8647-87F0B1B77BAA}" type="slidenum">
              <a:rPr lang="nl-NL" smtClean="0"/>
              <a:t>‹nr.›</a:t>
            </a:fld>
            <a:endParaRPr lang="nl-NL"/>
          </a:p>
        </p:txBody>
      </p:sp>
    </p:spTree>
    <p:extLst>
      <p:ext uri="{BB962C8B-B14F-4D97-AF65-F5344CB8AC3E}">
        <p14:creationId xmlns:p14="http://schemas.microsoft.com/office/powerpoint/2010/main" val="113530351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B8B8F-1853-4BA6-84DE-A61B3D86F6AA}" type="datetimeFigureOut">
              <a:rPr lang="nl-NL" smtClean="0"/>
              <a:t>2-1-2024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82403-D312-452C-8EF4-A5AAB8B062A4}" type="slidenum">
              <a:rPr lang="nl-NL" smtClean="0"/>
              <a:t>‹nr.›</a:t>
            </a:fld>
            <a:endParaRPr lang="nl-NL" dirty="0"/>
          </a:p>
        </p:txBody>
      </p:sp>
    </p:spTree>
    <p:extLst>
      <p:ext uri="{BB962C8B-B14F-4D97-AF65-F5344CB8AC3E}">
        <p14:creationId xmlns:p14="http://schemas.microsoft.com/office/powerpoint/2010/main" val="2202446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3F82403-D312-452C-8EF4-A5AAB8B062A4}" type="slidenum">
              <a:rPr lang="nl-NL" smtClean="0"/>
              <a:t>4</a:t>
            </a:fld>
            <a:endParaRPr lang="nl-NL" dirty="0"/>
          </a:p>
        </p:txBody>
      </p:sp>
    </p:spTree>
    <p:extLst>
      <p:ext uri="{BB962C8B-B14F-4D97-AF65-F5344CB8AC3E}">
        <p14:creationId xmlns:p14="http://schemas.microsoft.com/office/powerpoint/2010/main" val="180608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3F82403-D312-452C-8EF4-A5AAB8B062A4}" type="slidenum">
              <a:rPr lang="nl-NL" smtClean="0"/>
              <a:t>8</a:t>
            </a:fld>
            <a:endParaRPr lang="nl-NL" dirty="0"/>
          </a:p>
        </p:txBody>
      </p:sp>
    </p:spTree>
    <p:extLst>
      <p:ext uri="{BB962C8B-B14F-4D97-AF65-F5344CB8AC3E}">
        <p14:creationId xmlns:p14="http://schemas.microsoft.com/office/powerpoint/2010/main" val="328839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dirty="0">
                <a:effectLst/>
                <a:latin typeface="Calibri" panose="020F0502020204030204" pitchFamily="34" charset="0"/>
                <a:ea typeface="Calibri" panose="020F0502020204030204" pitchFamily="34" charset="0"/>
                <a:cs typeface="Times New Roman" panose="02020603050405020304" pitchFamily="18" charset="0"/>
              </a:rPr>
              <a:t>Want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MFB’s</a:t>
            </a:r>
            <a:r>
              <a:rPr lang="nl-NL" sz="1100" dirty="0">
                <a:effectLst/>
                <a:latin typeface="Calibri" panose="020F0502020204030204" pitchFamily="34" charset="0"/>
                <a:ea typeface="Calibri" panose="020F0502020204030204" pitchFamily="34" charset="0"/>
                <a:cs typeface="Times New Roman" panose="02020603050405020304" pitchFamily="18" charset="0"/>
              </a:rPr>
              <a:t> maken gebruik van meer gegevens, maar die gegevens moet u op de juiste manier aanreiken. Dat kan door ervoor te zorgen dat u het dossier van uw patiënt goed op orde heeft. Uw apotheekteam is daarbij van groot belang. Als zij de gegevens op de juiste plek vastleggen, worden ze uiteindelijk beloond met minder onnodige signalen. Ook kan het zijn dat er actiever wordt gevraagd om gegevens. </a:t>
            </a:r>
            <a:endParaRPr lang="nl-NL" sz="1100" dirty="0"/>
          </a:p>
        </p:txBody>
      </p:sp>
      <p:sp>
        <p:nvSpPr>
          <p:cNvPr id="4" name="Tijdelijke aanduiding voor dianummer 3"/>
          <p:cNvSpPr>
            <a:spLocks noGrp="1"/>
          </p:cNvSpPr>
          <p:nvPr>
            <p:ph type="sldNum" sz="quarter" idx="5"/>
          </p:nvPr>
        </p:nvSpPr>
        <p:spPr/>
        <p:txBody>
          <a:bodyPr/>
          <a:lstStyle/>
          <a:p>
            <a:fld id="{3305E888-0407-2B45-A7CA-A22BBC360582}" type="slidenum">
              <a:rPr lang="nl-NL" smtClean="0"/>
              <a:t>13</a:t>
            </a:fld>
            <a:endParaRPr lang="nl-NL"/>
          </a:p>
        </p:txBody>
      </p:sp>
    </p:spTree>
    <p:extLst>
      <p:ext uri="{BB962C8B-B14F-4D97-AF65-F5344CB8AC3E}">
        <p14:creationId xmlns:p14="http://schemas.microsoft.com/office/powerpoint/2010/main" val="620683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36" name="Golf">
            <a:extLst>
              <a:ext uri="{FF2B5EF4-FFF2-40B4-BE49-F238E27FC236}">
                <a16:creationId xmlns:a16="http://schemas.microsoft.com/office/drawing/2014/main" id="{845FD710-1D4B-432F-7A82-E79E7FB6317B}"/>
              </a:ext>
            </a:extLst>
          </p:cNvPr>
          <p:cNvPicPr>
            <a:picLocks noChangeAspect="1"/>
          </p:cNvPicPr>
          <p:nvPr userDrawn="1"/>
        </p:nvPicPr>
        <p:blipFill>
          <a:blip r:embed="rId2"/>
          <a:stretch>
            <a:fillRect/>
          </a:stretch>
        </p:blipFill>
        <p:spPr>
          <a:xfrm>
            <a:off x="0" y="5059680"/>
            <a:ext cx="12192000" cy="1798320"/>
          </a:xfrm>
          <a:prstGeom prst="rect">
            <a:avLst/>
          </a:prstGeom>
        </p:spPr>
      </p:pic>
      <p:pic>
        <p:nvPicPr>
          <p:cNvPr id="39" name="Logo">
            <a:extLst>
              <a:ext uri="{FF2B5EF4-FFF2-40B4-BE49-F238E27FC236}">
                <a16:creationId xmlns:a16="http://schemas.microsoft.com/office/drawing/2014/main" id="{8AA18E27-3D59-F49F-B0F0-BA44F899AD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0571" y="6076800"/>
            <a:ext cx="4404554" cy="532800"/>
          </a:xfrm>
          <a:prstGeom prst="rect">
            <a:avLst/>
          </a:prstGeom>
        </p:spPr>
      </p:pic>
      <p:sp>
        <p:nvSpPr>
          <p:cNvPr id="24" name="Tijdelijke aanduiding voor afbeelding 23">
            <a:extLst>
              <a:ext uri="{FF2B5EF4-FFF2-40B4-BE49-F238E27FC236}">
                <a16:creationId xmlns:a16="http://schemas.microsoft.com/office/drawing/2014/main" id="{9196EE4B-59E3-80AF-51CF-DE8D0DB2E22B}"/>
              </a:ext>
            </a:extLst>
          </p:cNvPr>
          <p:cNvSpPr>
            <a:spLocks noGrp="1"/>
          </p:cNvSpPr>
          <p:nvPr>
            <p:ph type="pic" sz="quarter" idx="10"/>
          </p:nvPr>
        </p:nvSpPr>
        <p:spPr>
          <a:xfrm>
            <a:off x="1114087" y="2576275"/>
            <a:ext cx="6018455" cy="3652512"/>
          </a:xfrm>
          <a:custGeom>
            <a:avLst/>
            <a:gdLst>
              <a:gd name="connsiteX0" fmla="*/ 1630545 w 6018455"/>
              <a:gd name="connsiteY0" fmla="*/ 58 h 3652512"/>
              <a:gd name="connsiteX1" fmla="*/ 2422238 w 6018455"/>
              <a:gd name="connsiteY1" fmla="*/ 238453 h 3652512"/>
              <a:gd name="connsiteX2" fmla="*/ 5942777 w 6018455"/>
              <a:gd name="connsiteY2" fmla="*/ 1232152 h 3652512"/>
              <a:gd name="connsiteX3" fmla="*/ 3160591 w 6018455"/>
              <a:gd name="connsiteY3" fmla="*/ 3545531 h 3652512"/>
              <a:gd name="connsiteX4" fmla="*/ 28785 w 6018455"/>
              <a:gd name="connsiteY4" fmla="*/ 2152984 h 3652512"/>
              <a:gd name="connsiteX5" fmla="*/ 1630545 w 6018455"/>
              <a:gd name="connsiteY5" fmla="*/ 58 h 36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55" h="3652512">
                <a:moveTo>
                  <a:pt x="1630545" y="58"/>
                </a:moveTo>
                <a:cubicBezTo>
                  <a:pt x="1877682" y="-2328"/>
                  <a:pt x="2143800" y="68853"/>
                  <a:pt x="2422238" y="238453"/>
                </a:cubicBezTo>
                <a:cubicBezTo>
                  <a:pt x="3708868" y="1021222"/>
                  <a:pt x="5503395" y="234207"/>
                  <a:pt x="5942777" y="1232152"/>
                </a:cubicBezTo>
                <a:cubicBezTo>
                  <a:pt x="6334744" y="2121344"/>
                  <a:pt x="5173894" y="3060667"/>
                  <a:pt x="3160591" y="3545531"/>
                </a:cubicBezTo>
                <a:cubicBezTo>
                  <a:pt x="1418822" y="3965200"/>
                  <a:pt x="254877" y="3076966"/>
                  <a:pt x="28785" y="2152984"/>
                </a:cubicBezTo>
                <a:cubicBezTo>
                  <a:pt x="-154915" y="1402137"/>
                  <a:pt x="559615" y="10395"/>
                  <a:pt x="1630545" y="58"/>
                </a:cubicBezTo>
                <a:close/>
              </a:path>
            </a:pathLst>
          </a:custGeom>
          <a:solidFill>
            <a:schemeClr val="bg1">
              <a:lumMod val="95000"/>
            </a:schemeClr>
          </a:solidFill>
        </p:spPr>
        <p:txBody>
          <a:bodyPr wrap="square" lIns="720000" tIns="792000" rIns="720000" bIns="684000" anchor="b" anchorCtr="0">
            <a:noAutofit/>
          </a:bodyPr>
          <a:lstStyle>
            <a:lvl1pPr marL="0" indent="0" algn="ctr">
              <a:buFont typeface="Arial" panose="020B0604020202020204" pitchFamily="34" charset="0"/>
              <a:buNone/>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78CD4033-D594-4D61-AE7B-CC8E7CF3882A}"/>
              </a:ext>
            </a:extLst>
          </p:cNvPr>
          <p:cNvSpPr>
            <a:spLocks noGrp="1"/>
          </p:cNvSpPr>
          <p:nvPr>
            <p:ph type="ctrTitle"/>
          </p:nvPr>
        </p:nvSpPr>
        <p:spPr>
          <a:xfrm>
            <a:off x="827999" y="502980"/>
            <a:ext cx="10537199" cy="738664"/>
          </a:xfrm>
        </p:spPr>
        <p:txBody>
          <a:bodyPr anchor="t" anchorCtr="0">
            <a:noAutofit/>
          </a:bodyPr>
          <a:lstStyle>
            <a:lvl1pPr algn="l">
              <a:defRPr sz="4800"/>
            </a:lvl1pPr>
          </a:lstStyle>
          <a:p>
            <a:r>
              <a:rPr lang="nl-NL"/>
              <a:t>Klik om stijl te bewerken</a:t>
            </a:r>
            <a:endParaRPr lang="nl-NL" dirty="0"/>
          </a:p>
        </p:txBody>
      </p:sp>
      <p:sp>
        <p:nvSpPr>
          <p:cNvPr id="3" name="Ondertitel 2">
            <a:extLst>
              <a:ext uri="{FF2B5EF4-FFF2-40B4-BE49-F238E27FC236}">
                <a16:creationId xmlns:a16="http://schemas.microsoft.com/office/drawing/2014/main" id="{D0BA52AB-B6C0-4949-8064-C058D438522B}"/>
              </a:ext>
            </a:extLst>
          </p:cNvPr>
          <p:cNvSpPr>
            <a:spLocks noGrp="1"/>
          </p:cNvSpPr>
          <p:nvPr>
            <p:ph type="subTitle" idx="1"/>
          </p:nvPr>
        </p:nvSpPr>
        <p:spPr>
          <a:xfrm>
            <a:off x="828000" y="1312843"/>
            <a:ext cx="10537200" cy="738664"/>
          </a:xfrm>
        </p:spPr>
        <p:txBody>
          <a:bodyPr>
            <a:noAutofit/>
          </a:bodyPr>
          <a:lstStyle>
            <a:lvl1pPr marL="0" indent="0" algn="l">
              <a:buNone/>
              <a:defRPr sz="4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34" name="Tijdelijke aanduiding voor tekst 33">
            <a:extLst>
              <a:ext uri="{FF2B5EF4-FFF2-40B4-BE49-F238E27FC236}">
                <a16:creationId xmlns:a16="http://schemas.microsoft.com/office/drawing/2014/main" id="{AA1C8326-6BF6-5E84-67F3-695B889D2CF3}"/>
              </a:ext>
            </a:extLst>
          </p:cNvPr>
          <p:cNvSpPr>
            <a:spLocks noGrp="1"/>
          </p:cNvSpPr>
          <p:nvPr>
            <p:ph type="body" sz="quarter" idx="11" hasCustomPrompt="1"/>
          </p:nvPr>
        </p:nvSpPr>
        <p:spPr>
          <a:xfrm>
            <a:off x="4554000" y="2826000"/>
            <a:ext cx="2768400" cy="1458000"/>
          </a:xfrm>
          <a:blipFill>
            <a:blip r:embed="rId4"/>
            <a:stretch>
              <a:fillRect/>
            </a:stretch>
          </a:blipFill>
        </p:spPr>
        <p:txBody>
          <a:bodyPr lIns="108000" rIns="108000" bIns="144000" anchor="ctr" anchorCtr="0"/>
          <a:lstStyle>
            <a:lvl1pPr marL="0" indent="0" algn="ctr">
              <a:spcBef>
                <a:spcPts val="0"/>
              </a:spcBef>
              <a:buNone/>
              <a:defRPr sz="1800">
                <a:solidFill>
                  <a:schemeClr val="bg1"/>
                </a:solidFill>
              </a:defRPr>
            </a:lvl1pPr>
          </a:lstStyle>
          <a:p>
            <a:pPr lvl="0"/>
            <a:r>
              <a:rPr lang="nl-NL" dirty="0"/>
              <a:t>[hier kan ook tekst]</a:t>
            </a:r>
          </a:p>
        </p:txBody>
      </p:sp>
      <p:sp>
        <p:nvSpPr>
          <p:cNvPr id="4" name="Tijdelijke aanduiding voor dianummer 3">
            <a:extLst>
              <a:ext uri="{FF2B5EF4-FFF2-40B4-BE49-F238E27FC236}">
                <a16:creationId xmlns:a16="http://schemas.microsoft.com/office/drawing/2014/main" id="{78321A80-6ED6-A0E2-645A-1050B36D844E}"/>
              </a:ext>
            </a:extLst>
          </p:cNvPr>
          <p:cNvSpPr>
            <a:spLocks noGrp="1"/>
          </p:cNvSpPr>
          <p:nvPr>
            <p:ph type="sldNum" sz="quarter" idx="12"/>
          </p:nvPr>
        </p:nvSpPr>
        <p:spPr>
          <a:xfrm>
            <a:off x="-180000" y="6674400"/>
            <a:ext cx="180000" cy="183600"/>
          </a:xfrm>
        </p:spPr>
        <p:txBody>
          <a:bodyPr/>
          <a:lstStyle>
            <a:lvl1pPr>
              <a:lnSpc>
                <a:spcPct val="0"/>
              </a:lnSpc>
              <a:defRPr sz="100">
                <a:solidFill>
                  <a:srgbClr val="E4E4E4"/>
                </a:solidFill>
              </a:defRPr>
            </a:lvl1pPr>
          </a:lstStyle>
          <a:p>
            <a:fld id="{3CB85E5D-8611-4DC1-B375-AD1E4C05477C}" type="slidenum">
              <a:rPr lang="nl-NL" smtClean="0"/>
              <a:pPr/>
              <a:t>‹nr.›</a:t>
            </a:fld>
            <a:endParaRPr lang="nl-NL" dirty="0"/>
          </a:p>
        </p:txBody>
      </p:sp>
    </p:spTree>
    <p:extLst>
      <p:ext uri="{BB962C8B-B14F-4D97-AF65-F5344CB8AC3E}">
        <p14:creationId xmlns:p14="http://schemas.microsoft.com/office/powerpoint/2010/main" val="308528564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ps">
    <p:spTree>
      <p:nvGrpSpPr>
        <p:cNvPr id="1" name=""/>
        <p:cNvGrpSpPr/>
        <p:nvPr/>
      </p:nvGrpSpPr>
      <p:grpSpPr>
        <a:xfrm>
          <a:off x="0" y="0"/>
          <a:ext cx="0" cy="0"/>
          <a:chOff x="0" y="0"/>
          <a:chExt cx="0" cy="0"/>
        </a:xfrm>
      </p:grpSpPr>
      <p:sp>
        <p:nvSpPr>
          <p:cNvPr id="121" name="Titel">
            <a:extLst>
              <a:ext uri="{FF2B5EF4-FFF2-40B4-BE49-F238E27FC236}">
                <a16:creationId xmlns:a16="http://schemas.microsoft.com/office/drawing/2014/main" id="{9832AF1D-3B01-4FCA-BD0E-9FC69B177B89}"/>
              </a:ext>
            </a:extLst>
          </p:cNvPr>
          <p:cNvSpPr txBox="1"/>
          <p:nvPr userDrawn="1"/>
        </p:nvSpPr>
        <p:spPr>
          <a:xfrm>
            <a:off x="1080002" y="540003"/>
            <a:ext cx="2121117" cy="615425"/>
          </a:xfrm>
          <a:prstGeom prst="rect">
            <a:avLst/>
          </a:prstGeom>
          <a:noFill/>
        </p:spPr>
        <p:txBody>
          <a:bodyPr vert="horz" wrap="square" lIns="0" tIns="0" rIns="0" bIns="0" rtlCol="0" anchor="t" anchorCtr="0">
            <a:spAutoFit/>
          </a:bodyPr>
          <a:lstStyle>
            <a:lvl1pPr defTabSz="1177226">
              <a:lnSpc>
                <a:spcPct val="100000"/>
              </a:lnSpc>
              <a:spcBef>
                <a:spcPct val="0"/>
              </a:spcBef>
              <a:buNone/>
              <a:defRPr sz="4000" b="1" cap="none" baseline="0">
                <a:solidFill>
                  <a:schemeClr val="accent1"/>
                </a:solidFill>
                <a:effectLst/>
                <a:latin typeface="+mj-lt"/>
                <a:ea typeface="+mj-ea"/>
                <a:cs typeface="+mj-cs"/>
              </a:defRPr>
            </a:lvl1pPr>
          </a:lstStyle>
          <a:p>
            <a:pPr lvl="0"/>
            <a:r>
              <a:rPr lang="nl-NL" sz="3999" dirty="0">
                <a:latin typeface="Calibri Light" panose="020F0302020204030204" pitchFamily="34" charset="0"/>
                <a:cs typeface="Calibri Light" panose="020F0302020204030204" pitchFamily="34" charset="0"/>
              </a:rPr>
              <a:t>Tips</a:t>
            </a:r>
          </a:p>
        </p:txBody>
      </p:sp>
      <p:grpSp>
        <p:nvGrpSpPr>
          <p:cNvPr id="122" name="Tip Nieuwe dia">
            <a:extLst>
              <a:ext uri="{FF2B5EF4-FFF2-40B4-BE49-F238E27FC236}">
                <a16:creationId xmlns:a16="http://schemas.microsoft.com/office/drawing/2014/main" id="{2F3A47AE-5DF6-4111-8B0C-0399D4275924}"/>
              </a:ext>
            </a:extLst>
          </p:cNvPr>
          <p:cNvGrpSpPr/>
          <p:nvPr userDrawn="1"/>
        </p:nvGrpSpPr>
        <p:grpSpPr>
          <a:xfrm>
            <a:off x="1114089" y="1391510"/>
            <a:ext cx="2304000" cy="5170646"/>
            <a:chOff x="-2545133" y="2057057"/>
            <a:chExt cx="2304000" cy="5170646"/>
          </a:xfrm>
        </p:grpSpPr>
        <p:sp>
          <p:nvSpPr>
            <p:cNvPr id="123" name="Tip tekst">
              <a:extLst>
                <a:ext uri="{FF2B5EF4-FFF2-40B4-BE49-F238E27FC236}">
                  <a16:creationId xmlns:a16="http://schemas.microsoft.com/office/drawing/2014/main" id="{76D67B95-38B3-4D3A-AEA9-4A12D55E48B7}"/>
                </a:ext>
              </a:extLst>
            </p:cNvPr>
            <p:cNvSpPr txBox="1"/>
            <p:nvPr userDrawn="1"/>
          </p:nvSpPr>
          <p:spPr>
            <a:xfrm>
              <a:off x="-2545133" y="2057057"/>
              <a:ext cx="2304000" cy="5170646"/>
            </a:xfrm>
            <a:prstGeom prst="rect">
              <a:avLst/>
            </a:prstGeom>
            <a:noFill/>
          </p:spPr>
          <p:txBody>
            <a:bodyPr wrap="square" lIns="0" tIns="0" rIns="0" bIns="0" rtlCol="0">
              <a:spAutoFit/>
            </a:bodyPr>
            <a:lstStyle/>
            <a:p>
              <a:pPr>
                <a:lnSpc>
                  <a:spcPct val="100000"/>
                </a:lnSpc>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Nieuwe</a:t>
              </a:r>
              <a:r>
                <a:rPr lang="nl-NL" sz="1050" b="1" baseline="0" noProof="1">
                  <a:solidFill>
                    <a:schemeClr val="tx2"/>
                  </a:solidFill>
                  <a:latin typeface="Calibri Light" panose="020F0302020204030204" pitchFamily="34" charset="0"/>
                  <a:cs typeface="Calibri Light" panose="020F0302020204030204" pitchFamily="34" charset="0"/>
                </a:rPr>
                <a:t> </a:t>
              </a: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dia</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Op tab </a:t>
              </a:r>
              <a:r>
                <a:rPr lang="nl-NL" sz="1050" b="1" baseline="0" noProof="1">
                  <a:solidFill>
                    <a:schemeClr val="tx1"/>
                  </a:solidFill>
                  <a:latin typeface="Calibri Light" panose="020F0302020204030204" pitchFamily="34" charset="0"/>
                  <a:cs typeface="Calibri Light" panose="020F0302020204030204" pitchFamily="34" charset="0"/>
                </a:rPr>
                <a:t>Start</a:t>
              </a:r>
              <a:r>
                <a:rPr lang="nl-NL" sz="1050" baseline="0" noProof="1">
                  <a:solidFill>
                    <a:schemeClr val="tx1"/>
                  </a:solidFill>
                  <a:latin typeface="Calibri Light" panose="020F0302020204030204" pitchFamily="34" charset="0"/>
                  <a:cs typeface="Calibri Light" panose="020F0302020204030204" pitchFamily="34" charset="0"/>
                </a:rPr>
                <a:t>: klik </a:t>
              </a:r>
              <a:r>
                <a:rPr lang="nl-NL" sz="1050" u="sng" baseline="0" noProof="1">
                  <a:solidFill>
                    <a:schemeClr val="tx1"/>
                  </a:solidFill>
                  <a:latin typeface="Calibri Light" panose="020F0302020204030204" pitchFamily="34" charset="0"/>
                  <a:cs typeface="Calibri Light" panose="020F0302020204030204" pitchFamily="34" charset="0"/>
                </a:rPr>
                <a:t>op het tekstje onder </a:t>
              </a:r>
              <a:r>
                <a:rPr lang="nl-NL" sz="1050" baseline="0" noProof="1">
                  <a:solidFill>
                    <a:schemeClr val="tx1"/>
                  </a:solidFill>
                  <a:latin typeface="Calibri Light" panose="020F0302020204030204" pitchFamily="34" charset="0"/>
                  <a:cs typeface="Calibri Light" panose="020F0302020204030204" pitchFamily="34" charset="0"/>
                </a:rPr>
                <a:t>het pictogram </a:t>
              </a:r>
              <a:r>
                <a:rPr lang="nl-NL" sz="1050" b="1" baseline="0" noProof="1">
                  <a:solidFill>
                    <a:schemeClr val="tx1"/>
                  </a:solidFill>
                  <a:latin typeface="Calibri Light" panose="020F0302020204030204" pitchFamily="34" charset="0"/>
                  <a:cs typeface="Calibri Light" panose="020F0302020204030204" pitchFamily="34" charset="0"/>
                </a:rPr>
                <a:t>Nieuwe dia</a:t>
              </a:r>
              <a:r>
                <a:rPr lang="nl-NL" sz="1050" baseline="0" noProof="1">
                  <a:solidFill>
                    <a:schemeClr val="tx1"/>
                  </a:solidFill>
                  <a:latin typeface="Calibri Light" panose="020F0302020204030204" pitchFamily="34" charset="0"/>
                  <a:cs typeface="Calibri Light" panose="020F0302020204030204" pitchFamily="34" charset="0"/>
                </a:rPr>
                <a:t>:</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2"/>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2"/>
                </a:solidFill>
                <a:latin typeface="Calibri Light" panose="020F0302020204030204" pitchFamily="34" charset="0"/>
                <a:cs typeface="Calibri Light" panose="020F0302020204030204" pitchFamily="34" charset="0"/>
              </a:endParaRPr>
            </a:p>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Andere indeling voor huidige dia</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baseline="0" noProof="1">
                  <a:solidFill>
                    <a:schemeClr val="tx1"/>
                  </a:solidFill>
                  <a:latin typeface="Calibri Light" panose="020F0302020204030204" pitchFamily="34" charset="0"/>
                  <a:cs typeface="Calibri Light" panose="020F0302020204030204" pitchFamily="34" charset="0"/>
                </a:rPr>
                <a:t>Op tab </a:t>
              </a:r>
              <a:r>
                <a:rPr lang="nl-NL" sz="1050" b="1" baseline="0" noProof="1">
                  <a:solidFill>
                    <a:schemeClr val="tx1"/>
                  </a:solidFill>
                  <a:latin typeface="Calibri Light" panose="020F0302020204030204" pitchFamily="34" charset="0"/>
                  <a:cs typeface="Calibri Light" panose="020F0302020204030204" pitchFamily="34" charset="0"/>
                </a:rPr>
                <a:t>Start</a:t>
              </a:r>
              <a:r>
                <a:rPr lang="nl-NL" sz="1050" b="0" baseline="0" noProof="1">
                  <a:solidFill>
                    <a:schemeClr val="tx1"/>
                  </a:solidFill>
                  <a:latin typeface="Calibri Light" panose="020F0302020204030204" pitchFamily="34" charset="0"/>
                  <a:cs typeface="Calibri Light" panose="020F0302020204030204" pitchFamily="34" charset="0"/>
                </a:rPr>
                <a:t>: klik op </a:t>
              </a:r>
              <a:r>
                <a:rPr lang="nl-NL" sz="1050" b="1" baseline="0" noProof="1">
                  <a:solidFill>
                    <a:schemeClr val="tx1"/>
                  </a:solidFill>
                  <a:latin typeface="Calibri Light" panose="020F0302020204030204" pitchFamily="34" charset="0"/>
                  <a:cs typeface="Calibri Light" panose="020F0302020204030204" pitchFamily="34" charset="0"/>
                </a:rPr>
                <a:t>Indeling</a:t>
              </a:r>
              <a:r>
                <a:rPr lang="nl-NL" sz="1050" b="0" baseline="0" noProof="1">
                  <a:solidFill>
                    <a:schemeClr val="tx1"/>
                  </a:solidFill>
                  <a:latin typeface="Calibri Light" panose="020F0302020204030204" pitchFamily="34" charset="0"/>
                  <a:cs typeface="Calibri Light" panose="020F0302020204030204" pitchFamily="34" charset="0"/>
                </a:rPr>
                <a:t>:</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1" baseline="0" noProof="1">
                  <a:solidFill>
                    <a:schemeClr val="tx1"/>
                  </a:solidFill>
                  <a:latin typeface="Calibri Light" panose="020F0302020204030204" pitchFamily="34" charset="0"/>
                  <a:cs typeface="Calibri Light" panose="020F0302020204030204" pitchFamily="34" charset="0"/>
                </a:rPr>
                <a:t>KLEUREN</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baseline="0" noProof="1">
                  <a:solidFill>
                    <a:schemeClr val="tx1"/>
                  </a:solidFill>
                  <a:latin typeface="Calibri Light" panose="020F0302020204030204" pitchFamily="34" charset="0"/>
                  <a:cs typeface="Calibri Light" panose="020F0302020204030204" pitchFamily="34" charset="0"/>
                </a:rPr>
                <a:t>Het ingestelde kleurenthema bevat onze huisstijlkleuren. Omdat ze er niet allemaal inpassen (alleen de laatste 6 kunnen gevuld worden voor accenten) staan alle huisstijlkleuren ook in de blokjes boven elke dia, inclusief de twee additionele kleuren groen en rood. Deze kleuren kun je ‘oppikken’ via de pipet-functie bij b.v. het kleuren van tekst of de opvulling van een vorm:</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p:txBody>
        </p:sp>
        <p:pic>
          <p:nvPicPr>
            <p:cNvPr id="124" name="Icon Nieuwe dia">
              <a:extLst>
                <a:ext uri="{FF2B5EF4-FFF2-40B4-BE49-F238E27FC236}">
                  <a16:creationId xmlns:a16="http://schemas.microsoft.com/office/drawing/2014/main" id="{7514B464-40D9-4395-B242-8B1A8E5A62B1}"/>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2003707" y="2776092"/>
              <a:ext cx="495369" cy="762106"/>
            </a:xfrm>
            <a:prstGeom prst="rect">
              <a:avLst/>
            </a:prstGeom>
          </p:spPr>
        </p:pic>
        <p:sp>
          <p:nvSpPr>
            <p:cNvPr id="125" name="Pijl">
              <a:extLst>
                <a:ext uri="{FF2B5EF4-FFF2-40B4-BE49-F238E27FC236}">
                  <a16:creationId xmlns:a16="http://schemas.microsoft.com/office/drawing/2014/main" id="{764757AD-2B56-4485-A16B-AA17D099C223}"/>
                </a:ext>
              </a:extLst>
            </p:cNvPr>
            <p:cNvSpPr/>
            <p:nvPr userDrawn="1"/>
          </p:nvSpPr>
          <p:spPr>
            <a:xfrm>
              <a:off x="-1498911" y="3213945"/>
              <a:ext cx="606634" cy="181070"/>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solidFill>
                  <a:schemeClr val="tx1"/>
                </a:solidFill>
              </a:endParaRPr>
            </a:p>
          </p:txBody>
        </p:sp>
        <p:pic>
          <p:nvPicPr>
            <p:cNvPr id="126" name="Icon Indeling">
              <a:extLst>
                <a:ext uri="{FF2B5EF4-FFF2-40B4-BE49-F238E27FC236}">
                  <a16:creationId xmlns:a16="http://schemas.microsoft.com/office/drawing/2014/main" id="{087A846B-EA89-4B54-A854-EC14B137075C}"/>
                </a:ext>
              </a:extLst>
            </p:cNvPr>
            <p:cNvPicPr>
              <a:picLocks noChangeAspect="1"/>
            </p:cNvPicPr>
            <p:nvPr userDrawn="1"/>
          </p:nvPicPr>
          <p:blipFill>
            <a:blip r:embed="rId3">
              <a:extLst>
                <a:ext uri="{28A0092B-C50C-407E-A947-70E740481C1C}">
                  <a14:useLocalDpi xmlns:a14="http://schemas.microsoft.com/office/drawing/2010/main" val="0"/>
                </a:ext>
              </a:extLst>
            </a:blip>
            <a:stretch/>
          </p:blipFill>
          <p:spPr>
            <a:xfrm>
              <a:off x="-2052470" y="4552251"/>
              <a:ext cx="838317" cy="228632"/>
            </a:xfrm>
            <a:prstGeom prst="rect">
              <a:avLst/>
            </a:prstGeom>
          </p:spPr>
        </p:pic>
        <p:cxnSp>
          <p:nvCxnSpPr>
            <p:cNvPr id="127" name="Lijn">
              <a:extLst>
                <a:ext uri="{FF2B5EF4-FFF2-40B4-BE49-F238E27FC236}">
                  <a16:creationId xmlns:a16="http://schemas.microsoft.com/office/drawing/2014/main" id="{EEEAE59C-FEF7-4ADA-9FDC-3CE8BDF07E7B}"/>
                </a:ext>
              </a:extLst>
            </p:cNvPr>
            <p:cNvCxnSpPr>
              <a:cxnSpLocks/>
            </p:cNvCxnSpPr>
            <p:nvPr userDrawn="1"/>
          </p:nvCxnSpPr>
          <p:spPr>
            <a:xfrm>
              <a:off x="-2545133" y="2249550"/>
              <a:ext cx="23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Lijn">
              <a:extLst>
                <a:ext uri="{FF2B5EF4-FFF2-40B4-BE49-F238E27FC236}">
                  <a16:creationId xmlns:a16="http://schemas.microsoft.com/office/drawing/2014/main" id="{DCE5BD24-CCFA-4DB5-A414-B10E7DB9B620}"/>
                </a:ext>
              </a:extLst>
            </p:cNvPr>
            <p:cNvCxnSpPr>
              <a:cxnSpLocks/>
            </p:cNvCxnSpPr>
            <p:nvPr userDrawn="1"/>
          </p:nvCxnSpPr>
          <p:spPr>
            <a:xfrm>
              <a:off x="-2545133" y="4186876"/>
              <a:ext cx="230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9" name="Tip Tekst opmaken">
            <a:extLst>
              <a:ext uri="{FF2B5EF4-FFF2-40B4-BE49-F238E27FC236}">
                <a16:creationId xmlns:a16="http://schemas.microsoft.com/office/drawing/2014/main" id="{72553A87-E6DE-4AC8-ADFF-F96D4DE43FE9}"/>
              </a:ext>
            </a:extLst>
          </p:cNvPr>
          <p:cNvGrpSpPr/>
          <p:nvPr userDrawn="1"/>
        </p:nvGrpSpPr>
        <p:grpSpPr>
          <a:xfrm>
            <a:off x="3908090" y="1391508"/>
            <a:ext cx="2304000" cy="4074985"/>
            <a:chOff x="-2564091" y="1731373"/>
            <a:chExt cx="2304000" cy="4074985"/>
          </a:xfrm>
        </p:grpSpPr>
        <p:sp>
          <p:nvSpPr>
            <p:cNvPr id="130" name="Tip tekst">
              <a:extLst>
                <a:ext uri="{FF2B5EF4-FFF2-40B4-BE49-F238E27FC236}">
                  <a16:creationId xmlns:a16="http://schemas.microsoft.com/office/drawing/2014/main" id="{D7BB2FFC-8DBF-407F-8DB2-3AA87503BAF7}"/>
                </a:ext>
              </a:extLst>
            </p:cNvPr>
            <p:cNvSpPr txBox="1"/>
            <p:nvPr userDrawn="1"/>
          </p:nvSpPr>
          <p:spPr>
            <a:xfrm>
              <a:off x="-2564091" y="1731373"/>
              <a:ext cx="2304000" cy="3877985"/>
            </a:xfrm>
            <a:prstGeom prst="rect">
              <a:avLst/>
            </a:prstGeom>
            <a:noFill/>
          </p:spPr>
          <p:txBody>
            <a:bodyPr wrap="square" lIns="0" tIns="0" rIns="0" bIns="0" rtlCol="0">
              <a:spAutoFit/>
            </a:bodyPr>
            <a:lstStyle/>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Tekst opmaken</a:t>
              </a:r>
            </a:p>
            <a:p>
              <a:pPr>
                <a:lnSpc>
                  <a:spcPct val="100000"/>
                </a:lnSpc>
              </a:pPr>
              <a:endParaRPr lang="nl-NL" sz="1050" cap="all" baseline="0" noProof="1">
                <a:solidFill>
                  <a:schemeClr val="accent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In tekstkaders zijn vijf stijlen ingesteld:</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Je kiest een stijl door </a:t>
              </a:r>
              <a:r>
                <a:rPr lang="nl-NL" sz="1050" i="1" baseline="0" noProof="1">
                  <a:solidFill>
                    <a:schemeClr val="tx1"/>
                  </a:solidFill>
                  <a:latin typeface="Calibri Light" panose="020F0302020204030204" pitchFamily="34" charset="0"/>
                  <a:cs typeface="Calibri Light" panose="020F0302020204030204" pitchFamily="34" charset="0"/>
                </a:rPr>
                <a:t>aan het begin van een alinea </a:t>
              </a:r>
              <a:r>
                <a:rPr lang="nl-NL" sz="1050" baseline="0" noProof="1">
                  <a:solidFill>
                    <a:schemeClr val="tx1"/>
                  </a:solidFill>
                  <a:latin typeface="Calibri Light" panose="020F0302020204030204" pitchFamily="34" charset="0"/>
                  <a:cs typeface="Calibri Light" panose="020F0302020204030204" pitchFamily="34" charset="0"/>
                </a:rPr>
                <a:t>op </a:t>
              </a:r>
              <a:r>
                <a:rPr lang="nl-NL" sz="1050" b="1" baseline="0" noProof="1">
                  <a:solidFill>
                    <a:schemeClr val="tx1"/>
                  </a:solidFill>
                  <a:latin typeface="Calibri Light" panose="020F0302020204030204" pitchFamily="34" charset="0"/>
                  <a:cs typeface="Calibri Light" panose="020F0302020204030204" pitchFamily="34" charset="0"/>
                </a:rPr>
                <a:t>[Tab]</a:t>
              </a:r>
              <a:r>
                <a:rPr lang="nl-NL" sz="1050" baseline="0" noProof="1">
                  <a:solidFill>
                    <a:schemeClr val="tx1"/>
                  </a:solidFill>
                  <a:latin typeface="Calibri Light" panose="020F0302020204030204" pitchFamily="34" charset="0"/>
                  <a:cs typeface="Calibri Light" panose="020F0302020204030204" pitchFamily="34" charset="0"/>
                </a:rPr>
                <a:t> of </a:t>
              </a:r>
              <a:r>
                <a:rPr lang="nl-NL" sz="1050" b="1" baseline="0" noProof="1">
                  <a:solidFill>
                    <a:schemeClr val="tx1"/>
                  </a:solidFill>
                  <a:latin typeface="Calibri Light" panose="020F0302020204030204" pitchFamily="34" charset="0"/>
                  <a:cs typeface="Calibri Light" panose="020F0302020204030204" pitchFamily="34" charset="0"/>
                </a:rPr>
                <a:t>[Shift]+[Tab]</a:t>
              </a:r>
              <a:r>
                <a:rPr lang="nl-NL" sz="1050" baseline="0" noProof="1">
                  <a:solidFill>
                    <a:schemeClr val="tx1"/>
                  </a:solidFill>
                  <a:latin typeface="Calibri Light" panose="020F0302020204030204" pitchFamily="34" charset="0"/>
                  <a:cs typeface="Calibri Light" panose="020F0302020204030204" pitchFamily="34" charset="0"/>
                </a:rPr>
                <a:t> te drukken:</a:t>
              </a:r>
            </a:p>
            <a:p>
              <a:pPr marL="143991" indent="-143991">
                <a:lnSpc>
                  <a:spcPct val="100000"/>
                </a:lnSpc>
                <a:buSzPct val="85000"/>
                <a:buFont typeface="Calibri" panose="020B0604020202020204" pitchFamily="34" charset="0"/>
                <a:buChar char="•"/>
              </a:pPr>
              <a:r>
                <a:rPr lang="nl-NL" sz="1050" baseline="0" noProof="1">
                  <a:solidFill>
                    <a:schemeClr val="tx1"/>
                  </a:solidFill>
                  <a:latin typeface="Calibri Light" panose="020F0302020204030204" pitchFamily="34" charset="0"/>
                  <a:cs typeface="Calibri Light" panose="020F0302020204030204" pitchFamily="34" charset="0"/>
                </a:rPr>
                <a:t>Met </a:t>
              </a:r>
              <a:r>
                <a:rPr lang="nl-NL" sz="1050" b="1" baseline="0" noProof="1">
                  <a:solidFill>
                    <a:schemeClr val="tx1"/>
                  </a:solidFill>
                  <a:latin typeface="Calibri Light" panose="020F0302020204030204" pitchFamily="34" charset="0"/>
                  <a:cs typeface="Calibri Light" panose="020F0302020204030204" pitchFamily="34" charset="0"/>
                </a:rPr>
                <a:t>[Tab]</a:t>
              </a:r>
              <a:r>
                <a:rPr lang="nl-NL" sz="1050" baseline="0" noProof="1">
                  <a:solidFill>
                    <a:schemeClr val="tx1"/>
                  </a:solidFill>
                  <a:latin typeface="Calibri Light" panose="020F0302020204030204" pitchFamily="34" charset="0"/>
                  <a:cs typeface="Calibri Light" panose="020F0302020204030204" pitchFamily="34" charset="0"/>
                </a:rPr>
                <a:t> kies je de </a:t>
              </a:r>
              <a:r>
                <a:rPr lang="nl-NL" sz="1050" u="sng" baseline="0" noProof="1">
                  <a:solidFill>
                    <a:schemeClr val="tx1"/>
                  </a:solidFill>
                  <a:latin typeface="Calibri Light" panose="020F0302020204030204" pitchFamily="34" charset="0"/>
                  <a:cs typeface="Calibri Light" panose="020F0302020204030204" pitchFamily="34" charset="0"/>
                </a:rPr>
                <a:t>volgende</a:t>
              </a:r>
              <a:r>
                <a:rPr lang="nl-NL" sz="1050" baseline="0" noProof="1">
                  <a:solidFill>
                    <a:schemeClr val="tx1"/>
                  </a:solidFill>
                  <a:latin typeface="Calibri Light" panose="020F0302020204030204" pitchFamily="34" charset="0"/>
                  <a:cs typeface="Calibri Light" panose="020F0302020204030204" pitchFamily="34" charset="0"/>
                </a:rPr>
                <a:t> stijl</a:t>
              </a:r>
            </a:p>
            <a:p>
              <a:pPr marL="143991" indent="-143991">
                <a:lnSpc>
                  <a:spcPct val="100000"/>
                </a:lnSpc>
                <a:buSzPct val="85000"/>
                <a:buFont typeface="Calibri" panose="020B0604020202020204" pitchFamily="34" charset="0"/>
                <a:buChar char="•"/>
              </a:pPr>
              <a:r>
                <a:rPr lang="nl-NL" sz="1050" baseline="0" noProof="1">
                  <a:solidFill>
                    <a:schemeClr val="tx1"/>
                  </a:solidFill>
                  <a:latin typeface="Calibri Light" panose="020F0302020204030204" pitchFamily="34" charset="0"/>
                  <a:cs typeface="Calibri Light" panose="020F0302020204030204" pitchFamily="34" charset="0"/>
                </a:rPr>
                <a:t>Met </a:t>
              </a:r>
              <a:r>
                <a:rPr lang="nl-NL" sz="1050" b="1" baseline="0" noProof="1">
                  <a:solidFill>
                    <a:schemeClr val="tx1"/>
                  </a:solidFill>
                  <a:latin typeface="Calibri Light" panose="020F0302020204030204" pitchFamily="34" charset="0"/>
                  <a:cs typeface="Calibri Light" panose="020F0302020204030204" pitchFamily="34" charset="0"/>
                </a:rPr>
                <a:t>[Shift]+[Tab]</a:t>
              </a:r>
              <a:r>
                <a:rPr lang="nl-NL" sz="1050" baseline="0" noProof="1">
                  <a:solidFill>
                    <a:schemeClr val="tx1"/>
                  </a:solidFill>
                  <a:latin typeface="Calibri Light" panose="020F0302020204030204" pitchFamily="34" charset="0"/>
                  <a:cs typeface="Calibri Light" panose="020F0302020204030204" pitchFamily="34" charset="0"/>
                </a:rPr>
                <a:t> kies je de </a:t>
              </a:r>
              <a:r>
                <a:rPr lang="nl-NL" sz="1050" u="sng" baseline="0" noProof="1">
                  <a:solidFill>
                    <a:schemeClr val="tx1"/>
                  </a:solidFill>
                  <a:latin typeface="Calibri Light" panose="020F0302020204030204" pitchFamily="34" charset="0"/>
                  <a:cs typeface="Calibri Light" panose="020F0302020204030204" pitchFamily="34" charset="0"/>
                </a:rPr>
                <a:t>vorige</a:t>
              </a:r>
              <a:r>
                <a:rPr lang="nl-NL" sz="1050" i="0" u="none" baseline="0" noProof="1">
                  <a:solidFill>
                    <a:schemeClr val="tx1"/>
                  </a:solidFill>
                  <a:latin typeface="Calibri Light" panose="020F0302020204030204" pitchFamily="34" charset="0"/>
                  <a:cs typeface="Calibri Light" panose="020F0302020204030204" pitchFamily="34" charset="0"/>
                </a:rPr>
                <a:t> stijl</a:t>
              </a:r>
            </a:p>
            <a:p>
              <a:pPr marL="0" indent="0">
                <a:lnSpc>
                  <a:spcPct val="100000"/>
                </a:lnSpc>
                <a:buFont typeface="Calibri" panose="020B0604020202020204" pitchFamily="34" charset="0"/>
                <a:buNone/>
              </a:pPr>
              <a:endParaRPr lang="nl-NL" sz="105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r>
                <a:rPr lang="nl-NL" sz="1050" i="0" u="none" baseline="0" noProof="1">
                  <a:solidFill>
                    <a:schemeClr val="tx1"/>
                  </a:solidFill>
                  <a:latin typeface="Calibri Light" panose="020F0302020204030204" pitchFamily="34" charset="0"/>
                  <a:cs typeface="Calibri Light" panose="020F0302020204030204" pitchFamily="34" charset="0"/>
                </a:rPr>
                <a:t>Je kunt meerdere ‘sprongen’ tegelijk voor- of achteruit maken als je b.v. van stijl 1 naar stijl 4 wilt gaan. Je drukt dan aan het begin van een alinea meerdere keren op </a:t>
              </a:r>
              <a:r>
                <a:rPr lang="nl-NL" sz="1050" b="1" i="0" u="none" baseline="0" noProof="1">
                  <a:solidFill>
                    <a:schemeClr val="tx1"/>
                  </a:solidFill>
                  <a:latin typeface="Calibri Light" panose="020F0302020204030204" pitchFamily="34" charset="0"/>
                  <a:cs typeface="Calibri Light" panose="020F0302020204030204" pitchFamily="34" charset="0"/>
                </a:rPr>
                <a:t>[Tab]</a:t>
              </a:r>
              <a:r>
                <a:rPr lang="nl-NL" sz="1050" i="0" u="none" baseline="0" noProof="1">
                  <a:solidFill>
                    <a:schemeClr val="tx1"/>
                  </a:solidFill>
                  <a:latin typeface="Calibri Light" panose="020F0302020204030204" pitchFamily="34" charset="0"/>
                  <a:cs typeface="Calibri Light" panose="020F0302020204030204" pitchFamily="34" charset="0"/>
                </a:rPr>
                <a:t> of </a:t>
              </a:r>
              <a:r>
                <a:rPr lang="nl-NL" sz="1050" b="1" i="0" u="none" baseline="0" noProof="1">
                  <a:solidFill>
                    <a:schemeClr val="tx1"/>
                  </a:solidFill>
                  <a:latin typeface="Calibri Light" panose="020F0302020204030204" pitchFamily="34" charset="0"/>
                  <a:cs typeface="Calibri Light" panose="020F0302020204030204" pitchFamily="34" charset="0"/>
                </a:rPr>
                <a:t>[Shift]+[Tab].</a:t>
              </a:r>
            </a:p>
            <a:p>
              <a:pPr marL="0" indent="0">
                <a:lnSpc>
                  <a:spcPct val="100000"/>
                </a:lnSpc>
                <a:buFont typeface="Calibri" panose="020B0604020202020204" pitchFamily="34" charset="0"/>
                <a:buNone/>
              </a:pPr>
              <a:endParaRPr lang="nl-NL" sz="1050" b="1"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829417"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1" i="1" u="none" cap="all" baseline="0" noProof="1">
                  <a:solidFill>
                    <a:schemeClr val="accent1"/>
                  </a:solidFill>
                  <a:latin typeface="Calibri Light" panose="020F0302020204030204" pitchFamily="34" charset="0"/>
                  <a:cs typeface="Calibri Light" panose="020F0302020204030204" pitchFamily="34" charset="0"/>
                </a:rPr>
                <a:t>Tip</a:t>
              </a:r>
              <a:r>
                <a:rPr lang="nl-NL" sz="1050" b="1" i="1" u="none" baseline="0" noProof="1">
                  <a:solidFill>
                    <a:schemeClr val="tx1"/>
                  </a:solidFill>
                  <a:latin typeface="Calibri Light" panose="020F0302020204030204" pitchFamily="34" charset="0"/>
                  <a:cs typeface="Calibri Light" panose="020F0302020204030204" pitchFamily="34" charset="0"/>
                </a:rPr>
                <a:t>: </a:t>
              </a:r>
              <a:r>
                <a:rPr lang="nl-NL" sz="1050" b="0" i="1" u="none" baseline="0" noProof="1">
                  <a:solidFill>
                    <a:schemeClr val="tx1"/>
                  </a:solidFill>
                  <a:latin typeface="Calibri Light" panose="020F0302020204030204" pitchFamily="34" charset="0"/>
                  <a:cs typeface="Calibri Light" panose="020F0302020204030204" pitchFamily="34" charset="0"/>
                </a:rPr>
                <a:t>in plaats van de Tab-toets kun je ook deze knoppen gebruiken (op de Start-tab):</a:t>
              </a:r>
            </a:p>
          </p:txBody>
        </p:sp>
        <p:pic>
          <p:nvPicPr>
            <p:cNvPr id="131" name="Icon Inspringen">
              <a:extLst>
                <a:ext uri="{FF2B5EF4-FFF2-40B4-BE49-F238E27FC236}">
                  <a16:creationId xmlns:a16="http://schemas.microsoft.com/office/drawing/2014/main" id="{CF43F927-00B0-4D5B-B697-0D4CC3EA58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663475" y="5628215"/>
              <a:ext cx="419158" cy="178143"/>
            </a:xfrm>
            <a:prstGeom prst="rect">
              <a:avLst/>
            </a:prstGeom>
          </p:spPr>
        </p:pic>
        <p:cxnSp>
          <p:nvCxnSpPr>
            <p:cNvPr id="132" name="Lijn">
              <a:extLst>
                <a:ext uri="{FF2B5EF4-FFF2-40B4-BE49-F238E27FC236}">
                  <a16:creationId xmlns:a16="http://schemas.microsoft.com/office/drawing/2014/main" id="{55783685-606D-41B5-B8A6-C63AC95E381A}"/>
                </a:ext>
              </a:extLst>
            </p:cNvPr>
            <p:cNvCxnSpPr>
              <a:cxnSpLocks/>
            </p:cNvCxnSpPr>
            <p:nvPr userDrawn="1"/>
          </p:nvCxnSpPr>
          <p:spPr>
            <a:xfrm>
              <a:off x="-2564091" y="1923866"/>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3" name="Screenprint stijlen">
              <a:extLst>
                <a:ext uri="{FF2B5EF4-FFF2-40B4-BE49-F238E27FC236}">
                  <a16:creationId xmlns:a16="http://schemas.microsoft.com/office/drawing/2014/main" id="{86BD6095-FD1D-4D21-8E99-06BCB4E7C81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062502" y="2262432"/>
              <a:ext cx="1057265" cy="1037867"/>
            </a:xfrm>
            <a:prstGeom prst="rect">
              <a:avLst/>
            </a:prstGeom>
          </p:spPr>
        </p:pic>
      </p:grpSp>
      <p:grpSp>
        <p:nvGrpSpPr>
          <p:cNvPr id="134" name="Tip Foto instellen">
            <a:extLst>
              <a:ext uri="{FF2B5EF4-FFF2-40B4-BE49-F238E27FC236}">
                <a16:creationId xmlns:a16="http://schemas.microsoft.com/office/drawing/2014/main" id="{36DEFC1B-2E82-48C4-A6CC-F2001A75A195}"/>
              </a:ext>
            </a:extLst>
          </p:cNvPr>
          <p:cNvGrpSpPr/>
          <p:nvPr userDrawn="1"/>
        </p:nvGrpSpPr>
        <p:grpSpPr>
          <a:xfrm>
            <a:off x="6641622" y="1391508"/>
            <a:ext cx="2304000" cy="5009064"/>
            <a:chOff x="6633481" y="1391507"/>
            <a:chExt cx="2304000" cy="5009064"/>
          </a:xfrm>
        </p:grpSpPr>
        <p:sp>
          <p:nvSpPr>
            <p:cNvPr id="135" name="Tip tekst">
              <a:extLst>
                <a:ext uri="{FF2B5EF4-FFF2-40B4-BE49-F238E27FC236}">
                  <a16:creationId xmlns:a16="http://schemas.microsoft.com/office/drawing/2014/main" id="{DAFF4126-7BC9-40F2-A4AD-0897615BC5FC}"/>
                </a:ext>
              </a:extLst>
            </p:cNvPr>
            <p:cNvSpPr txBox="1"/>
            <p:nvPr userDrawn="1"/>
          </p:nvSpPr>
          <p:spPr>
            <a:xfrm>
              <a:off x="6633481" y="1391507"/>
              <a:ext cx="2304000" cy="5009064"/>
            </a:xfrm>
            <a:prstGeom prst="rect">
              <a:avLst/>
            </a:prstGeom>
            <a:noFill/>
          </p:spPr>
          <p:txBody>
            <a:bodyPr wrap="square" lIns="0" tIns="0" rIns="0" bIns="0" rtlCol="0">
              <a:spAutoFit/>
            </a:bodyPr>
            <a:lstStyle/>
            <a:p>
              <a:pPr marL="0" algn="l" defTabSz="531979" rtl="0" eaLnBrk="1" latinLnBrk="0" hangingPunct="1">
                <a:lnSpc>
                  <a:spcPct val="100000"/>
                </a:lnSpc>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Foto instellen</a:t>
              </a:r>
            </a:p>
            <a:p>
              <a:pPr marL="0" algn="l" defTabSz="531979" rtl="0" eaLnBrk="1" latinLnBrk="0" hangingPunct="1">
                <a:lnSpc>
                  <a:spcPct val="100000"/>
                </a:lnSpc>
              </a:pPr>
              <a:endParaRPr lang="nl-NL" sz="1050" b="0" kern="1200" cap="none" baseline="0" noProof="1">
                <a:solidFill>
                  <a:schemeClr val="tx1"/>
                </a:solidFill>
                <a:latin typeface="Calibri Light" panose="020F0302020204030204" pitchFamily="34" charset="0"/>
                <a:ea typeface="+mn-ea"/>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Een fotokader wordt altijd vanuit het midden van de gekozen foto gevuld. </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i="0" u="none" baseline="0" noProof="1">
                  <a:solidFill>
                    <a:schemeClr val="tx1"/>
                  </a:solidFill>
                  <a:latin typeface="Calibri Light" panose="020F0302020204030204" pitchFamily="34" charset="0"/>
                  <a:cs typeface="Calibri Light" panose="020F0302020204030204" pitchFamily="34" charset="0"/>
                </a:rPr>
                <a:t>Als je een ander gedeelte van de foto wilt zien, gebruik je de functie ‘bijsnijden’:</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Klik op de foto.</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Afbeeldingsopmaak</a:t>
              </a:r>
              <a:r>
                <a:rPr lang="nl-NL" sz="1050" b="0" i="0" u="none" baseline="0" noProof="1">
                  <a:solidFill>
                    <a:schemeClr val="tx1"/>
                  </a:solidFill>
                  <a:latin typeface="Calibri Light" panose="020F0302020204030204" pitchFamily="34" charset="0"/>
                  <a:cs typeface="Calibri Light" panose="020F0302020204030204" pitchFamily="34" charset="0"/>
                </a:rPr>
                <a:t>: klik op </a:t>
              </a:r>
              <a:r>
                <a:rPr lang="nl-NL" sz="1050" b="1" i="0" u="none" baseline="0" noProof="1">
                  <a:solidFill>
                    <a:schemeClr val="tx1"/>
                  </a:solidFill>
                  <a:latin typeface="Calibri Light" panose="020F0302020204030204" pitchFamily="34" charset="0"/>
                  <a:cs typeface="Calibri Light" panose="020F0302020204030204" pitchFamily="34" charset="0"/>
                </a:rPr>
                <a:t>Bijsnijden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Nu kun je de foto bewegen en daarmee het gewenste deel in beeld schuiven. Ook kun je de foto vergroten/ verkleinen door met de ronde witte greepjes in de hoeken te slepen.</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Klik naast het kader om de bijsnijden-functie te verlaten.</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gn="l" defTabSz="531979" rtl="0" eaLnBrk="1" latinLnBrk="0" hangingPunct="1">
                <a:lnSpc>
                  <a:spcPct val="100000"/>
                </a:lnSpc>
                <a:buFont typeface="Calibri" panose="020B0604020202020204" pitchFamily="34" charset="0"/>
                <a:buNone/>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Andere foto kiezen</a:t>
              </a:r>
            </a:p>
            <a:p>
              <a:pPr marL="0" indent="0" algn="l" defTabSz="531979" rtl="0" eaLnBrk="1" latinLnBrk="0" hangingPunct="1">
                <a:lnSpc>
                  <a:spcPct val="100000"/>
                </a:lnSpc>
                <a:buFont typeface="Calibri" panose="020B0604020202020204" pitchFamily="34" charset="0"/>
                <a:buNone/>
              </a:pPr>
              <a:endParaRPr lang="nl-NL" sz="1050" b="0" kern="1200" cap="none" baseline="0" noProof="1">
                <a:solidFill>
                  <a:schemeClr val="tx1"/>
                </a:solidFill>
                <a:latin typeface="Calibri Light" panose="020F0302020204030204" pitchFamily="34" charset="0"/>
                <a:ea typeface="+mn-ea"/>
                <a:cs typeface="Calibri Light" panose="020F0302020204030204" pitchFamily="34" charset="0"/>
              </a:endParaRP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Selecteer de foto.</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Druk op </a:t>
              </a:r>
              <a:r>
                <a:rPr lang="nl-NL" sz="1050" b="1" i="0" u="none" baseline="0" noProof="1">
                  <a:solidFill>
                    <a:schemeClr val="tx1"/>
                  </a:solidFill>
                  <a:latin typeface="Calibri Light" panose="020F0302020204030204" pitchFamily="34" charset="0"/>
                  <a:cs typeface="Calibri Light" panose="020F0302020204030204" pitchFamily="34" charset="0"/>
                </a:rPr>
                <a:t>[Delete]</a:t>
              </a: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82940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Start</a:t>
              </a:r>
              <a:r>
                <a:rPr lang="nl-NL" sz="1050" b="0" i="0" u="none" baseline="0" noProof="1">
                  <a:solidFill>
                    <a:schemeClr val="tx1"/>
                  </a:solidFill>
                  <a:latin typeface="Calibri Light" panose="020F0302020204030204" pitchFamily="34" charset="0"/>
                  <a:cs typeface="Calibri Light" panose="020F0302020204030204" pitchFamily="34" charset="0"/>
                </a:rPr>
                <a:t>:</a:t>
              </a:r>
              <a:r>
                <a:rPr lang="nl-NL" sz="1050" b="1" i="0" u="none" baseline="0" noProof="1">
                  <a:solidFill>
                    <a:schemeClr val="tx1"/>
                  </a:solidFill>
                  <a:latin typeface="Calibri Light" panose="020F0302020204030204" pitchFamily="34" charset="0"/>
                  <a:cs typeface="Calibri Light" panose="020F0302020204030204" pitchFamily="34" charset="0"/>
                </a:rPr>
                <a:t> </a:t>
              </a:r>
              <a:r>
                <a:rPr lang="nl-NL" sz="1050" b="0" i="0" u="none" baseline="0" noProof="1">
                  <a:solidFill>
                    <a:schemeClr val="tx1"/>
                  </a:solidFill>
                  <a:latin typeface="Calibri Light" panose="020F0302020204030204" pitchFamily="34" charset="0"/>
                  <a:cs typeface="Calibri Light" panose="020F0302020204030204" pitchFamily="34" charset="0"/>
                </a:rPr>
                <a:t>klik op </a:t>
              </a:r>
              <a:r>
                <a:rPr lang="nl-NL" sz="1050" b="1" i="0" u="none" baseline="0" noProof="1">
                  <a:solidFill>
                    <a:schemeClr val="tx1"/>
                  </a:solidFill>
                  <a:latin typeface="Calibri Light" panose="020F0302020204030204" pitchFamily="34" charset="0"/>
                  <a:cs typeface="Calibri Light" panose="020F0302020204030204" pitchFamily="34" charset="0"/>
                </a:rPr>
                <a:t>Opnieuw instellen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3991" marR="0" lvl="0" indent="-143991" algn="l" defTabSz="82940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82940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1"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Kies een nieuwe foto volgens de aanwijzingen.</a:t>
              </a:r>
            </a:p>
          </p:txBody>
        </p:sp>
        <p:cxnSp>
          <p:nvCxnSpPr>
            <p:cNvPr id="136" name="Lijn">
              <a:extLst>
                <a:ext uri="{FF2B5EF4-FFF2-40B4-BE49-F238E27FC236}">
                  <a16:creationId xmlns:a16="http://schemas.microsoft.com/office/drawing/2014/main" id="{A8E43A82-FA65-4B50-9828-C4740E9E741A}"/>
                </a:ext>
              </a:extLst>
            </p:cNvPr>
            <p:cNvCxnSpPr>
              <a:cxnSpLocks/>
            </p:cNvCxnSpPr>
            <p:nvPr userDrawn="1"/>
          </p:nvCxnSpPr>
          <p:spPr>
            <a:xfrm>
              <a:off x="6633481" y="1584000"/>
              <a:ext cx="23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Lijn">
              <a:extLst>
                <a:ext uri="{FF2B5EF4-FFF2-40B4-BE49-F238E27FC236}">
                  <a16:creationId xmlns:a16="http://schemas.microsoft.com/office/drawing/2014/main" id="{0150E791-AE56-48CE-BD8B-44B868408D75}"/>
                </a:ext>
              </a:extLst>
            </p:cNvPr>
            <p:cNvCxnSpPr>
              <a:cxnSpLocks/>
            </p:cNvCxnSpPr>
            <p:nvPr userDrawn="1"/>
          </p:nvCxnSpPr>
          <p:spPr>
            <a:xfrm>
              <a:off x="6633481" y="5127989"/>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8" name="Icon Bijsnijden" descr="Afbeelding met tafel&#10;&#10;Automatisch gegenereerde beschrijving">
              <a:extLst>
                <a:ext uri="{FF2B5EF4-FFF2-40B4-BE49-F238E27FC236}">
                  <a16:creationId xmlns:a16="http://schemas.microsoft.com/office/drawing/2014/main" id="{4B64F629-3218-474E-A1F5-909319BB8D0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96542" y="2948859"/>
              <a:ext cx="562053" cy="724001"/>
            </a:xfrm>
            <a:prstGeom prst="rect">
              <a:avLst/>
            </a:prstGeom>
          </p:spPr>
        </p:pic>
        <p:pic>
          <p:nvPicPr>
            <p:cNvPr id="139" name="Icon Opnieuw instellen">
              <a:extLst>
                <a:ext uri="{FF2B5EF4-FFF2-40B4-BE49-F238E27FC236}">
                  <a16:creationId xmlns:a16="http://schemas.microsoft.com/office/drawing/2014/main" id="{ECEAD7ED-CCA4-47A3-9804-4095FAD53DD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32014" y="5743449"/>
              <a:ext cx="1181265" cy="257211"/>
            </a:xfrm>
            <a:prstGeom prst="rect">
              <a:avLst/>
            </a:prstGeom>
          </p:spPr>
        </p:pic>
      </p:grpSp>
      <p:grpSp>
        <p:nvGrpSpPr>
          <p:cNvPr id="140" name="Tip Dia herstellen">
            <a:extLst>
              <a:ext uri="{FF2B5EF4-FFF2-40B4-BE49-F238E27FC236}">
                <a16:creationId xmlns:a16="http://schemas.microsoft.com/office/drawing/2014/main" id="{50F5CC48-804D-426E-8495-1935FB72D7E5}"/>
              </a:ext>
            </a:extLst>
          </p:cNvPr>
          <p:cNvGrpSpPr/>
          <p:nvPr userDrawn="1"/>
        </p:nvGrpSpPr>
        <p:grpSpPr>
          <a:xfrm>
            <a:off x="9375155" y="1391510"/>
            <a:ext cx="2304000" cy="4201150"/>
            <a:chOff x="9375155" y="1391507"/>
            <a:chExt cx="2304000" cy="4201150"/>
          </a:xfrm>
        </p:grpSpPr>
        <p:sp>
          <p:nvSpPr>
            <p:cNvPr id="141" name="Tip tekst">
              <a:extLst>
                <a:ext uri="{FF2B5EF4-FFF2-40B4-BE49-F238E27FC236}">
                  <a16:creationId xmlns:a16="http://schemas.microsoft.com/office/drawing/2014/main" id="{F03604F6-D217-4100-8DC7-447C5DF07B76}"/>
                </a:ext>
              </a:extLst>
            </p:cNvPr>
            <p:cNvSpPr txBox="1"/>
            <p:nvPr userDrawn="1"/>
          </p:nvSpPr>
          <p:spPr>
            <a:xfrm>
              <a:off x="9375155" y="1391507"/>
              <a:ext cx="2304000" cy="4201150"/>
            </a:xfrm>
            <a:prstGeom prst="rect">
              <a:avLst/>
            </a:prstGeom>
            <a:noFill/>
          </p:spPr>
          <p:txBody>
            <a:bodyPr wrap="square" lIns="0" tIns="0" rIns="0" bIns="0" rtlCol="0">
              <a:spAutoFit/>
            </a:bodyPr>
            <a:lstStyle/>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Dia herstellen</a:t>
              </a:r>
            </a:p>
            <a:p>
              <a:pPr>
                <a:lnSpc>
                  <a:spcPct val="100000"/>
                </a:lnSpc>
              </a:pPr>
              <a:endParaRPr lang="nl-NL" sz="1050" b="0" cap="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none" baseline="0" noProof="1">
                  <a:solidFill>
                    <a:schemeClr val="tx1"/>
                  </a:solidFill>
                  <a:latin typeface="Calibri Light" panose="020F0302020204030204" pitchFamily="34" charset="0"/>
                  <a:cs typeface="Calibri Light" panose="020F0302020204030204" pitchFamily="34" charset="0"/>
                </a:rPr>
                <a:t>Als de dia-elementen niet (meer) op de juiste manier (over elkaar) liggen kun je de dia-indeling herstellen:</a:t>
              </a: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sng" cap="all" baseline="0" noProof="1">
                  <a:solidFill>
                    <a:schemeClr val="accent1"/>
                  </a:solidFill>
                  <a:latin typeface="Calibri Light" panose="020F0302020204030204" pitchFamily="34" charset="0"/>
                  <a:cs typeface="Calibri Light" panose="020F0302020204030204" pitchFamily="34" charset="0"/>
                </a:rPr>
                <a:t>Stap 1:</a:t>
              </a: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none" baseline="0" noProof="1">
                  <a:solidFill>
                    <a:schemeClr val="tx1"/>
                  </a:solidFill>
                  <a:latin typeface="Calibri Light" panose="020F0302020204030204" pitchFamily="34" charset="0"/>
                  <a:cs typeface="Calibri Light" panose="020F0302020204030204" pitchFamily="34" charset="0"/>
                </a:rPr>
                <a:t>Verwijder eerst de bijsnijdingen van foto’s op deze dia (anders raken ze in STAP 2 verloren): </a:t>
              </a:r>
            </a:p>
            <a:p>
              <a:pPr marL="143991" marR="0" lvl="1" indent="-143991" algn="l" defTabSz="531979"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Klik op de foto. </a:t>
              </a:r>
            </a:p>
            <a:p>
              <a:pPr marL="143991" marR="0" lvl="1" indent="-143991" algn="l" defTabSz="531979"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Op tab </a:t>
              </a:r>
              <a:r>
                <a:rPr lang="nl-NL" sz="1050" b="1" i="0" u="none" kern="1200" baseline="0" noProof="1">
                  <a:solidFill>
                    <a:schemeClr val="tx1"/>
                  </a:solidFill>
                  <a:latin typeface="Calibri Light" panose="020F0302020204030204" pitchFamily="34" charset="0"/>
                  <a:ea typeface="+mn-ea"/>
                  <a:cs typeface="Calibri Light" panose="020F0302020204030204" pitchFamily="34" charset="0"/>
                </a:rPr>
                <a:t>Afbeeldingsopmaak</a:t>
              </a: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 klik op </a:t>
              </a:r>
              <a:r>
                <a:rPr lang="nl-NL" sz="1050" b="1" i="0" u="none" kern="1200" baseline="0" noProof="1">
                  <a:solidFill>
                    <a:schemeClr val="tx1"/>
                  </a:solidFill>
                  <a:latin typeface="Calibri Light" panose="020F0302020204030204" pitchFamily="34" charset="0"/>
                  <a:ea typeface="+mn-ea"/>
                  <a:cs typeface="Calibri Light" panose="020F0302020204030204" pitchFamily="34" charset="0"/>
                </a:rPr>
                <a:t>Afbeeldingen comprimeren</a:t>
              </a: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a:t>
              </a: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Selecteer </a:t>
              </a:r>
              <a:r>
                <a:rPr lang="nl-NL" sz="1050" b="1" i="0" u="none" baseline="0" noProof="1">
                  <a:solidFill>
                    <a:schemeClr val="tx1"/>
                  </a:solidFill>
                  <a:latin typeface="Calibri Light" panose="020F0302020204030204" pitchFamily="34" charset="0"/>
                  <a:cs typeface="Calibri Light" panose="020F0302020204030204" pitchFamily="34" charset="0"/>
                </a:rPr>
                <a:t>Bijgesneden gebieden van afbeeldingen verwijderen</a:t>
              </a:r>
              <a:r>
                <a:rPr lang="nl-NL" sz="1050" b="0" i="0" u="none" baseline="0" noProof="1">
                  <a:solidFill>
                    <a:schemeClr val="tx1"/>
                  </a:solidFill>
                  <a:latin typeface="Calibri Light" panose="020F0302020204030204" pitchFamily="34" charset="0"/>
                  <a:cs typeface="Calibri Light" panose="020F0302020204030204" pitchFamily="34" charset="0"/>
                </a:rPr>
                <a:t> en </a:t>
              </a:r>
              <a:r>
                <a:rPr lang="nl-NL" sz="1050" b="1" i="0" u="none" baseline="0" noProof="1">
                  <a:solidFill>
                    <a:schemeClr val="tx1"/>
                  </a:solidFill>
                  <a:latin typeface="Calibri Light" panose="020F0302020204030204" pitchFamily="34" charset="0"/>
                  <a:cs typeface="Calibri Light" panose="020F0302020204030204" pitchFamily="34" charset="0"/>
                </a:rPr>
                <a:t>Standaardresolutie gebruiken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Sluit af met een klik op </a:t>
              </a:r>
              <a:r>
                <a:rPr lang="nl-NL" sz="1050" b="1" i="0" u="none" baseline="0" noProof="1">
                  <a:solidFill>
                    <a:schemeClr val="tx1"/>
                  </a:solidFill>
                  <a:latin typeface="Calibri Light" panose="020F0302020204030204" pitchFamily="34" charset="0"/>
                  <a:cs typeface="Calibri Light" panose="020F0302020204030204" pitchFamily="34" charset="0"/>
                </a:rPr>
                <a:t>OK</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sng" cap="all" baseline="0" noProof="1">
                  <a:solidFill>
                    <a:schemeClr val="accent1"/>
                  </a:solidFill>
                  <a:latin typeface="Calibri Light" panose="020F0302020204030204" pitchFamily="34" charset="0"/>
                  <a:cs typeface="Calibri Light" panose="020F0302020204030204" pitchFamily="34" charset="0"/>
                </a:rPr>
                <a:t>Stap 2:</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Start</a:t>
              </a:r>
              <a:r>
                <a:rPr lang="nl-NL" sz="1050" b="0" i="0" u="none" baseline="0" noProof="1">
                  <a:solidFill>
                    <a:schemeClr val="tx1"/>
                  </a:solidFill>
                  <a:latin typeface="Calibri Light" panose="020F0302020204030204" pitchFamily="34" charset="0"/>
                  <a:cs typeface="Calibri Light" panose="020F0302020204030204" pitchFamily="34" charset="0"/>
                </a:rPr>
                <a:t>:</a:t>
              </a:r>
              <a:r>
                <a:rPr lang="nl-NL" sz="1050" b="1" i="0" u="none" baseline="0" noProof="1">
                  <a:solidFill>
                    <a:schemeClr val="tx1"/>
                  </a:solidFill>
                  <a:latin typeface="Calibri Light" panose="020F0302020204030204" pitchFamily="34" charset="0"/>
                  <a:cs typeface="Calibri Light" panose="020F0302020204030204" pitchFamily="34" charset="0"/>
                </a:rPr>
                <a:t> </a:t>
              </a:r>
              <a:r>
                <a:rPr lang="nl-NL" sz="1050" b="0" i="0" u="none" baseline="0" noProof="1">
                  <a:solidFill>
                    <a:schemeClr val="tx1"/>
                  </a:solidFill>
                  <a:latin typeface="Calibri Light" panose="020F0302020204030204" pitchFamily="34" charset="0"/>
                  <a:cs typeface="Calibri Light" panose="020F0302020204030204" pitchFamily="34" charset="0"/>
                </a:rPr>
                <a:t>klik op </a:t>
              </a:r>
              <a:r>
                <a:rPr lang="nl-NL" sz="1050" b="1" i="0" u="none" baseline="0" noProof="1">
                  <a:solidFill>
                    <a:schemeClr val="tx1"/>
                  </a:solidFill>
                  <a:latin typeface="Calibri Light" panose="020F0302020204030204" pitchFamily="34" charset="0"/>
                  <a:cs typeface="Calibri Light" panose="020F0302020204030204" pitchFamily="34" charset="0"/>
                </a:rPr>
                <a:t>Opnieuw instellen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1377955" rtl="0" eaLnBrk="1" fontAlgn="auto" latinLnBrk="0" hangingPunct="1">
                <a:lnSpc>
                  <a:spcPct val="100000"/>
                </a:lnSpc>
                <a:spcBef>
                  <a:spcPts val="0"/>
                </a:spcBef>
                <a:spcAft>
                  <a:spcPts val="0"/>
                </a:spcAft>
                <a:buClrTx/>
                <a:buSzTx/>
                <a:buFont typeface="Calibri" panose="020B0604020202020204" pitchFamily="34" charset="0"/>
                <a:buNone/>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p:txBody>
        </p:sp>
        <p:cxnSp>
          <p:nvCxnSpPr>
            <p:cNvPr id="142" name="Lijn">
              <a:extLst>
                <a:ext uri="{FF2B5EF4-FFF2-40B4-BE49-F238E27FC236}">
                  <a16:creationId xmlns:a16="http://schemas.microsoft.com/office/drawing/2014/main" id="{ECE3DE52-C3EA-4DC1-B3F9-EEA3DBCEEEF4}"/>
                </a:ext>
              </a:extLst>
            </p:cNvPr>
            <p:cNvCxnSpPr>
              <a:cxnSpLocks/>
            </p:cNvCxnSpPr>
            <p:nvPr userDrawn="1"/>
          </p:nvCxnSpPr>
          <p:spPr>
            <a:xfrm>
              <a:off x="9375155" y="1584000"/>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3" name="Icon Afbeeldingen comprimeren">
              <a:extLst>
                <a:ext uri="{FF2B5EF4-FFF2-40B4-BE49-F238E27FC236}">
                  <a16:creationId xmlns:a16="http://schemas.microsoft.com/office/drawing/2014/main" id="{242BF795-21CD-4CB0-B783-A5078CF86BBF}"/>
                </a:ext>
              </a:extLst>
            </p:cNvPr>
            <p:cNvPicPr>
              <a:picLocks noChangeAspect="1"/>
            </p:cNvPicPr>
            <p:nvPr userDrawn="1"/>
          </p:nvPicPr>
          <p:blipFill>
            <a:blip r:embed="rId8">
              <a:extLst>
                <a:ext uri="{28A0092B-C50C-407E-A947-70E740481C1C}">
                  <a14:useLocalDpi xmlns:a14="http://schemas.microsoft.com/office/drawing/2010/main" val="0"/>
                </a:ext>
              </a:extLst>
            </a:blip>
            <a:stretch/>
          </p:blipFill>
          <p:spPr>
            <a:xfrm>
              <a:off x="9511434" y="3464874"/>
              <a:ext cx="1705213" cy="228632"/>
            </a:xfrm>
            <a:prstGeom prst="rect">
              <a:avLst/>
            </a:prstGeom>
          </p:spPr>
        </p:pic>
        <p:pic>
          <p:nvPicPr>
            <p:cNvPr id="144" name="Icon Opnieuw instellen">
              <a:extLst>
                <a:ext uri="{FF2B5EF4-FFF2-40B4-BE49-F238E27FC236}">
                  <a16:creationId xmlns:a16="http://schemas.microsoft.com/office/drawing/2014/main" id="{0F159EE5-0DB6-44B4-B1E3-B600765D8FC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70" y="4937066"/>
              <a:ext cx="1181265" cy="257211"/>
            </a:xfrm>
            <a:prstGeom prst="rect">
              <a:avLst/>
            </a:prstGeom>
          </p:spPr>
        </p:pic>
      </p:grpSp>
      <p:sp>
        <p:nvSpPr>
          <p:cNvPr id="145" name="Tijdelijke aanduiding voor datum 1">
            <a:extLst>
              <a:ext uri="{FF2B5EF4-FFF2-40B4-BE49-F238E27FC236}">
                <a16:creationId xmlns:a16="http://schemas.microsoft.com/office/drawing/2014/main" id="{3FFF70E0-9C62-42C0-999D-79C0187433DB}"/>
              </a:ext>
            </a:extLst>
          </p:cNvPr>
          <p:cNvSpPr>
            <a:spLocks noGrp="1"/>
          </p:cNvSpPr>
          <p:nvPr>
            <p:ph type="dt" sz="half" idx="10"/>
          </p:nvPr>
        </p:nvSpPr>
        <p:spPr>
          <a:xfrm>
            <a:off x="-84432" y="6695008"/>
            <a:ext cx="36000" cy="307777"/>
          </a:xfrm>
          <a:prstGeom prst="rect">
            <a:avLst/>
          </a:prstGeom>
        </p:spPr>
        <p:txBody>
          <a:bodyPr>
            <a:spAutoFit/>
          </a:bodyPr>
          <a:lstStyle>
            <a:lvl1pPr>
              <a:defRPr sz="100">
                <a:solidFill>
                  <a:srgbClr val="E6E6E6"/>
                </a:solidFill>
              </a:defRPr>
            </a:lvl1pPr>
          </a:lstStyle>
          <a:p>
            <a:endParaRPr lang="nl-NL" dirty="0"/>
          </a:p>
        </p:txBody>
      </p:sp>
      <p:sp>
        <p:nvSpPr>
          <p:cNvPr id="146" name="Tijdelijke aanduiding voor voettekst 2">
            <a:extLst>
              <a:ext uri="{FF2B5EF4-FFF2-40B4-BE49-F238E27FC236}">
                <a16:creationId xmlns:a16="http://schemas.microsoft.com/office/drawing/2014/main" id="{C970C9C0-2814-41BA-938D-B4F9E5E41EFB}"/>
              </a:ext>
            </a:extLst>
          </p:cNvPr>
          <p:cNvSpPr>
            <a:spLocks noGrp="1"/>
          </p:cNvSpPr>
          <p:nvPr>
            <p:ph type="ftr" sz="quarter" idx="11"/>
          </p:nvPr>
        </p:nvSpPr>
        <p:spPr>
          <a:xfrm>
            <a:off x="-84432" y="6695010"/>
            <a:ext cx="36000" cy="907941"/>
          </a:xfrm>
          <a:prstGeom prst="rect">
            <a:avLst/>
          </a:prstGeom>
        </p:spPr>
        <p:txBody>
          <a:bodyPr>
            <a:spAutoFit/>
          </a:bodyPr>
          <a:lstStyle>
            <a:lvl1pPr>
              <a:defRPr sz="100">
                <a:solidFill>
                  <a:srgbClr val="E6E6E6"/>
                </a:solidFill>
              </a:defRPr>
            </a:lvl1pPr>
          </a:lstStyle>
          <a:p>
            <a:endParaRPr lang="nl-NL" dirty="0"/>
          </a:p>
        </p:txBody>
      </p:sp>
      <p:sp>
        <p:nvSpPr>
          <p:cNvPr id="147" name="Tijdelijke aanduiding voor dianummer 3">
            <a:extLst>
              <a:ext uri="{FF2B5EF4-FFF2-40B4-BE49-F238E27FC236}">
                <a16:creationId xmlns:a16="http://schemas.microsoft.com/office/drawing/2014/main" id="{0B7FD4F4-2E28-41DA-B738-FB098BA4F714}"/>
              </a:ext>
            </a:extLst>
          </p:cNvPr>
          <p:cNvSpPr>
            <a:spLocks noGrp="1"/>
          </p:cNvSpPr>
          <p:nvPr>
            <p:ph type="sldNum" sz="quarter" idx="12"/>
          </p:nvPr>
        </p:nvSpPr>
        <p:spPr>
          <a:xfrm>
            <a:off x="-84432" y="6695008"/>
            <a:ext cx="36000" cy="169277"/>
          </a:xfrm>
          <a:prstGeom prst="rect">
            <a:avLst/>
          </a:prstGeom>
        </p:spPr>
        <p:txBody>
          <a:bodyPr>
            <a:spAutoFit/>
          </a:bodyPr>
          <a:lstStyle>
            <a:lvl1pPr>
              <a:defRPr sz="100">
                <a:solidFill>
                  <a:srgbClr val="E6E6E6"/>
                </a:solidFill>
              </a:defRPr>
            </a:lvl1pPr>
          </a:lstStyle>
          <a:p>
            <a:fld id="{B8626174-7854-4699-ADD6-1A80D8049B55}" type="slidenum">
              <a:rPr lang="nl-NL" smtClean="0"/>
              <a:pPr/>
              <a:t>‹nr.›</a:t>
            </a:fld>
            <a:endParaRPr lang="nl-NL" dirty="0"/>
          </a:p>
        </p:txBody>
      </p:sp>
      <p:sp>
        <p:nvSpPr>
          <p:cNvPr id="148" name="Titel 4">
            <a:extLst>
              <a:ext uri="{FF2B5EF4-FFF2-40B4-BE49-F238E27FC236}">
                <a16:creationId xmlns:a16="http://schemas.microsoft.com/office/drawing/2014/main" id="{D1AB2F9D-80F5-47D5-B03F-079A6920C3EA}"/>
              </a:ext>
            </a:extLst>
          </p:cNvPr>
          <p:cNvSpPr>
            <a:spLocks noGrp="1"/>
          </p:cNvSpPr>
          <p:nvPr>
            <p:ph type="title" hasCustomPrompt="1"/>
          </p:nvPr>
        </p:nvSpPr>
        <p:spPr>
          <a:xfrm>
            <a:off x="43490" y="-228203"/>
            <a:ext cx="360000" cy="153888"/>
          </a:xfrm>
          <a:prstGeom prst="rect">
            <a:avLst/>
          </a:prstGeom>
        </p:spPr>
        <p:txBody>
          <a:bodyPr lIns="0" tIns="0" rIns="0" bIns="0"/>
          <a:lstStyle>
            <a:lvl1pPr>
              <a:defRPr sz="1000">
                <a:solidFill>
                  <a:schemeClr val="bg2">
                    <a:lumMod val="75000"/>
                  </a:schemeClr>
                </a:solidFill>
              </a:defRPr>
            </a:lvl1pPr>
          </a:lstStyle>
          <a:p>
            <a:r>
              <a:rPr lang="nl-NL" dirty="0"/>
              <a:t>[titel]</a:t>
            </a:r>
          </a:p>
        </p:txBody>
      </p:sp>
      <p:pic>
        <p:nvPicPr>
          <p:cNvPr id="3" name="Afbeelding 2">
            <a:extLst>
              <a:ext uri="{FF2B5EF4-FFF2-40B4-BE49-F238E27FC236}">
                <a16:creationId xmlns:a16="http://schemas.microsoft.com/office/drawing/2014/main" id="{E9917A5B-54F3-CB84-9341-7407410B5FCB}"/>
              </a:ext>
            </a:extLst>
          </p:cNvPr>
          <p:cNvPicPr>
            <a:picLocks noChangeAspect="1"/>
          </p:cNvPicPr>
          <p:nvPr userDrawn="1"/>
        </p:nvPicPr>
        <p:blipFill>
          <a:blip r:embed="rId9"/>
          <a:stretch>
            <a:fillRect/>
          </a:stretch>
        </p:blipFill>
        <p:spPr>
          <a:xfrm>
            <a:off x="1655515" y="6059464"/>
            <a:ext cx="876422" cy="247685"/>
          </a:xfrm>
          <a:prstGeom prst="rect">
            <a:avLst/>
          </a:prstGeom>
        </p:spPr>
      </p:pic>
      <p:cxnSp>
        <p:nvCxnSpPr>
          <p:cNvPr id="4" name="Lijn">
            <a:extLst>
              <a:ext uri="{FF2B5EF4-FFF2-40B4-BE49-F238E27FC236}">
                <a16:creationId xmlns:a16="http://schemas.microsoft.com/office/drawing/2014/main" id="{932BBDEC-7A8B-9A0F-F3A0-69CA3C0A8E71}"/>
              </a:ext>
            </a:extLst>
          </p:cNvPr>
          <p:cNvCxnSpPr>
            <a:cxnSpLocks/>
          </p:cNvCxnSpPr>
          <p:nvPr userDrawn="1"/>
        </p:nvCxnSpPr>
        <p:spPr>
          <a:xfrm>
            <a:off x="1080002" y="4516925"/>
            <a:ext cx="230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00699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0934ABD-BA0F-4D4D-A953-22EF43FDBDD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Tree>
    <p:extLst>
      <p:ext uri="{BB962C8B-B14F-4D97-AF65-F5344CB8AC3E}">
        <p14:creationId xmlns:p14="http://schemas.microsoft.com/office/powerpoint/2010/main" val="231844046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2 objecte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0934ABD-BA0F-4D4D-A953-22EF43FDBDD9}"/>
              </a:ext>
            </a:extLst>
          </p:cNvPr>
          <p:cNvSpPr>
            <a:spLocks noGrp="1"/>
          </p:cNvSpPr>
          <p:nvPr>
            <p:ph idx="1"/>
          </p:nvPr>
        </p:nvSpPr>
        <p:spPr>
          <a:xfrm>
            <a:off x="828000" y="1676401"/>
            <a:ext cx="4921047"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
        <p:nvSpPr>
          <p:cNvPr id="4" name="Tijdelijke aanduiding voor inhoud 2">
            <a:extLst>
              <a:ext uri="{FF2B5EF4-FFF2-40B4-BE49-F238E27FC236}">
                <a16:creationId xmlns:a16="http://schemas.microsoft.com/office/drawing/2014/main" id="{DDA5C725-A06A-4D9A-549A-DAF1E12D9CEC}"/>
              </a:ext>
            </a:extLst>
          </p:cNvPr>
          <p:cNvSpPr>
            <a:spLocks noGrp="1"/>
          </p:cNvSpPr>
          <p:nvPr>
            <p:ph idx="11"/>
          </p:nvPr>
        </p:nvSpPr>
        <p:spPr>
          <a:xfrm>
            <a:off x="6442955" y="1676401"/>
            <a:ext cx="4921047"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31284524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foto">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lvl1pPr>
              <a:defRPr>
                <a:solidFill>
                  <a:schemeClr val="tx2">
                    <a:lumMod val="50000"/>
                  </a:schemeClr>
                </a:solidFill>
              </a:defRPr>
            </a:lvl1p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
        <p:nvSpPr>
          <p:cNvPr id="5" name="Tijdelijke aanduiding voor tekst 4">
            <a:extLst>
              <a:ext uri="{FF2B5EF4-FFF2-40B4-BE49-F238E27FC236}">
                <a16:creationId xmlns:a16="http://schemas.microsoft.com/office/drawing/2014/main" id="{C243AC03-7531-0445-A999-A308410CF408}"/>
              </a:ext>
            </a:extLst>
          </p:cNvPr>
          <p:cNvSpPr>
            <a:spLocks noGrp="1"/>
          </p:cNvSpPr>
          <p:nvPr>
            <p:ph type="body" sz="quarter" idx="11"/>
          </p:nvPr>
        </p:nvSpPr>
        <p:spPr>
          <a:xfrm>
            <a:off x="828675" y="1676400"/>
            <a:ext cx="5129065"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afbeelding 15">
            <a:extLst>
              <a:ext uri="{FF2B5EF4-FFF2-40B4-BE49-F238E27FC236}">
                <a16:creationId xmlns:a16="http://schemas.microsoft.com/office/drawing/2014/main" id="{10E9DBD8-5FAD-BEDD-EAED-02803639F5D1}"/>
              </a:ext>
            </a:extLst>
          </p:cNvPr>
          <p:cNvSpPr>
            <a:spLocks noGrp="1"/>
          </p:cNvSpPr>
          <p:nvPr>
            <p:ph type="pic" sz="quarter" idx="12"/>
          </p:nvPr>
        </p:nvSpPr>
        <p:spPr>
          <a:xfrm>
            <a:off x="6153738" y="1687005"/>
            <a:ext cx="4856374" cy="3377110"/>
          </a:xfrm>
          <a:custGeom>
            <a:avLst/>
            <a:gdLst>
              <a:gd name="connsiteX0" fmla="*/ 2672461 w 4856374"/>
              <a:gd name="connsiteY0" fmla="*/ 1001 h 3377110"/>
              <a:gd name="connsiteX1" fmla="*/ 4781539 w 4856374"/>
              <a:gd name="connsiteY1" fmla="*/ 1355565 h 3377110"/>
              <a:gd name="connsiteX2" fmla="*/ 2715763 w 4856374"/>
              <a:gd name="connsiteY2" fmla="*/ 3344846 h 3377110"/>
              <a:gd name="connsiteX3" fmla="*/ 633185 w 4856374"/>
              <a:gd name="connsiteY3" fmla="*/ 3164488 h 3377110"/>
              <a:gd name="connsiteX4" fmla="*/ 1225298 w 4856374"/>
              <a:gd name="connsiteY4" fmla="*/ 408464 h 3377110"/>
              <a:gd name="connsiteX5" fmla="*/ 2672461 w 4856374"/>
              <a:gd name="connsiteY5" fmla="*/ 1001 h 33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6374" h="3377110">
                <a:moveTo>
                  <a:pt x="2672461" y="1001"/>
                </a:moveTo>
                <a:cubicBezTo>
                  <a:pt x="3547984" y="-21878"/>
                  <a:pt x="4433345" y="345110"/>
                  <a:pt x="4781539" y="1355565"/>
                </a:cubicBezTo>
                <a:cubicBezTo>
                  <a:pt x="5246498" y="2705511"/>
                  <a:pt x="3421029" y="3556769"/>
                  <a:pt x="2715763" y="3344846"/>
                </a:cubicBezTo>
                <a:cubicBezTo>
                  <a:pt x="1603960" y="3010732"/>
                  <a:pt x="1405146" y="3642939"/>
                  <a:pt x="633185" y="3164488"/>
                </a:cubicBezTo>
                <a:cubicBezTo>
                  <a:pt x="-498092" y="2464313"/>
                  <a:pt x="1614" y="1141860"/>
                  <a:pt x="1225298" y="408464"/>
                </a:cubicBezTo>
                <a:cubicBezTo>
                  <a:pt x="1625375" y="168809"/>
                  <a:pt x="2147147" y="14729"/>
                  <a:pt x="2672461" y="1001"/>
                </a:cubicBezTo>
                <a:close/>
              </a:path>
            </a:pathLst>
          </a:custGeom>
          <a:solidFill>
            <a:schemeClr val="bg1">
              <a:lumMod val="95000"/>
            </a:schemeClr>
          </a:solidFill>
        </p:spPr>
        <p:txBody>
          <a:bodyPr wrap="square">
            <a:noAutofit/>
          </a:bodyPr>
          <a:lstStyle>
            <a:lvl1pPr marL="0" indent="0" algn="ctr">
              <a:buNone/>
              <a:defRPr/>
            </a:lvl1pPr>
          </a:lstStyle>
          <a:p>
            <a:r>
              <a:rPr lang="nl-NL"/>
              <a:t>Klik op het pictogram als u een afbeelding wilt toevoegen</a:t>
            </a:r>
            <a:endParaRPr lang="nl-NL" dirty="0"/>
          </a:p>
        </p:txBody>
      </p:sp>
      <p:sp>
        <p:nvSpPr>
          <p:cNvPr id="19" name="Tijdelijke aanduiding voor tekst 18">
            <a:extLst>
              <a:ext uri="{FF2B5EF4-FFF2-40B4-BE49-F238E27FC236}">
                <a16:creationId xmlns:a16="http://schemas.microsoft.com/office/drawing/2014/main" id="{2EF28A7B-16B5-6F29-D3E0-BA6C681FA36C}"/>
              </a:ext>
            </a:extLst>
          </p:cNvPr>
          <p:cNvSpPr>
            <a:spLocks noGrp="1"/>
          </p:cNvSpPr>
          <p:nvPr>
            <p:ph type="body" sz="quarter" idx="13" hasCustomPrompt="1"/>
          </p:nvPr>
        </p:nvSpPr>
        <p:spPr>
          <a:xfrm rot="1304902">
            <a:off x="5832693" y="4381990"/>
            <a:ext cx="2806481" cy="1520876"/>
          </a:xfrm>
          <a:blipFill>
            <a:blip r:embed="rId2"/>
            <a:stretch>
              <a:fillRect/>
            </a:stretch>
          </a:blipFill>
        </p:spPr>
        <p:txBody>
          <a:bodyPr/>
          <a:lstStyle>
            <a:lvl1pPr marL="0" indent="0">
              <a:lnSpc>
                <a:spcPct val="0"/>
              </a:lnSpc>
              <a:spcBef>
                <a:spcPts val="0"/>
              </a:spcBef>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239864997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en foto met bijschriften">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
        <p:nvSpPr>
          <p:cNvPr id="5" name="Tijdelijke aanduiding voor tekst 4">
            <a:extLst>
              <a:ext uri="{FF2B5EF4-FFF2-40B4-BE49-F238E27FC236}">
                <a16:creationId xmlns:a16="http://schemas.microsoft.com/office/drawing/2014/main" id="{C243AC03-7531-0445-A999-A308410CF408}"/>
              </a:ext>
            </a:extLst>
          </p:cNvPr>
          <p:cNvSpPr>
            <a:spLocks noGrp="1"/>
          </p:cNvSpPr>
          <p:nvPr>
            <p:ph type="body" sz="quarter" idx="11"/>
          </p:nvPr>
        </p:nvSpPr>
        <p:spPr>
          <a:xfrm>
            <a:off x="828675" y="1676400"/>
            <a:ext cx="5129065"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afbeelding 15">
            <a:extLst>
              <a:ext uri="{FF2B5EF4-FFF2-40B4-BE49-F238E27FC236}">
                <a16:creationId xmlns:a16="http://schemas.microsoft.com/office/drawing/2014/main" id="{10E9DBD8-5FAD-BEDD-EAED-02803639F5D1}"/>
              </a:ext>
            </a:extLst>
          </p:cNvPr>
          <p:cNvSpPr>
            <a:spLocks noGrp="1"/>
          </p:cNvSpPr>
          <p:nvPr>
            <p:ph type="pic" sz="quarter" idx="12"/>
          </p:nvPr>
        </p:nvSpPr>
        <p:spPr>
          <a:xfrm>
            <a:off x="7416929" y="1448116"/>
            <a:ext cx="3574725" cy="2586555"/>
          </a:xfrm>
          <a:custGeom>
            <a:avLst/>
            <a:gdLst>
              <a:gd name="connsiteX0" fmla="*/ 2672461 w 4856374"/>
              <a:gd name="connsiteY0" fmla="*/ 1001 h 3377110"/>
              <a:gd name="connsiteX1" fmla="*/ 4781539 w 4856374"/>
              <a:gd name="connsiteY1" fmla="*/ 1355565 h 3377110"/>
              <a:gd name="connsiteX2" fmla="*/ 2715763 w 4856374"/>
              <a:gd name="connsiteY2" fmla="*/ 3344846 h 3377110"/>
              <a:gd name="connsiteX3" fmla="*/ 633185 w 4856374"/>
              <a:gd name="connsiteY3" fmla="*/ 3164488 h 3377110"/>
              <a:gd name="connsiteX4" fmla="*/ 1225298 w 4856374"/>
              <a:gd name="connsiteY4" fmla="*/ 408464 h 3377110"/>
              <a:gd name="connsiteX5" fmla="*/ 2672461 w 4856374"/>
              <a:gd name="connsiteY5" fmla="*/ 1001 h 33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6374" h="3377110">
                <a:moveTo>
                  <a:pt x="2672461" y="1001"/>
                </a:moveTo>
                <a:cubicBezTo>
                  <a:pt x="3547984" y="-21878"/>
                  <a:pt x="4433345" y="345110"/>
                  <a:pt x="4781539" y="1355565"/>
                </a:cubicBezTo>
                <a:cubicBezTo>
                  <a:pt x="5246498" y="2705511"/>
                  <a:pt x="3421029" y="3556769"/>
                  <a:pt x="2715763" y="3344846"/>
                </a:cubicBezTo>
                <a:cubicBezTo>
                  <a:pt x="1603960" y="3010732"/>
                  <a:pt x="1405146" y="3642939"/>
                  <a:pt x="633185" y="3164488"/>
                </a:cubicBezTo>
                <a:cubicBezTo>
                  <a:pt x="-498092" y="2464313"/>
                  <a:pt x="1614" y="1141860"/>
                  <a:pt x="1225298" y="408464"/>
                </a:cubicBezTo>
                <a:cubicBezTo>
                  <a:pt x="1625375" y="168809"/>
                  <a:pt x="2147147" y="14729"/>
                  <a:pt x="2672461" y="1001"/>
                </a:cubicBezTo>
                <a:close/>
              </a:path>
            </a:pathLst>
          </a:custGeom>
          <a:solidFill>
            <a:schemeClr val="bg1">
              <a:lumMod val="95000"/>
            </a:schemeClr>
          </a:solidFill>
        </p:spPr>
        <p:txBody>
          <a:bodyPr wrap="square">
            <a:noAutofit/>
          </a:bodyPr>
          <a:lstStyle>
            <a:lvl1pPr marL="0" indent="0" algn="ctr">
              <a:buNone/>
              <a:defRPr/>
            </a:lvl1pPr>
          </a:lstStyle>
          <a:p>
            <a:r>
              <a:rPr lang="nl-NL"/>
              <a:t>Klik op het pictogram als u een afbeelding wilt toevoegen</a:t>
            </a:r>
            <a:endParaRPr lang="nl-NL" dirty="0"/>
          </a:p>
        </p:txBody>
      </p:sp>
      <p:sp>
        <p:nvSpPr>
          <p:cNvPr id="6" name="Tijdelijke aanduiding voor tekst 33">
            <a:extLst>
              <a:ext uri="{FF2B5EF4-FFF2-40B4-BE49-F238E27FC236}">
                <a16:creationId xmlns:a16="http://schemas.microsoft.com/office/drawing/2014/main" id="{D1898D14-F0E3-C4C6-DD11-41F8B5363DDD}"/>
              </a:ext>
            </a:extLst>
          </p:cNvPr>
          <p:cNvSpPr>
            <a:spLocks noGrp="1"/>
          </p:cNvSpPr>
          <p:nvPr>
            <p:ph type="body" sz="quarter" idx="15" hasCustomPrompt="1"/>
          </p:nvPr>
        </p:nvSpPr>
        <p:spPr>
          <a:xfrm>
            <a:off x="9356691" y="3255523"/>
            <a:ext cx="2643605" cy="1644032"/>
          </a:xfrm>
          <a:blipFill dpi="0" rotWithShape="0">
            <a:blip r:embed="rId2"/>
            <a:srcRect/>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dirty="0"/>
              <a:t>[bijschrift]</a:t>
            </a:r>
          </a:p>
        </p:txBody>
      </p:sp>
      <p:sp>
        <p:nvSpPr>
          <p:cNvPr id="8" name="Tijdelijke aanduiding voor tekst 33">
            <a:extLst>
              <a:ext uri="{FF2B5EF4-FFF2-40B4-BE49-F238E27FC236}">
                <a16:creationId xmlns:a16="http://schemas.microsoft.com/office/drawing/2014/main" id="{1556B132-E19B-3F2B-DE7C-3EB5936CDD3C}"/>
              </a:ext>
            </a:extLst>
          </p:cNvPr>
          <p:cNvSpPr>
            <a:spLocks noGrp="1"/>
          </p:cNvSpPr>
          <p:nvPr>
            <p:ph type="body" sz="quarter" idx="16" hasCustomPrompt="1"/>
          </p:nvPr>
        </p:nvSpPr>
        <p:spPr>
          <a:xfrm>
            <a:off x="6281762" y="3230330"/>
            <a:ext cx="2854713" cy="1816991"/>
          </a:xfrm>
          <a:blipFill>
            <a:blip r:embed="rId3"/>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dirty="0"/>
              <a:t>[bijschrift]</a:t>
            </a:r>
          </a:p>
        </p:txBody>
      </p:sp>
    </p:spTree>
    <p:extLst>
      <p:ext uri="{BB962C8B-B14F-4D97-AF65-F5344CB8AC3E}">
        <p14:creationId xmlns:p14="http://schemas.microsoft.com/office/powerpoint/2010/main" val="178752118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bijschriften">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
        <p:nvSpPr>
          <p:cNvPr id="5" name="Tijdelijke aanduiding voor tekst 4">
            <a:extLst>
              <a:ext uri="{FF2B5EF4-FFF2-40B4-BE49-F238E27FC236}">
                <a16:creationId xmlns:a16="http://schemas.microsoft.com/office/drawing/2014/main" id="{C243AC03-7531-0445-A999-A308410CF408}"/>
              </a:ext>
            </a:extLst>
          </p:cNvPr>
          <p:cNvSpPr>
            <a:spLocks noGrp="1"/>
          </p:cNvSpPr>
          <p:nvPr>
            <p:ph type="body" sz="quarter" idx="11"/>
          </p:nvPr>
        </p:nvSpPr>
        <p:spPr>
          <a:xfrm>
            <a:off x="828675" y="1676400"/>
            <a:ext cx="5129065"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tekst 33">
            <a:extLst>
              <a:ext uri="{FF2B5EF4-FFF2-40B4-BE49-F238E27FC236}">
                <a16:creationId xmlns:a16="http://schemas.microsoft.com/office/drawing/2014/main" id="{D1898D14-F0E3-C4C6-DD11-41F8B5363DDD}"/>
              </a:ext>
            </a:extLst>
          </p:cNvPr>
          <p:cNvSpPr>
            <a:spLocks noGrp="1"/>
          </p:cNvSpPr>
          <p:nvPr>
            <p:ph type="body" sz="quarter" idx="15" hasCustomPrompt="1"/>
          </p:nvPr>
        </p:nvSpPr>
        <p:spPr>
          <a:xfrm>
            <a:off x="9033056" y="3574983"/>
            <a:ext cx="2643605" cy="1644032"/>
          </a:xfrm>
          <a:blipFill dpi="0" rotWithShape="0">
            <a:blip r:embed="rId2"/>
            <a:srcRect/>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dirty="0"/>
              <a:t>[bijschrift]</a:t>
            </a:r>
          </a:p>
        </p:txBody>
      </p:sp>
      <p:sp>
        <p:nvSpPr>
          <p:cNvPr id="8" name="Tijdelijke aanduiding voor tekst 33">
            <a:extLst>
              <a:ext uri="{FF2B5EF4-FFF2-40B4-BE49-F238E27FC236}">
                <a16:creationId xmlns:a16="http://schemas.microsoft.com/office/drawing/2014/main" id="{1556B132-E19B-3F2B-DE7C-3EB5936CDD3C}"/>
              </a:ext>
            </a:extLst>
          </p:cNvPr>
          <p:cNvSpPr>
            <a:spLocks noGrp="1"/>
          </p:cNvSpPr>
          <p:nvPr>
            <p:ph type="body" sz="quarter" idx="16" hasCustomPrompt="1"/>
          </p:nvPr>
        </p:nvSpPr>
        <p:spPr>
          <a:xfrm>
            <a:off x="6691172" y="1369397"/>
            <a:ext cx="3485624" cy="2218558"/>
          </a:xfrm>
          <a:blipFill>
            <a:blip r:embed="rId3"/>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dirty="0"/>
              <a:t>[bijschrift]</a:t>
            </a:r>
          </a:p>
        </p:txBody>
      </p:sp>
    </p:spTree>
    <p:extLst>
      <p:ext uri="{BB962C8B-B14F-4D97-AF65-F5344CB8AC3E}">
        <p14:creationId xmlns:p14="http://schemas.microsoft.com/office/powerpoint/2010/main" val="333992251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paginafoto">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10E9DBD8-5FAD-BEDD-EAED-02803639F5D1}"/>
              </a:ext>
            </a:extLst>
          </p:cNvPr>
          <p:cNvSpPr>
            <a:spLocks noGrp="1"/>
          </p:cNvSpPr>
          <p:nvPr>
            <p:ph type="pic" sz="quarter" idx="12"/>
          </p:nvPr>
        </p:nvSpPr>
        <p:spPr>
          <a:xfrm>
            <a:off x="0" y="1521634"/>
            <a:ext cx="12192000" cy="5336365"/>
          </a:xfrm>
          <a:prstGeom prst="rect">
            <a:avLst/>
          </a:prstGeom>
          <a:solidFill>
            <a:schemeClr val="bg1">
              <a:lumMod val="95000"/>
            </a:schemeClr>
          </a:solidFill>
        </p:spPr>
        <p:txBody>
          <a:bodyPr wrap="square">
            <a:noAutofit/>
          </a:bodyPr>
          <a:lstStyle>
            <a:lvl1pPr marL="0" indent="0" algn="ctr">
              <a:buNone/>
              <a:defRPr/>
            </a:lvl1pPr>
          </a:lstStyle>
          <a:p>
            <a:r>
              <a:rPr lang="nl-NL"/>
              <a:t>Klik op het pictogram als u een afbeelding wilt toevoegen</a:t>
            </a:r>
            <a:endParaRPr lang="nl-NL" dirty="0"/>
          </a:p>
        </p:txBody>
      </p:sp>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endParaRPr lang="nl-NL" dirty="0"/>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
        <p:nvSpPr>
          <p:cNvPr id="8" name="Tijdelijke aanduiding voor tekst 7">
            <a:extLst>
              <a:ext uri="{FF2B5EF4-FFF2-40B4-BE49-F238E27FC236}">
                <a16:creationId xmlns:a16="http://schemas.microsoft.com/office/drawing/2014/main" id="{945DE79D-ED41-33A7-942D-B5526DFA626F}"/>
              </a:ext>
            </a:extLst>
          </p:cNvPr>
          <p:cNvSpPr>
            <a:spLocks noGrp="1"/>
          </p:cNvSpPr>
          <p:nvPr>
            <p:ph type="body" sz="quarter" idx="13" hasCustomPrompt="1"/>
          </p:nvPr>
        </p:nvSpPr>
        <p:spPr>
          <a:xfrm>
            <a:off x="9766800" y="6076800"/>
            <a:ext cx="1962000" cy="532800"/>
          </a:xfrm>
          <a:blipFill>
            <a:blip r:embed="rId2"/>
            <a:stretch>
              <a:fillRect/>
            </a:stretch>
          </a:blipFill>
        </p:spPr>
        <p:txBody>
          <a:bodyPr/>
          <a:lstStyle>
            <a:lvl1pPr marL="0" indent="0">
              <a:lnSpc>
                <a:spcPct val="0"/>
              </a:lnSpc>
              <a:buNone/>
              <a:defRPr sz="100">
                <a:solidFill>
                  <a:schemeClr val="bg1"/>
                </a:solidFill>
              </a:defRPr>
            </a:lvl1pPr>
          </a:lstStyle>
          <a:p>
            <a:pPr lvl="0"/>
            <a:r>
              <a:rPr lang="nl-NL" dirty="0"/>
              <a:t> </a:t>
            </a:r>
          </a:p>
        </p:txBody>
      </p:sp>
    </p:spTree>
    <p:extLst>
      <p:ext uri="{BB962C8B-B14F-4D97-AF65-F5344CB8AC3E}">
        <p14:creationId xmlns:p14="http://schemas.microsoft.com/office/powerpoint/2010/main" val="104172980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0E5990-FFC3-472F-A20B-378EEEE339DA}"/>
              </a:ext>
            </a:extLst>
          </p:cNvPr>
          <p:cNvSpPr>
            <a:spLocks noGrp="1"/>
          </p:cNvSpPr>
          <p:nvPr>
            <p:ph type="title"/>
          </p:nvPr>
        </p:nvSpPr>
        <p:spPr/>
        <p:txBody>
          <a:bodyPr/>
          <a:lstStyle/>
          <a:p>
            <a:r>
              <a:rPr lang="nl-NL"/>
              <a:t>Klik om stijl te bewerken</a:t>
            </a:r>
          </a:p>
        </p:txBody>
      </p:sp>
      <p:sp>
        <p:nvSpPr>
          <p:cNvPr id="2" name="Tijdelijke aanduiding voor dianummer 1">
            <a:extLst>
              <a:ext uri="{FF2B5EF4-FFF2-40B4-BE49-F238E27FC236}">
                <a16:creationId xmlns:a16="http://schemas.microsoft.com/office/drawing/2014/main" id="{12FB9E7A-93C1-3BF7-5C4B-4500A8BBEABC}"/>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Tree>
    <p:extLst>
      <p:ext uri="{BB962C8B-B14F-4D97-AF65-F5344CB8AC3E}">
        <p14:creationId xmlns:p14="http://schemas.microsoft.com/office/powerpoint/2010/main" val="224303782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9353458-A4CA-5E41-33C5-00984E90C115}"/>
              </a:ext>
            </a:extLst>
          </p:cNvPr>
          <p:cNvSpPr>
            <a:spLocks noGrp="1"/>
          </p:cNvSpPr>
          <p:nvPr>
            <p:ph type="sldNum" sz="quarter" idx="10"/>
          </p:nvPr>
        </p:nvSpPr>
        <p:spPr/>
        <p:txBody>
          <a:bodyPr/>
          <a:lstStyle/>
          <a:p>
            <a:fld id="{3CB85E5D-8611-4DC1-B375-AD1E4C05477C}" type="slidenum">
              <a:rPr lang="nl-NL" smtClean="0"/>
              <a:pPr/>
              <a:t>‹nr.›</a:t>
            </a:fld>
            <a:endParaRPr lang="nl-NL" dirty="0"/>
          </a:p>
        </p:txBody>
      </p:sp>
    </p:spTree>
    <p:extLst>
      <p:ext uri="{BB962C8B-B14F-4D97-AF65-F5344CB8AC3E}">
        <p14:creationId xmlns:p14="http://schemas.microsoft.com/office/powerpoint/2010/main" val="70244338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A695E97-E81D-47E4-80CF-147B3DC19F54}"/>
              </a:ext>
            </a:extLst>
          </p:cNvPr>
          <p:cNvSpPr>
            <a:spLocks noGrp="1"/>
          </p:cNvSpPr>
          <p:nvPr>
            <p:ph type="title"/>
          </p:nvPr>
        </p:nvSpPr>
        <p:spPr>
          <a:xfrm>
            <a:off x="828000" y="493345"/>
            <a:ext cx="10537200" cy="677108"/>
          </a:xfrm>
          <a:prstGeom prst="rect">
            <a:avLst/>
          </a:prstGeom>
        </p:spPr>
        <p:txBody>
          <a:bodyPr vert="horz" lIns="0" tIns="0" rIns="0" bIns="0" rtlCol="0" anchor="t" anchorCtr="0">
            <a:noAutofit/>
          </a:bodyPr>
          <a:lstStyle/>
          <a:p>
            <a:r>
              <a:rPr lang="nl-NL" dirty="0"/>
              <a:t>Klik om stijl te bewerken</a:t>
            </a:r>
          </a:p>
        </p:txBody>
      </p:sp>
      <p:sp>
        <p:nvSpPr>
          <p:cNvPr id="6" name="Tijdelijke aanduiding voor dianummer 5">
            <a:extLst>
              <a:ext uri="{FF2B5EF4-FFF2-40B4-BE49-F238E27FC236}">
                <a16:creationId xmlns:a16="http://schemas.microsoft.com/office/drawing/2014/main" id="{B0365BCA-B91B-4871-85F3-D39D03E40777}"/>
              </a:ext>
            </a:extLst>
          </p:cNvPr>
          <p:cNvSpPr>
            <a:spLocks noGrp="1"/>
          </p:cNvSpPr>
          <p:nvPr>
            <p:ph type="sldNum" sz="quarter" idx="4"/>
          </p:nvPr>
        </p:nvSpPr>
        <p:spPr>
          <a:xfrm>
            <a:off x="828000" y="6360854"/>
            <a:ext cx="486450" cy="184666"/>
          </a:xfrm>
          <a:prstGeom prst="rect">
            <a:avLst/>
          </a:prstGeom>
        </p:spPr>
        <p:txBody>
          <a:bodyPr vert="horz" lIns="0" tIns="0" rIns="0" bIns="0" rtlCol="0" anchor="ctr">
            <a:noAutofit/>
          </a:bodyPr>
          <a:lstStyle>
            <a:lvl1pPr algn="l">
              <a:defRPr sz="1200">
                <a:solidFill>
                  <a:schemeClr val="tx2"/>
                </a:solidFill>
              </a:defRPr>
            </a:lvl1pPr>
          </a:lstStyle>
          <a:p>
            <a:fld id="{3CB85E5D-8611-4DC1-B375-AD1E4C05477C}" type="slidenum">
              <a:rPr lang="nl-NL" smtClean="0"/>
              <a:pPr/>
              <a:t>‹nr.›</a:t>
            </a:fld>
            <a:endParaRPr lang="nl-NL" dirty="0"/>
          </a:p>
        </p:txBody>
      </p:sp>
      <p:sp>
        <p:nvSpPr>
          <p:cNvPr id="9" name="Kleur Accent 1">
            <a:extLst>
              <a:ext uri="{FF2B5EF4-FFF2-40B4-BE49-F238E27FC236}">
                <a16:creationId xmlns:a16="http://schemas.microsoft.com/office/drawing/2014/main" id="{B804B3F4-F137-AD70-A020-74C207493D25}"/>
              </a:ext>
            </a:extLst>
          </p:cNvPr>
          <p:cNvSpPr/>
          <p:nvPr userDrawn="1"/>
        </p:nvSpPr>
        <p:spPr>
          <a:xfrm>
            <a:off x="828000" y="-509688"/>
            <a:ext cx="36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Kleur Accent 2">
            <a:extLst>
              <a:ext uri="{FF2B5EF4-FFF2-40B4-BE49-F238E27FC236}">
                <a16:creationId xmlns:a16="http://schemas.microsoft.com/office/drawing/2014/main" id="{DB02A57E-CE0C-99A0-EC81-BF46C87C07FD}"/>
              </a:ext>
            </a:extLst>
          </p:cNvPr>
          <p:cNvSpPr/>
          <p:nvPr userDrawn="1"/>
        </p:nvSpPr>
        <p:spPr>
          <a:xfrm>
            <a:off x="1342547" y="-509688"/>
            <a:ext cx="360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Kleur Accent 3">
            <a:extLst>
              <a:ext uri="{FF2B5EF4-FFF2-40B4-BE49-F238E27FC236}">
                <a16:creationId xmlns:a16="http://schemas.microsoft.com/office/drawing/2014/main" id="{36DFE53B-09D9-3B84-AF97-C3D8F7682B8C}"/>
              </a:ext>
            </a:extLst>
          </p:cNvPr>
          <p:cNvSpPr/>
          <p:nvPr userDrawn="1"/>
        </p:nvSpPr>
        <p:spPr>
          <a:xfrm>
            <a:off x="1857094" y="-509688"/>
            <a:ext cx="360000" cy="3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Kleur Accent 4">
            <a:extLst>
              <a:ext uri="{FF2B5EF4-FFF2-40B4-BE49-F238E27FC236}">
                <a16:creationId xmlns:a16="http://schemas.microsoft.com/office/drawing/2014/main" id="{015CA806-7F55-B37D-FB95-88F84992CE2F}"/>
              </a:ext>
            </a:extLst>
          </p:cNvPr>
          <p:cNvSpPr/>
          <p:nvPr userDrawn="1"/>
        </p:nvSpPr>
        <p:spPr>
          <a:xfrm>
            <a:off x="2371641" y="-509688"/>
            <a:ext cx="360000" cy="3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Kleur Accent 5">
            <a:extLst>
              <a:ext uri="{FF2B5EF4-FFF2-40B4-BE49-F238E27FC236}">
                <a16:creationId xmlns:a16="http://schemas.microsoft.com/office/drawing/2014/main" id="{070DF3B3-F257-DD12-9598-3CAF5682A814}"/>
              </a:ext>
            </a:extLst>
          </p:cNvPr>
          <p:cNvSpPr/>
          <p:nvPr userDrawn="1"/>
        </p:nvSpPr>
        <p:spPr>
          <a:xfrm>
            <a:off x="2886188" y="-509688"/>
            <a:ext cx="360000" cy="3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Kleur Accent 6">
            <a:extLst>
              <a:ext uri="{FF2B5EF4-FFF2-40B4-BE49-F238E27FC236}">
                <a16:creationId xmlns:a16="http://schemas.microsoft.com/office/drawing/2014/main" id="{8DFF11EF-1A2F-98BC-12F7-AB8C82494ABC}"/>
              </a:ext>
            </a:extLst>
          </p:cNvPr>
          <p:cNvSpPr/>
          <p:nvPr userDrawn="1"/>
        </p:nvSpPr>
        <p:spPr>
          <a:xfrm>
            <a:off x="3400733" y="-509688"/>
            <a:ext cx="360000" cy="39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Golf">
            <a:extLst>
              <a:ext uri="{FF2B5EF4-FFF2-40B4-BE49-F238E27FC236}">
                <a16:creationId xmlns:a16="http://schemas.microsoft.com/office/drawing/2014/main" id="{0DA45BB9-F278-7286-A69A-2F85D294F927}"/>
              </a:ext>
            </a:extLst>
          </p:cNvPr>
          <p:cNvPicPr>
            <a:picLocks noChangeAspect="1"/>
          </p:cNvPicPr>
          <p:nvPr userDrawn="1"/>
        </p:nvPicPr>
        <p:blipFill>
          <a:blip r:embed="rId11"/>
          <a:stretch>
            <a:fillRect/>
          </a:stretch>
        </p:blipFill>
        <p:spPr>
          <a:xfrm>
            <a:off x="0" y="5059680"/>
            <a:ext cx="12192000" cy="1798320"/>
          </a:xfrm>
          <a:prstGeom prst="rect">
            <a:avLst/>
          </a:prstGeom>
        </p:spPr>
      </p:pic>
      <p:pic>
        <p:nvPicPr>
          <p:cNvPr id="25" name="Logo" descr="Afbeelding met Graphics, Lettertype, grafische vormgeving, logo&#10;&#10;Automatisch gegenereerde beschrijving">
            <a:extLst>
              <a:ext uri="{FF2B5EF4-FFF2-40B4-BE49-F238E27FC236}">
                <a16:creationId xmlns:a16="http://schemas.microsoft.com/office/drawing/2014/main" id="{82A57EE2-5450-4380-5E2A-A29E9624F0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66997" y="6076948"/>
            <a:ext cx="1962000" cy="531111"/>
          </a:xfrm>
          <a:prstGeom prst="rect">
            <a:avLst/>
          </a:prstGeom>
        </p:spPr>
      </p:pic>
      <p:sp>
        <p:nvSpPr>
          <p:cNvPr id="3" name="Tijdelijke aanduiding voor tekst 2">
            <a:extLst>
              <a:ext uri="{FF2B5EF4-FFF2-40B4-BE49-F238E27FC236}">
                <a16:creationId xmlns:a16="http://schemas.microsoft.com/office/drawing/2014/main" id="{B47F71B1-1C01-4998-8E45-AB4E3B69C681}"/>
              </a:ext>
            </a:extLst>
          </p:cNvPr>
          <p:cNvSpPr>
            <a:spLocks noGrp="1"/>
          </p:cNvSpPr>
          <p:nvPr>
            <p:ph type="body" idx="1"/>
          </p:nvPr>
        </p:nvSpPr>
        <p:spPr>
          <a:xfrm>
            <a:off x="828000" y="1676401"/>
            <a:ext cx="10537200" cy="4019550"/>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 (herhaling vanaf hier)</a:t>
            </a:r>
          </a:p>
          <a:p>
            <a:pPr lvl="6"/>
            <a:r>
              <a:rPr lang="nl-NL" dirty="0"/>
              <a:t>Zevende niveau</a:t>
            </a:r>
          </a:p>
          <a:p>
            <a:pPr lvl="7"/>
            <a:r>
              <a:rPr lang="nl-NL" dirty="0"/>
              <a:t>Achtste niveau</a:t>
            </a:r>
          </a:p>
          <a:p>
            <a:pPr lvl="8"/>
            <a:r>
              <a:rPr lang="nl-NL" dirty="0"/>
              <a:t>Negende niveau</a:t>
            </a:r>
          </a:p>
        </p:txBody>
      </p:sp>
      <p:sp>
        <p:nvSpPr>
          <p:cNvPr id="4" name="Kleur Accent 5">
            <a:extLst>
              <a:ext uri="{FF2B5EF4-FFF2-40B4-BE49-F238E27FC236}">
                <a16:creationId xmlns:a16="http://schemas.microsoft.com/office/drawing/2014/main" id="{A62736B3-3D32-AFFE-4A9D-A7CAC2B82076}"/>
              </a:ext>
            </a:extLst>
          </p:cNvPr>
          <p:cNvSpPr/>
          <p:nvPr userDrawn="1"/>
        </p:nvSpPr>
        <p:spPr>
          <a:xfrm>
            <a:off x="3897113" y="-509688"/>
            <a:ext cx="360000" cy="396000"/>
          </a:xfrm>
          <a:prstGeom prst="rect">
            <a:avLst/>
          </a:prstGeom>
          <a:solidFill>
            <a:srgbClr val="0D8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Kleur Accent 6">
            <a:extLst>
              <a:ext uri="{FF2B5EF4-FFF2-40B4-BE49-F238E27FC236}">
                <a16:creationId xmlns:a16="http://schemas.microsoft.com/office/drawing/2014/main" id="{A6873412-999E-29C6-094B-918F56998EC9}"/>
              </a:ext>
            </a:extLst>
          </p:cNvPr>
          <p:cNvSpPr/>
          <p:nvPr userDrawn="1"/>
        </p:nvSpPr>
        <p:spPr>
          <a:xfrm>
            <a:off x="4411658" y="-509688"/>
            <a:ext cx="360000" cy="396000"/>
          </a:xfrm>
          <a:prstGeom prst="rect">
            <a:avLst/>
          </a:prstGeom>
          <a:solidFill>
            <a:srgbClr val="BF3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80051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7" r:id="rId4"/>
    <p:sldLayoutId id="2147483668" r:id="rId5"/>
    <p:sldLayoutId id="2147483669" r:id="rId6"/>
    <p:sldLayoutId id="2147483671" r:id="rId7"/>
    <p:sldLayoutId id="2147483654" r:id="rId8"/>
    <p:sldLayoutId id="2147483655" r:id="rId9"/>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Kleur Accent 1">
            <a:extLst>
              <a:ext uri="{FF2B5EF4-FFF2-40B4-BE49-F238E27FC236}">
                <a16:creationId xmlns:a16="http://schemas.microsoft.com/office/drawing/2014/main" id="{120AE0B3-A516-880D-C4AC-123221929866}"/>
              </a:ext>
            </a:extLst>
          </p:cNvPr>
          <p:cNvSpPr/>
          <p:nvPr userDrawn="1"/>
        </p:nvSpPr>
        <p:spPr>
          <a:xfrm>
            <a:off x="828000" y="-509688"/>
            <a:ext cx="36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Kleur Accent 2">
            <a:extLst>
              <a:ext uri="{FF2B5EF4-FFF2-40B4-BE49-F238E27FC236}">
                <a16:creationId xmlns:a16="http://schemas.microsoft.com/office/drawing/2014/main" id="{70B769F4-6037-A4D8-48FB-FC98954BDC6E}"/>
              </a:ext>
            </a:extLst>
          </p:cNvPr>
          <p:cNvSpPr/>
          <p:nvPr userDrawn="1"/>
        </p:nvSpPr>
        <p:spPr>
          <a:xfrm>
            <a:off x="1342547" y="-509688"/>
            <a:ext cx="360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Kleur Accent 3">
            <a:extLst>
              <a:ext uri="{FF2B5EF4-FFF2-40B4-BE49-F238E27FC236}">
                <a16:creationId xmlns:a16="http://schemas.microsoft.com/office/drawing/2014/main" id="{8812AB43-F6E3-5E4C-D9FC-3DEF6310158B}"/>
              </a:ext>
            </a:extLst>
          </p:cNvPr>
          <p:cNvSpPr/>
          <p:nvPr userDrawn="1"/>
        </p:nvSpPr>
        <p:spPr>
          <a:xfrm>
            <a:off x="1857094" y="-509688"/>
            <a:ext cx="360000" cy="3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Kleur Accent 4">
            <a:extLst>
              <a:ext uri="{FF2B5EF4-FFF2-40B4-BE49-F238E27FC236}">
                <a16:creationId xmlns:a16="http://schemas.microsoft.com/office/drawing/2014/main" id="{7BB8367E-ADF1-7151-428F-0761FDEF812C}"/>
              </a:ext>
            </a:extLst>
          </p:cNvPr>
          <p:cNvSpPr/>
          <p:nvPr userDrawn="1"/>
        </p:nvSpPr>
        <p:spPr>
          <a:xfrm>
            <a:off x="2371641" y="-509688"/>
            <a:ext cx="360000" cy="3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Kleur Accent 5">
            <a:extLst>
              <a:ext uri="{FF2B5EF4-FFF2-40B4-BE49-F238E27FC236}">
                <a16:creationId xmlns:a16="http://schemas.microsoft.com/office/drawing/2014/main" id="{46332D30-8612-E900-D6C8-02666C38C0B3}"/>
              </a:ext>
            </a:extLst>
          </p:cNvPr>
          <p:cNvSpPr/>
          <p:nvPr userDrawn="1"/>
        </p:nvSpPr>
        <p:spPr>
          <a:xfrm>
            <a:off x="2886188" y="-509688"/>
            <a:ext cx="360000" cy="3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Kleur Accent 6">
            <a:extLst>
              <a:ext uri="{FF2B5EF4-FFF2-40B4-BE49-F238E27FC236}">
                <a16:creationId xmlns:a16="http://schemas.microsoft.com/office/drawing/2014/main" id="{4033C1B4-6B0E-B7C3-68AE-8E8B9D50672D}"/>
              </a:ext>
            </a:extLst>
          </p:cNvPr>
          <p:cNvSpPr/>
          <p:nvPr userDrawn="1"/>
        </p:nvSpPr>
        <p:spPr>
          <a:xfrm>
            <a:off x="3400733" y="-509688"/>
            <a:ext cx="360000" cy="39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Kleur Accent 5">
            <a:extLst>
              <a:ext uri="{FF2B5EF4-FFF2-40B4-BE49-F238E27FC236}">
                <a16:creationId xmlns:a16="http://schemas.microsoft.com/office/drawing/2014/main" id="{F0270EC4-2285-87D0-F7C3-A793BD73A308}"/>
              </a:ext>
            </a:extLst>
          </p:cNvPr>
          <p:cNvSpPr/>
          <p:nvPr userDrawn="1"/>
        </p:nvSpPr>
        <p:spPr>
          <a:xfrm>
            <a:off x="3897113" y="-509688"/>
            <a:ext cx="360000" cy="396000"/>
          </a:xfrm>
          <a:prstGeom prst="rect">
            <a:avLst/>
          </a:prstGeom>
          <a:solidFill>
            <a:srgbClr val="0D8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Kleur Accent 6">
            <a:extLst>
              <a:ext uri="{FF2B5EF4-FFF2-40B4-BE49-F238E27FC236}">
                <a16:creationId xmlns:a16="http://schemas.microsoft.com/office/drawing/2014/main" id="{CF26B7DC-8974-97EC-5A84-EFF07FB6B314}"/>
              </a:ext>
            </a:extLst>
          </p:cNvPr>
          <p:cNvSpPr/>
          <p:nvPr userDrawn="1"/>
        </p:nvSpPr>
        <p:spPr>
          <a:xfrm>
            <a:off x="4411658" y="-509688"/>
            <a:ext cx="360000" cy="396000"/>
          </a:xfrm>
          <a:prstGeom prst="rect">
            <a:avLst/>
          </a:prstGeom>
          <a:solidFill>
            <a:srgbClr val="BF3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88335062"/>
      </p:ext>
    </p:extLst>
  </p:cSld>
  <p:clrMap bg1="lt1" tx1="dk1" bg2="lt2" tx2="dk2" accent1="accent1" accent2="accent2" accent3="accent3" accent4="accent4" accent5="accent5" accent6="accent6" hlink="hlink" folHlink="folHlink"/>
  <p:sldLayoutIdLst>
    <p:sldLayoutId id="2147483666" r:id="rId1"/>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hf hdr="0" ft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360000" indent="-36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2pPr>
      <a:lvl3pPr marL="108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1800" b="0" kern="1200">
          <a:solidFill>
            <a:schemeClr val="tx2"/>
          </a:solidFill>
          <a:latin typeface="+mn-lt"/>
          <a:ea typeface="+mn-ea"/>
          <a:cs typeface="+mn-cs"/>
        </a:defRPr>
      </a:lvl5pPr>
      <a:lvl6pPr marL="360000" indent="-36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6pPr>
      <a:lvl7pPr marL="72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7pPr>
      <a:lvl8pPr marL="108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8pPr>
      <a:lvl9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9.xml"/><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mailto:https://kennisbank.knmp.nl/article/medisch_farmaceutische_beslisregels/intro.html" TargetMode="External"/><Relationship Id="rId2" Type="http://schemas.openxmlformats.org/officeDocument/2006/relationships/hyperlink" Target="mailto:https://www.knmp.nl/dossiers/medisch-farmaceutische-beslisregels-mfbs" TargetMode="Externa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abay.com/en/car-engine-motor-engine-vehicle-173836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9.xml"/><Relationship Id="rId5" Type="http://schemas.openxmlformats.org/officeDocument/2006/relationships/image" Target="../media/image37.sv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14C8806-1A14-AA6F-04ED-C123F38A2020}"/>
              </a:ext>
            </a:extLst>
          </p:cNvPr>
          <p:cNvSpPr>
            <a:spLocks noGrp="1"/>
          </p:cNvSpPr>
          <p:nvPr>
            <p:ph type="ctrTitle"/>
          </p:nvPr>
        </p:nvSpPr>
        <p:spPr/>
        <p:txBody>
          <a:bodyPr/>
          <a:lstStyle/>
          <a:p>
            <a:r>
              <a:rPr lang="nl-NL" dirty="0"/>
              <a:t>Medisch Farmaceutische Beslisregels</a:t>
            </a:r>
          </a:p>
        </p:txBody>
      </p:sp>
      <p:sp>
        <p:nvSpPr>
          <p:cNvPr id="4" name="Ondertitel 3">
            <a:extLst>
              <a:ext uri="{FF2B5EF4-FFF2-40B4-BE49-F238E27FC236}">
                <a16:creationId xmlns:a16="http://schemas.microsoft.com/office/drawing/2014/main" id="{2720CA38-ECE3-773B-47E5-EAE7CBEA00FB}"/>
              </a:ext>
            </a:extLst>
          </p:cNvPr>
          <p:cNvSpPr>
            <a:spLocks noGrp="1"/>
          </p:cNvSpPr>
          <p:nvPr>
            <p:ph type="subTitle" idx="1"/>
          </p:nvPr>
        </p:nvSpPr>
        <p:spPr/>
        <p:txBody>
          <a:bodyPr/>
          <a:lstStyle/>
          <a:p>
            <a:r>
              <a:rPr lang="nl-NL" dirty="0"/>
              <a:t>Instructiegebruik presentatie</a:t>
            </a:r>
          </a:p>
        </p:txBody>
      </p:sp>
      <p:sp>
        <p:nvSpPr>
          <p:cNvPr id="6" name="Tijdelijke aanduiding voor dianummer 5">
            <a:extLst>
              <a:ext uri="{FF2B5EF4-FFF2-40B4-BE49-F238E27FC236}">
                <a16:creationId xmlns:a16="http://schemas.microsoft.com/office/drawing/2014/main" id="{FC9A6816-9239-40C1-96A3-62F9BC333684}"/>
              </a:ext>
            </a:extLst>
          </p:cNvPr>
          <p:cNvSpPr>
            <a:spLocks noGrp="1"/>
          </p:cNvSpPr>
          <p:nvPr>
            <p:ph type="sldNum" sz="quarter" idx="12"/>
          </p:nvPr>
        </p:nvSpPr>
        <p:spPr>
          <a:xfrm>
            <a:off x="-180000" y="6674400"/>
            <a:ext cx="180000" cy="183600"/>
          </a:xfrm>
        </p:spPr>
        <p:txBody>
          <a:bodyPr/>
          <a:lstStyle/>
          <a:p>
            <a:fld id="{B8626174-7854-4699-ADD6-1A80D8049B55}" type="slidenum">
              <a:rPr lang="nl-NL" smtClean="0"/>
              <a:pPr/>
              <a:t>1</a:t>
            </a:fld>
            <a:endParaRPr lang="nl-NL" dirty="0"/>
          </a:p>
        </p:txBody>
      </p:sp>
      <p:sp>
        <p:nvSpPr>
          <p:cNvPr id="8" name="Driehoek 7">
            <a:hlinkClick r:id="" action="ppaction://hlinkshowjump?jump=nextslide"/>
            <a:extLst>
              <a:ext uri="{FF2B5EF4-FFF2-40B4-BE49-F238E27FC236}">
                <a16:creationId xmlns:a16="http://schemas.microsoft.com/office/drawing/2014/main" id="{56245D47-9E55-5524-CBF7-5BE9D2674578}"/>
              </a:ext>
            </a:extLst>
          </p:cNvPr>
          <p:cNvSpPr/>
          <p:nvPr/>
        </p:nvSpPr>
        <p:spPr>
          <a:xfrm rot="5400000">
            <a:off x="6913365" y="6131655"/>
            <a:ext cx="272226" cy="244305"/>
          </a:xfrm>
          <a:prstGeom prst="triangle">
            <a:avLst/>
          </a:prstGeom>
          <a:solidFill>
            <a:srgbClr val="E8564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222423E6-F8A3-F620-8472-BD8B5F48D61D}"/>
              </a:ext>
            </a:extLst>
          </p:cNvPr>
          <p:cNvSpPr txBox="1"/>
          <p:nvPr/>
        </p:nvSpPr>
        <p:spPr>
          <a:xfrm>
            <a:off x="1184708" y="2312466"/>
            <a:ext cx="9822584" cy="2585323"/>
          </a:xfrm>
          <a:prstGeom prst="rect">
            <a:avLst/>
          </a:prstGeom>
          <a:noFill/>
        </p:spPr>
        <p:txBody>
          <a:bodyPr wrap="square" lIns="91440" tIns="45720" rIns="91440" bIns="45720" rtlCol="0" anchor="t">
            <a:spAutoFit/>
          </a:bodyPr>
          <a:lstStyle/>
          <a:p>
            <a:endParaRPr lang="nl-NL" dirty="0"/>
          </a:p>
          <a:p>
            <a:pPr marL="342900" indent="-342900">
              <a:buFont typeface="Arial" panose="020B0604020202020204" pitchFamily="34" charset="0"/>
              <a:buChar char="•"/>
            </a:pPr>
            <a:r>
              <a:rPr lang="nl-NL" dirty="0"/>
              <a:t>Deze presentatie is gedeeltelijk geautomatiseerd.</a:t>
            </a:r>
          </a:p>
          <a:p>
            <a:pPr marL="342900" indent="-342900">
              <a:buFont typeface="Arial" panose="020B0604020202020204" pitchFamily="34" charset="0"/>
              <a:buChar char="•"/>
            </a:pPr>
            <a:r>
              <a:rPr lang="nl-NL" dirty="0"/>
              <a:t>De gebruiker bepaalt het moment van verder gaan naar de volgende dia.</a:t>
            </a:r>
          </a:p>
          <a:p>
            <a:pPr marL="342900" indent="-342900">
              <a:buFont typeface="Arial" panose="020B0604020202020204" pitchFamily="34" charset="0"/>
              <a:buChar char="•"/>
            </a:pPr>
            <a:r>
              <a:rPr lang="nl-NL" dirty="0"/>
              <a:t>Verder gaan kan pas nadat het symbool     voor het KNMP-logo is verschenen.</a:t>
            </a:r>
          </a:p>
          <a:p>
            <a:pPr marL="342900" indent="-342900">
              <a:buFont typeface="Arial" panose="020B0604020202020204" pitchFamily="34" charset="0"/>
              <a:buChar char="•"/>
            </a:pPr>
            <a:r>
              <a:rPr lang="nl-NL" dirty="0"/>
              <a:t>Dit symbool verschijnt vertraagd om ervoor te zorgen dat animaties zijn afgerond en er voldoende leestijd is geweest.</a:t>
            </a:r>
          </a:p>
          <a:p>
            <a:pPr marL="342900" indent="-342900">
              <a:buFont typeface="Arial" panose="020B0604020202020204" pitchFamily="34" charset="0"/>
              <a:buChar char="•"/>
            </a:pPr>
            <a:r>
              <a:rPr lang="nl-NL" dirty="0"/>
              <a:t>Door op     te klikken, ga je naar de volgende dia.</a:t>
            </a:r>
          </a:p>
          <a:p>
            <a:pPr marL="342900" indent="-342900">
              <a:buFont typeface="Arial" panose="020B0604020202020204" pitchFamily="34" charset="0"/>
              <a:buChar char="•"/>
            </a:pPr>
            <a:r>
              <a:rPr lang="nl-NL" dirty="0">
                <a:solidFill>
                  <a:srgbClr val="0F426E"/>
                </a:solidFill>
              </a:rPr>
              <a:t>Start</a:t>
            </a:r>
            <a:r>
              <a:rPr lang="nl-NL" dirty="0"/>
              <a:t> de presentatie door op      te klikken.</a:t>
            </a:r>
            <a:endParaRPr lang="nl-NL"/>
          </a:p>
          <a:p>
            <a:pPr marL="342900" indent="-342900">
              <a:buFont typeface="Arial" panose="020B0604020202020204" pitchFamily="34" charset="0"/>
              <a:buChar char="•"/>
            </a:pPr>
            <a:endParaRPr lang="nl-NL" dirty="0"/>
          </a:p>
        </p:txBody>
      </p:sp>
      <p:sp>
        <p:nvSpPr>
          <p:cNvPr id="12" name="Driehoek 11">
            <a:hlinkClick r:id="" action="ppaction://hlinkshowjump?jump=nextslide"/>
            <a:extLst>
              <a:ext uri="{FF2B5EF4-FFF2-40B4-BE49-F238E27FC236}">
                <a16:creationId xmlns:a16="http://schemas.microsoft.com/office/drawing/2014/main" id="{CBEF9BEE-24BB-FF59-64D2-096AC9065229}"/>
              </a:ext>
            </a:extLst>
          </p:cNvPr>
          <p:cNvSpPr/>
          <p:nvPr/>
        </p:nvSpPr>
        <p:spPr>
          <a:xfrm rot="5400000">
            <a:off x="4664555" y="4341707"/>
            <a:ext cx="175534" cy="157530"/>
          </a:xfrm>
          <a:prstGeom prst="triangle">
            <a:avLst/>
          </a:prstGeom>
          <a:solidFill>
            <a:srgbClr val="E8564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3" name="Driehoek 12">
            <a:hlinkClick r:id="" action="ppaction://hlinkshowjump?jump=nextslide"/>
            <a:extLst>
              <a:ext uri="{FF2B5EF4-FFF2-40B4-BE49-F238E27FC236}">
                <a16:creationId xmlns:a16="http://schemas.microsoft.com/office/drawing/2014/main" id="{D80EE8F8-F0B9-1664-8E53-687704E251A7}"/>
              </a:ext>
            </a:extLst>
          </p:cNvPr>
          <p:cNvSpPr/>
          <p:nvPr/>
        </p:nvSpPr>
        <p:spPr>
          <a:xfrm rot="5400000">
            <a:off x="5771784" y="3254358"/>
            <a:ext cx="175534" cy="157530"/>
          </a:xfrm>
          <a:prstGeom prst="triangle">
            <a:avLst/>
          </a:prstGeom>
          <a:solidFill>
            <a:srgbClr val="E8564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4" name="Driehoek 13">
            <a:hlinkClick r:id="" action="ppaction://hlinkshowjump?jump=nextslide"/>
            <a:extLst>
              <a:ext uri="{FF2B5EF4-FFF2-40B4-BE49-F238E27FC236}">
                <a16:creationId xmlns:a16="http://schemas.microsoft.com/office/drawing/2014/main" id="{D34112E8-5B3F-6609-FAC2-9F74418BD82F}"/>
              </a:ext>
            </a:extLst>
          </p:cNvPr>
          <p:cNvSpPr/>
          <p:nvPr/>
        </p:nvSpPr>
        <p:spPr>
          <a:xfrm rot="5400000">
            <a:off x="2513847" y="4065935"/>
            <a:ext cx="175534" cy="157530"/>
          </a:xfrm>
          <a:prstGeom prst="triangle">
            <a:avLst/>
          </a:prstGeom>
          <a:solidFill>
            <a:srgbClr val="E8564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7893718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73A08EB-C5F0-7FBB-F5DB-55AB3A14A6BC}"/>
              </a:ext>
            </a:extLst>
          </p:cNvPr>
          <p:cNvSpPr>
            <a:spLocks noGrp="1"/>
          </p:cNvSpPr>
          <p:nvPr>
            <p:ph type="sldNum" sz="quarter" idx="10"/>
          </p:nvPr>
        </p:nvSpPr>
        <p:spPr/>
        <p:txBody>
          <a:bodyPr/>
          <a:lstStyle/>
          <a:p>
            <a:fld id="{3CB85E5D-8611-4DC1-B375-AD1E4C05477C}" type="slidenum">
              <a:rPr lang="nl-NL" smtClean="0"/>
              <a:pPr/>
              <a:t>10</a:t>
            </a:fld>
            <a:endParaRPr lang="nl-NL" dirty="0"/>
          </a:p>
        </p:txBody>
      </p:sp>
      <p:grpSp>
        <p:nvGrpSpPr>
          <p:cNvPr id="40" name="Patient">
            <a:extLst>
              <a:ext uri="{FF2B5EF4-FFF2-40B4-BE49-F238E27FC236}">
                <a16:creationId xmlns:a16="http://schemas.microsoft.com/office/drawing/2014/main" id="{1A8C897F-C3E9-6B7E-9157-29BC562A51B3}"/>
              </a:ext>
            </a:extLst>
          </p:cNvPr>
          <p:cNvGrpSpPr/>
          <p:nvPr/>
        </p:nvGrpSpPr>
        <p:grpSpPr>
          <a:xfrm>
            <a:off x="99573" y="3550425"/>
            <a:ext cx="4604007" cy="1754326"/>
            <a:chOff x="370021" y="4347409"/>
            <a:chExt cx="4604007" cy="1754326"/>
          </a:xfrm>
        </p:grpSpPr>
        <p:pic>
          <p:nvPicPr>
            <p:cNvPr id="19" name="Graphic Vrouw" descr="Vrouw silhouet">
              <a:extLst>
                <a:ext uri="{FF2B5EF4-FFF2-40B4-BE49-F238E27FC236}">
                  <a16:creationId xmlns:a16="http://schemas.microsoft.com/office/drawing/2014/main" id="{B4D3DB2F-E915-ABE7-ED85-6E9F339BFF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021" y="4384092"/>
              <a:ext cx="1492189" cy="1492189"/>
            </a:xfrm>
            <a:prstGeom prst="rect">
              <a:avLst/>
            </a:prstGeom>
          </p:spPr>
        </p:pic>
        <p:sp>
          <p:nvSpPr>
            <p:cNvPr id="31" name="Tekstvak Patient data">
              <a:extLst>
                <a:ext uri="{FF2B5EF4-FFF2-40B4-BE49-F238E27FC236}">
                  <a16:creationId xmlns:a16="http://schemas.microsoft.com/office/drawing/2014/main" id="{62B703AB-0FBE-D89F-37DA-76DC8CC974FA}"/>
                </a:ext>
              </a:extLst>
            </p:cNvPr>
            <p:cNvSpPr txBox="1"/>
            <p:nvPr/>
          </p:nvSpPr>
          <p:spPr>
            <a:xfrm>
              <a:off x="1904726" y="4347409"/>
              <a:ext cx="3069302" cy="1754326"/>
            </a:xfrm>
            <a:prstGeom prst="rect">
              <a:avLst/>
            </a:prstGeom>
            <a:noFill/>
          </p:spPr>
          <p:txBody>
            <a:bodyPr wrap="none" rtlCol="0">
              <a:spAutoFit/>
            </a:bodyPr>
            <a:lstStyle/>
            <a:p>
              <a:r>
                <a:rPr lang="nl-NL" dirty="0"/>
                <a:t>Leeftijd: 73 jaar</a:t>
              </a:r>
            </a:p>
            <a:p>
              <a:r>
                <a:rPr lang="nl-NL" dirty="0"/>
                <a:t>Nierfunctie 53 ml/min </a:t>
              </a:r>
            </a:p>
            <a:p>
              <a:r>
                <a:rPr lang="nl-NL" sz="1600" i="1" dirty="0">
                  <a:solidFill>
                    <a:srgbClr val="3EAEC2"/>
                  </a:solidFill>
                </a:rPr>
                <a:t>bepaling: 2 maanden oud</a:t>
              </a:r>
            </a:p>
            <a:p>
              <a:r>
                <a:rPr lang="nl-NL" dirty="0"/>
                <a:t>CI: Verminderde nierfunctie</a:t>
              </a:r>
            </a:p>
            <a:p>
              <a:r>
                <a:rPr lang="nl-NL" dirty="0"/>
                <a:t>vanwege leeftijd &gt; 70 jaar</a:t>
              </a:r>
            </a:p>
            <a:p>
              <a:endParaRPr lang="nl-NL" dirty="0"/>
            </a:p>
          </p:txBody>
        </p:sp>
      </p:grpSp>
      <p:grpSp>
        <p:nvGrpSpPr>
          <p:cNvPr id="43" name="Recept">
            <a:extLst>
              <a:ext uri="{FF2B5EF4-FFF2-40B4-BE49-F238E27FC236}">
                <a16:creationId xmlns:a16="http://schemas.microsoft.com/office/drawing/2014/main" id="{A727A6D9-117E-0528-382E-BE877CB57897}"/>
              </a:ext>
            </a:extLst>
          </p:cNvPr>
          <p:cNvGrpSpPr/>
          <p:nvPr/>
        </p:nvGrpSpPr>
        <p:grpSpPr>
          <a:xfrm>
            <a:off x="549235" y="1168018"/>
            <a:ext cx="3794350" cy="1200329"/>
            <a:chOff x="662717" y="814039"/>
            <a:chExt cx="3794350" cy="1200329"/>
          </a:xfrm>
        </p:grpSpPr>
        <p:sp>
          <p:nvSpPr>
            <p:cNvPr id="29" name="Rechthoek Recept">
              <a:extLst>
                <a:ext uri="{FF2B5EF4-FFF2-40B4-BE49-F238E27FC236}">
                  <a16:creationId xmlns:a16="http://schemas.microsoft.com/office/drawing/2014/main" id="{12DF66BE-ABE7-0B5E-E0D5-3D8D33FBF3AD}"/>
                </a:ext>
              </a:extLst>
            </p:cNvPr>
            <p:cNvSpPr/>
            <p:nvPr/>
          </p:nvSpPr>
          <p:spPr>
            <a:xfrm>
              <a:off x="662717" y="814039"/>
              <a:ext cx="1014760" cy="1200329"/>
            </a:xfrm>
            <a:prstGeom prst="rect">
              <a:avLst/>
            </a:prstGeom>
            <a:solidFill>
              <a:srgbClr val="3EAE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000" dirty="0"/>
                <a:t>t </a:t>
              </a:r>
            </a:p>
            <a:p>
              <a:endParaRPr lang="nl-NL" sz="1000" dirty="0"/>
            </a:p>
            <a:p>
              <a:endParaRPr lang="nl-NL" sz="1000" dirty="0"/>
            </a:p>
            <a:p>
              <a:endParaRPr lang="nl-NL" sz="1000" dirty="0"/>
            </a:p>
            <a:p>
              <a:r>
                <a:rPr lang="nl-NL" sz="1000" dirty="0"/>
                <a:t>Recept</a:t>
              </a:r>
            </a:p>
            <a:p>
              <a:endParaRPr lang="nl-NL" sz="1000" dirty="0"/>
            </a:p>
            <a:p>
              <a:r>
                <a:rPr lang="nl-NL" sz="1000" dirty="0"/>
                <a:t>Voorschrijven en aanschrijven</a:t>
              </a:r>
            </a:p>
            <a:p>
              <a:endParaRPr lang="nl-NL" sz="1000" dirty="0"/>
            </a:p>
            <a:p>
              <a:endParaRPr lang="nl-NL" sz="1000" dirty="0"/>
            </a:p>
            <a:p>
              <a:endParaRPr lang="nl-NL" sz="1000" dirty="0"/>
            </a:p>
            <a:p>
              <a:endParaRPr lang="nl-NL" sz="1000" dirty="0"/>
            </a:p>
            <a:p>
              <a:endParaRPr lang="nl-NL" sz="1000" dirty="0"/>
            </a:p>
            <a:p>
              <a:endParaRPr lang="nl-NL" sz="1000" dirty="0"/>
            </a:p>
          </p:txBody>
        </p:sp>
        <p:sp>
          <p:nvSpPr>
            <p:cNvPr id="39" name="Tekstvak Recept">
              <a:extLst>
                <a:ext uri="{FF2B5EF4-FFF2-40B4-BE49-F238E27FC236}">
                  <a16:creationId xmlns:a16="http://schemas.microsoft.com/office/drawing/2014/main" id="{E92A1F0A-DD17-382B-338F-671755E446F9}"/>
                </a:ext>
              </a:extLst>
            </p:cNvPr>
            <p:cNvSpPr txBox="1"/>
            <p:nvPr/>
          </p:nvSpPr>
          <p:spPr>
            <a:xfrm>
              <a:off x="1758193" y="1017834"/>
              <a:ext cx="2698874" cy="923330"/>
            </a:xfrm>
            <a:prstGeom prst="rect">
              <a:avLst/>
            </a:prstGeom>
            <a:noFill/>
            <a:ln>
              <a:noFill/>
            </a:ln>
          </p:spPr>
          <p:txBody>
            <a:bodyPr wrap="square" rtlCol="0">
              <a:spAutoFit/>
            </a:bodyPr>
            <a:lstStyle/>
            <a:p>
              <a:r>
                <a:rPr lang="nl-NL" dirty="0" err="1"/>
                <a:t>Nitrofurantoine</a:t>
              </a:r>
              <a:r>
                <a:rPr lang="nl-NL" dirty="0"/>
                <a:t> 100 mg</a:t>
              </a:r>
              <a:br>
                <a:rPr lang="nl-NL" dirty="0"/>
              </a:br>
              <a:r>
                <a:rPr lang="nl-NL" dirty="0"/>
                <a:t>2 </a:t>
              </a:r>
              <a:r>
                <a:rPr lang="nl-NL" dirty="0" err="1"/>
                <a:t>dd</a:t>
              </a:r>
              <a:r>
                <a:rPr lang="nl-NL" dirty="0"/>
                <a:t> 1 caps</a:t>
              </a:r>
              <a:br>
                <a:rPr lang="nl-NL" dirty="0"/>
              </a:br>
              <a:r>
                <a:rPr lang="nl-NL" dirty="0"/>
                <a:t>no. 10</a:t>
              </a:r>
            </a:p>
          </p:txBody>
        </p:sp>
      </p:grpSp>
      <p:sp>
        <p:nvSpPr>
          <p:cNvPr id="3" name="Titel">
            <a:extLst>
              <a:ext uri="{FF2B5EF4-FFF2-40B4-BE49-F238E27FC236}">
                <a16:creationId xmlns:a16="http://schemas.microsoft.com/office/drawing/2014/main" id="{55E6D944-33F6-E660-A8BD-109C2FA33BD2}"/>
              </a:ext>
            </a:extLst>
          </p:cNvPr>
          <p:cNvSpPr txBox="1"/>
          <p:nvPr/>
        </p:nvSpPr>
        <p:spPr>
          <a:xfrm>
            <a:off x="644435" y="302486"/>
            <a:ext cx="10776516" cy="523220"/>
          </a:xfrm>
          <a:prstGeom prst="rect">
            <a:avLst/>
          </a:prstGeom>
          <a:noFill/>
        </p:spPr>
        <p:txBody>
          <a:bodyPr wrap="square" rtlCol="0">
            <a:spAutoFit/>
          </a:bodyPr>
          <a:lstStyle/>
          <a:p>
            <a:r>
              <a:rPr lang="nl-NL" sz="2800" dirty="0"/>
              <a:t>Medicatiebewaking via </a:t>
            </a:r>
            <a:r>
              <a:rPr lang="nl-NL" sz="2800" dirty="0" err="1"/>
              <a:t>MFB’s</a:t>
            </a:r>
            <a:r>
              <a:rPr lang="nl-NL" sz="2800" dirty="0"/>
              <a:t> nierfunctie nitrofurantoïne (MFB 5)</a:t>
            </a:r>
          </a:p>
        </p:txBody>
      </p:sp>
      <p:grpSp>
        <p:nvGrpSpPr>
          <p:cNvPr id="8" name="Start MFB">
            <a:extLst>
              <a:ext uri="{FF2B5EF4-FFF2-40B4-BE49-F238E27FC236}">
                <a16:creationId xmlns:a16="http://schemas.microsoft.com/office/drawing/2014/main" id="{CE1AC846-7D03-1B27-6644-F9396BE4D3C0}"/>
              </a:ext>
            </a:extLst>
          </p:cNvPr>
          <p:cNvGrpSpPr/>
          <p:nvPr/>
        </p:nvGrpSpPr>
        <p:grpSpPr>
          <a:xfrm>
            <a:off x="4200164" y="1446513"/>
            <a:ext cx="3674576" cy="2250691"/>
            <a:chOff x="4200164" y="1446513"/>
            <a:chExt cx="3674576" cy="2250691"/>
          </a:xfrm>
        </p:grpSpPr>
        <p:sp>
          <p:nvSpPr>
            <p:cNvPr id="6" name="Pijl Recept -&gt; computer">
              <a:extLst>
                <a:ext uri="{FF2B5EF4-FFF2-40B4-BE49-F238E27FC236}">
                  <a16:creationId xmlns:a16="http://schemas.microsoft.com/office/drawing/2014/main" id="{D96233AD-87FC-670D-F85B-6CB668FB5601}"/>
                </a:ext>
              </a:extLst>
            </p:cNvPr>
            <p:cNvSpPr/>
            <p:nvPr/>
          </p:nvSpPr>
          <p:spPr>
            <a:xfrm>
              <a:off x="4471332" y="1446513"/>
              <a:ext cx="1365455" cy="575266"/>
            </a:xfrm>
            <a:custGeom>
              <a:avLst/>
              <a:gdLst>
                <a:gd name="connsiteX0" fmla="*/ 0 w 1484851"/>
                <a:gd name="connsiteY0" fmla="*/ 71895 h 885627"/>
                <a:gd name="connsiteX1" fmla="*/ 1023457 w 1484851"/>
                <a:gd name="connsiteY1" fmla="*/ 80284 h 885627"/>
                <a:gd name="connsiteX2" fmla="*/ 1484851 w 1484851"/>
                <a:gd name="connsiteY2" fmla="*/ 885627 h 885627"/>
              </a:gdLst>
              <a:ahLst/>
              <a:cxnLst>
                <a:cxn ang="0">
                  <a:pos x="connsiteX0" y="connsiteY0"/>
                </a:cxn>
                <a:cxn ang="0">
                  <a:pos x="connsiteX1" y="connsiteY1"/>
                </a:cxn>
                <a:cxn ang="0">
                  <a:pos x="connsiteX2" y="connsiteY2"/>
                </a:cxn>
              </a:cxnLst>
              <a:rect l="l" t="t" r="r" b="b"/>
              <a:pathLst>
                <a:path w="1484851" h="885627">
                  <a:moveTo>
                    <a:pt x="0" y="71895"/>
                  </a:moveTo>
                  <a:cubicBezTo>
                    <a:pt x="387991" y="8278"/>
                    <a:pt x="775982" y="-55338"/>
                    <a:pt x="1023457" y="80284"/>
                  </a:cubicBezTo>
                  <a:cubicBezTo>
                    <a:pt x="1270932" y="215906"/>
                    <a:pt x="1377891" y="550766"/>
                    <a:pt x="1484851" y="885627"/>
                  </a:cubicBezTo>
                </a:path>
              </a:pathLst>
            </a:custGeom>
            <a:noFill/>
            <a:ln w="38100">
              <a:solidFill>
                <a:srgbClr val="3EAEC2"/>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3EAEC2"/>
                </a:solidFill>
              </a:endParaRPr>
            </a:p>
          </p:txBody>
        </p:sp>
        <p:grpSp>
          <p:nvGrpSpPr>
            <p:cNvPr id="18" name="Computer &amp; maskers">
              <a:extLst>
                <a:ext uri="{FF2B5EF4-FFF2-40B4-BE49-F238E27FC236}">
                  <a16:creationId xmlns:a16="http://schemas.microsoft.com/office/drawing/2014/main" id="{D13F62BA-1FDE-6A66-C3DE-A77EF8342CC1}"/>
                </a:ext>
              </a:extLst>
            </p:cNvPr>
            <p:cNvGrpSpPr/>
            <p:nvPr/>
          </p:nvGrpSpPr>
          <p:grpSpPr>
            <a:xfrm>
              <a:off x="4200164" y="1956624"/>
              <a:ext cx="3674576" cy="1131707"/>
              <a:chOff x="4235038" y="2316429"/>
              <a:chExt cx="3674576" cy="1131707"/>
            </a:xfrm>
          </p:grpSpPr>
          <p:sp>
            <p:nvSpPr>
              <p:cNvPr id="14" name="Masker rechts">
                <a:extLst>
                  <a:ext uri="{FF2B5EF4-FFF2-40B4-BE49-F238E27FC236}">
                    <a16:creationId xmlns:a16="http://schemas.microsoft.com/office/drawing/2014/main" id="{90F257CD-0505-D08C-E26D-F3EA4C01F7F0}"/>
                  </a:ext>
                </a:extLst>
              </p:cNvPr>
              <p:cNvSpPr/>
              <p:nvPr/>
            </p:nvSpPr>
            <p:spPr>
              <a:xfrm>
                <a:off x="6517520" y="2316429"/>
                <a:ext cx="1392094" cy="9233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Masker Links">
                <a:extLst>
                  <a:ext uri="{FF2B5EF4-FFF2-40B4-BE49-F238E27FC236}">
                    <a16:creationId xmlns:a16="http://schemas.microsoft.com/office/drawing/2014/main" id="{CBF3BEBC-F136-CBFE-65EE-813FD3F5A2B4}"/>
                  </a:ext>
                </a:extLst>
              </p:cNvPr>
              <p:cNvSpPr/>
              <p:nvPr/>
            </p:nvSpPr>
            <p:spPr>
              <a:xfrm>
                <a:off x="4235038" y="2384246"/>
                <a:ext cx="1365455" cy="9233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6" name="Computer Graphic" descr="Beeldscherm met effen opvulling">
                <a:extLst>
                  <a:ext uri="{FF2B5EF4-FFF2-40B4-BE49-F238E27FC236}">
                    <a16:creationId xmlns:a16="http://schemas.microsoft.com/office/drawing/2014/main" id="{5E169688-641A-E88B-8BA7-8806741E6E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6748" y="2327169"/>
                <a:ext cx="1120967" cy="1120967"/>
              </a:xfrm>
              <a:prstGeom prst="rect">
                <a:avLst/>
              </a:prstGeom>
            </p:spPr>
          </p:pic>
        </p:grpSp>
        <p:sp>
          <p:nvSpPr>
            <p:cNvPr id="5" name="Start MFB 5">
              <a:extLst>
                <a:ext uri="{FF2B5EF4-FFF2-40B4-BE49-F238E27FC236}">
                  <a16:creationId xmlns:a16="http://schemas.microsoft.com/office/drawing/2014/main" id="{240438D4-4561-D0CF-4297-0C21D3EAB5D0}"/>
                </a:ext>
              </a:extLst>
            </p:cNvPr>
            <p:cNvSpPr txBox="1"/>
            <p:nvPr/>
          </p:nvSpPr>
          <p:spPr>
            <a:xfrm>
              <a:off x="4882891" y="3050873"/>
              <a:ext cx="2860680" cy="646331"/>
            </a:xfrm>
            <a:prstGeom prst="rect">
              <a:avLst/>
            </a:prstGeom>
            <a:noFill/>
          </p:spPr>
          <p:txBody>
            <a:bodyPr wrap="square">
              <a:spAutoFit/>
            </a:bodyPr>
            <a:lstStyle/>
            <a:p>
              <a:r>
                <a:rPr lang="nl-NL" sz="1800" dirty="0"/>
                <a:t>Start </a:t>
              </a:r>
              <a:r>
                <a:rPr lang="nl-NL" sz="1800" b="1" dirty="0"/>
                <a:t>MFB 5:</a:t>
              </a:r>
              <a:r>
                <a:rPr lang="nl-NL" sz="1800" dirty="0"/>
                <a:t> nierfunctie</a:t>
              </a:r>
            </a:p>
            <a:p>
              <a:r>
                <a:rPr lang="nl-NL" sz="1800" dirty="0"/>
                <a:t>nitrofurantoïne</a:t>
              </a:r>
              <a:endParaRPr lang="nl-NL" dirty="0"/>
            </a:p>
          </p:txBody>
        </p:sp>
      </p:grpSp>
      <p:sp>
        <p:nvSpPr>
          <p:cNvPr id="10" name="Is klaring bekend?">
            <a:extLst>
              <a:ext uri="{FF2B5EF4-FFF2-40B4-BE49-F238E27FC236}">
                <a16:creationId xmlns:a16="http://schemas.microsoft.com/office/drawing/2014/main" id="{9FF6E6F5-0B6C-AC99-A278-69720F347221}"/>
              </a:ext>
            </a:extLst>
          </p:cNvPr>
          <p:cNvSpPr/>
          <p:nvPr/>
        </p:nvSpPr>
        <p:spPr>
          <a:xfrm>
            <a:off x="9119033" y="1168018"/>
            <a:ext cx="1816465" cy="962697"/>
          </a:xfrm>
          <a:prstGeom prst="rect">
            <a:avLst/>
          </a:prstGeom>
          <a:solidFill>
            <a:schemeClr val="bg1">
              <a:alpha val="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4171"/>
                </a:solidFill>
              </a:rPr>
              <a:t>Is de klaring bekend?</a:t>
            </a:r>
          </a:p>
        </p:txBody>
      </p:sp>
      <p:grpSp>
        <p:nvGrpSpPr>
          <p:cNvPr id="28" name="Groen  Ja beneden">
            <a:extLst>
              <a:ext uri="{FF2B5EF4-FFF2-40B4-BE49-F238E27FC236}">
                <a16:creationId xmlns:a16="http://schemas.microsoft.com/office/drawing/2014/main" id="{EA8EBAB4-9B23-1535-FFD3-20E5E4CC6C7E}"/>
              </a:ext>
            </a:extLst>
          </p:cNvPr>
          <p:cNvGrpSpPr/>
          <p:nvPr/>
        </p:nvGrpSpPr>
        <p:grpSpPr>
          <a:xfrm>
            <a:off x="9852663" y="1997370"/>
            <a:ext cx="488404" cy="633780"/>
            <a:chOff x="9854322" y="2414426"/>
            <a:chExt cx="488404" cy="633780"/>
          </a:xfrm>
        </p:grpSpPr>
        <p:sp>
          <p:nvSpPr>
            <p:cNvPr id="11" name="Gelijkbenige driehoek 10">
              <a:extLst>
                <a:ext uri="{FF2B5EF4-FFF2-40B4-BE49-F238E27FC236}">
                  <a16:creationId xmlns:a16="http://schemas.microsoft.com/office/drawing/2014/main" id="{6B25602C-811E-DBE1-2876-A68C02845C70}"/>
                </a:ext>
              </a:extLst>
            </p:cNvPr>
            <p:cNvSpPr/>
            <p:nvPr/>
          </p:nvSpPr>
          <p:spPr>
            <a:xfrm rot="10800000">
              <a:off x="9986048" y="2847743"/>
              <a:ext cx="246063" cy="200463"/>
            </a:xfrm>
            <a:prstGeom prst="triangle">
              <a:avLst/>
            </a:prstGeom>
            <a:solidFill>
              <a:srgbClr val="0D874A"/>
            </a:solidFill>
            <a:ln>
              <a:solidFill>
                <a:srgbClr val="0D87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0C0AFA08-9DCA-491C-E105-64255A9A9882}"/>
                </a:ext>
              </a:extLst>
            </p:cNvPr>
            <p:cNvSpPr/>
            <p:nvPr/>
          </p:nvSpPr>
          <p:spPr>
            <a:xfrm>
              <a:off x="9854322" y="2414426"/>
              <a:ext cx="488404" cy="488404"/>
            </a:xfrm>
            <a:custGeom>
              <a:avLst/>
              <a:gdLst>
                <a:gd name="connsiteX0" fmla="*/ 0 w 488404"/>
                <a:gd name="connsiteY0" fmla="*/ 244202 h 488404"/>
                <a:gd name="connsiteX1" fmla="*/ 244202 w 488404"/>
                <a:gd name="connsiteY1" fmla="*/ 0 h 488404"/>
                <a:gd name="connsiteX2" fmla="*/ 488404 w 488404"/>
                <a:gd name="connsiteY2" fmla="*/ 244202 h 488404"/>
                <a:gd name="connsiteX3" fmla="*/ 244202 w 488404"/>
                <a:gd name="connsiteY3" fmla="*/ 488404 h 488404"/>
                <a:gd name="connsiteX4" fmla="*/ 0 w 488404"/>
                <a:gd name="connsiteY4" fmla="*/ 244202 h 488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404" h="488404" fill="none" extrusionOk="0">
                  <a:moveTo>
                    <a:pt x="0" y="244202"/>
                  </a:moveTo>
                  <a:cubicBezTo>
                    <a:pt x="2760" y="111639"/>
                    <a:pt x="97289" y="-15103"/>
                    <a:pt x="244202" y="0"/>
                  </a:cubicBezTo>
                  <a:cubicBezTo>
                    <a:pt x="374747" y="272"/>
                    <a:pt x="484479" y="125195"/>
                    <a:pt x="488404" y="244202"/>
                  </a:cubicBezTo>
                  <a:cubicBezTo>
                    <a:pt x="488448" y="365962"/>
                    <a:pt x="353909" y="497015"/>
                    <a:pt x="244202" y="488404"/>
                  </a:cubicBezTo>
                  <a:cubicBezTo>
                    <a:pt x="96927" y="472352"/>
                    <a:pt x="6374" y="375496"/>
                    <a:pt x="0" y="244202"/>
                  </a:cubicBezTo>
                  <a:close/>
                </a:path>
                <a:path w="488404" h="488404" stroke="0" extrusionOk="0">
                  <a:moveTo>
                    <a:pt x="0" y="244202"/>
                  </a:moveTo>
                  <a:cubicBezTo>
                    <a:pt x="-2293" y="105104"/>
                    <a:pt x="119474" y="-4522"/>
                    <a:pt x="244202" y="0"/>
                  </a:cubicBezTo>
                  <a:cubicBezTo>
                    <a:pt x="385839" y="14347"/>
                    <a:pt x="481797" y="112414"/>
                    <a:pt x="488404" y="244202"/>
                  </a:cubicBezTo>
                  <a:cubicBezTo>
                    <a:pt x="480207" y="371958"/>
                    <a:pt x="393819" y="482923"/>
                    <a:pt x="244202" y="488404"/>
                  </a:cubicBezTo>
                  <a:cubicBezTo>
                    <a:pt x="108162" y="487183"/>
                    <a:pt x="15874" y="391099"/>
                    <a:pt x="0" y="244202"/>
                  </a:cubicBezTo>
                  <a:close/>
                </a:path>
              </a:pathLst>
            </a:custGeom>
            <a:solidFill>
              <a:schemeClr val="bg1"/>
            </a:solidFill>
            <a:ln>
              <a:solidFill>
                <a:srgbClr val="0D874A"/>
              </a:solidFill>
              <a:extLst>
                <a:ext uri="{C807C97D-BFC1-408E-A445-0C87EB9F89A2}">
                  <ask:lineSketchStyleProps xmlns:ask="http://schemas.microsoft.com/office/drawing/2018/sketchyshapes" sd="3978248048">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D874A"/>
                  </a:solidFill>
                </a:rPr>
                <a:t>J</a:t>
              </a:r>
            </a:p>
          </p:txBody>
        </p:sp>
      </p:grpSp>
      <p:sp>
        <p:nvSpPr>
          <p:cNvPr id="25" name="Rechthoek Klaring ouder dan 13 mnd">
            <a:extLst>
              <a:ext uri="{FF2B5EF4-FFF2-40B4-BE49-F238E27FC236}">
                <a16:creationId xmlns:a16="http://schemas.microsoft.com/office/drawing/2014/main" id="{3A5EDB4F-E188-A28C-4BE9-5A08FCF92AD7}"/>
              </a:ext>
            </a:extLst>
          </p:cNvPr>
          <p:cNvSpPr/>
          <p:nvPr/>
        </p:nvSpPr>
        <p:spPr>
          <a:xfrm>
            <a:off x="9088248" y="2773003"/>
            <a:ext cx="1847250" cy="919759"/>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4171"/>
                </a:solidFill>
              </a:rPr>
              <a:t>Is de klaring ouder dan 13 maanden?</a:t>
            </a:r>
          </a:p>
        </p:txBody>
      </p:sp>
      <p:grpSp>
        <p:nvGrpSpPr>
          <p:cNvPr id="33" name="Rode Nee beneden">
            <a:extLst>
              <a:ext uri="{FF2B5EF4-FFF2-40B4-BE49-F238E27FC236}">
                <a16:creationId xmlns:a16="http://schemas.microsoft.com/office/drawing/2014/main" id="{99A345B9-0F0B-7BC3-1B21-0AC0E3F19879}"/>
              </a:ext>
            </a:extLst>
          </p:cNvPr>
          <p:cNvGrpSpPr/>
          <p:nvPr/>
        </p:nvGrpSpPr>
        <p:grpSpPr>
          <a:xfrm>
            <a:off x="9852663" y="3620872"/>
            <a:ext cx="488404" cy="627489"/>
            <a:chOff x="5440617" y="1838132"/>
            <a:chExt cx="488404" cy="627489"/>
          </a:xfrm>
        </p:grpSpPr>
        <p:sp>
          <p:nvSpPr>
            <p:cNvPr id="30" name="Gelijkbenige driehoek 29">
              <a:extLst>
                <a:ext uri="{FF2B5EF4-FFF2-40B4-BE49-F238E27FC236}">
                  <a16:creationId xmlns:a16="http://schemas.microsoft.com/office/drawing/2014/main" id="{052C8105-6A35-F128-1C35-2D13893A462A}"/>
                </a:ext>
              </a:extLst>
            </p:cNvPr>
            <p:cNvSpPr/>
            <p:nvPr/>
          </p:nvSpPr>
          <p:spPr>
            <a:xfrm rot="10800000">
              <a:off x="5579645" y="2283154"/>
              <a:ext cx="210348" cy="182467"/>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al 31">
              <a:extLst>
                <a:ext uri="{FF2B5EF4-FFF2-40B4-BE49-F238E27FC236}">
                  <a16:creationId xmlns:a16="http://schemas.microsoft.com/office/drawing/2014/main" id="{3BD4CAB6-860B-A035-3AA8-AEDA0EA5386B}"/>
                </a:ext>
              </a:extLst>
            </p:cNvPr>
            <p:cNvSpPr/>
            <p:nvPr/>
          </p:nvSpPr>
          <p:spPr>
            <a:xfrm>
              <a:off x="5440617" y="1838132"/>
              <a:ext cx="488404" cy="488404"/>
            </a:xfrm>
            <a:prstGeom prst="ellipse">
              <a:avLst/>
            </a:prstGeom>
            <a:solidFill>
              <a:schemeClr val="bg1"/>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3">
                      <a:lumMod val="75000"/>
                    </a:schemeClr>
                  </a:solidFill>
                </a:rPr>
                <a:t>N</a:t>
              </a:r>
            </a:p>
          </p:txBody>
        </p:sp>
      </p:grpSp>
      <p:sp>
        <p:nvSpPr>
          <p:cNvPr id="34" name="rechthoek Klaring &lt; 30ml/min">
            <a:extLst>
              <a:ext uri="{FF2B5EF4-FFF2-40B4-BE49-F238E27FC236}">
                <a16:creationId xmlns:a16="http://schemas.microsoft.com/office/drawing/2014/main" id="{FA799F9D-BD58-1F71-B1CC-81E43603EDA4}"/>
              </a:ext>
            </a:extLst>
          </p:cNvPr>
          <p:cNvSpPr/>
          <p:nvPr/>
        </p:nvSpPr>
        <p:spPr>
          <a:xfrm>
            <a:off x="9119033" y="4501409"/>
            <a:ext cx="1847250" cy="919759"/>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4171"/>
                </a:solidFill>
              </a:rPr>
              <a:t>Is de klaring &gt; 30ml/min?</a:t>
            </a:r>
          </a:p>
        </p:txBody>
      </p:sp>
      <p:grpSp>
        <p:nvGrpSpPr>
          <p:cNvPr id="45" name="Rode Nee links">
            <a:extLst>
              <a:ext uri="{FF2B5EF4-FFF2-40B4-BE49-F238E27FC236}">
                <a16:creationId xmlns:a16="http://schemas.microsoft.com/office/drawing/2014/main" id="{F1826B64-87B7-E733-611D-0B4C0E310353}"/>
              </a:ext>
            </a:extLst>
          </p:cNvPr>
          <p:cNvGrpSpPr/>
          <p:nvPr/>
        </p:nvGrpSpPr>
        <p:grpSpPr>
          <a:xfrm>
            <a:off x="8597028" y="4685549"/>
            <a:ext cx="630711" cy="488404"/>
            <a:chOff x="8008507" y="4991006"/>
            <a:chExt cx="630711" cy="488404"/>
          </a:xfrm>
        </p:grpSpPr>
        <p:sp>
          <p:nvSpPr>
            <p:cNvPr id="42" name="Gelijkbenige driehoek 41">
              <a:extLst>
                <a:ext uri="{FF2B5EF4-FFF2-40B4-BE49-F238E27FC236}">
                  <a16:creationId xmlns:a16="http://schemas.microsoft.com/office/drawing/2014/main" id="{65410043-77F6-AFE8-945A-8AD604F2B308}"/>
                </a:ext>
              </a:extLst>
            </p:cNvPr>
            <p:cNvSpPr/>
            <p:nvPr/>
          </p:nvSpPr>
          <p:spPr>
            <a:xfrm rot="16200000">
              <a:off x="7994567" y="5159803"/>
              <a:ext cx="210348" cy="182467"/>
            </a:xfrm>
            <a:prstGeom prst="triangle">
              <a:avLst/>
            </a:prstGeom>
            <a:solidFill>
              <a:srgbClr val="0D874A"/>
            </a:solidFill>
            <a:ln>
              <a:solidFill>
                <a:srgbClr val="0D87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al 43">
              <a:extLst>
                <a:ext uri="{FF2B5EF4-FFF2-40B4-BE49-F238E27FC236}">
                  <a16:creationId xmlns:a16="http://schemas.microsoft.com/office/drawing/2014/main" id="{B00F21FF-7241-0247-03DB-084332908BB3}"/>
                </a:ext>
              </a:extLst>
            </p:cNvPr>
            <p:cNvSpPr/>
            <p:nvPr/>
          </p:nvSpPr>
          <p:spPr>
            <a:xfrm>
              <a:off x="8150814" y="4991006"/>
              <a:ext cx="488404" cy="488404"/>
            </a:xfrm>
            <a:prstGeom prst="ellipse">
              <a:avLst/>
            </a:prstGeom>
            <a:solidFill>
              <a:schemeClr val="bg1"/>
            </a:solidFill>
            <a:ln>
              <a:solidFill>
                <a:srgbClr val="0D87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D874A"/>
                  </a:solidFill>
                </a:rPr>
                <a:t>J</a:t>
              </a:r>
            </a:p>
          </p:txBody>
        </p:sp>
      </p:grpSp>
      <p:sp>
        <p:nvSpPr>
          <p:cNvPr id="46" name="Rechthoek Geen actie">
            <a:extLst>
              <a:ext uri="{FF2B5EF4-FFF2-40B4-BE49-F238E27FC236}">
                <a16:creationId xmlns:a16="http://schemas.microsoft.com/office/drawing/2014/main" id="{33684466-FABC-E271-0200-709EB77F72BC}"/>
              </a:ext>
            </a:extLst>
          </p:cNvPr>
          <p:cNvSpPr/>
          <p:nvPr/>
        </p:nvSpPr>
        <p:spPr>
          <a:xfrm>
            <a:off x="6526269" y="4501901"/>
            <a:ext cx="1847250" cy="919759"/>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4171"/>
                </a:solidFill>
              </a:rPr>
              <a:t>Geen actie nodig, dus geen signaal!</a:t>
            </a:r>
          </a:p>
        </p:txBody>
      </p:sp>
      <p:sp>
        <p:nvSpPr>
          <p:cNvPr id="48" name="Groene pijl 1">
            <a:extLst>
              <a:ext uri="{FF2B5EF4-FFF2-40B4-BE49-F238E27FC236}">
                <a16:creationId xmlns:a16="http://schemas.microsoft.com/office/drawing/2014/main" id="{D6D80B32-112B-9FA1-6F46-5EE3D4FD85B5}"/>
              </a:ext>
            </a:extLst>
          </p:cNvPr>
          <p:cNvSpPr/>
          <p:nvPr/>
        </p:nvSpPr>
        <p:spPr>
          <a:xfrm>
            <a:off x="4112696" y="2188556"/>
            <a:ext cx="5693086" cy="2025624"/>
          </a:xfrm>
          <a:custGeom>
            <a:avLst/>
            <a:gdLst>
              <a:gd name="connsiteX0" fmla="*/ 0 w 5505450"/>
              <a:gd name="connsiteY0" fmla="*/ 1682668 h 1797235"/>
              <a:gd name="connsiteX1" fmla="*/ 2714625 w 5505450"/>
              <a:gd name="connsiteY1" fmla="*/ 1682668 h 1797235"/>
              <a:gd name="connsiteX2" fmla="*/ 3914775 w 5505450"/>
              <a:gd name="connsiteY2" fmla="*/ 492043 h 1797235"/>
              <a:gd name="connsiteX3" fmla="*/ 4610100 w 5505450"/>
              <a:gd name="connsiteY3" fmla="*/ 25318 h 1797235"/>
              <a:gd name="connsiteX4" fmla="*/ 5505450 w 5505450"/>
              <a:gd name="connsiteY4" fmla="*/ 63418 h 1797235"/>
              <a:gd name="connsiteX0" fmla="*/ 0 w 5505450"/>
              <a:gd name="connsiteY0" fmla="*/ 1682668 h 1782625"/>
              <a:gd name="connsiteX1" fmla="*/ 2714625 w 5505450"/>
              <a:gd name="connsiteY1" fmla="*/ 1682668 h 1782625"/>
              <a:gd name="connsiteX2" fmla="*/ 3819525 w 5505450"/>
              <a:gd name="connsiteY2" fmla="*/ 701593 h 1782625"/>
              <a:gd name="connsiteX3" fmla="*/ 4610100 w 5505450"/>
              <a:gd name="connsiteY3" fmla="*/ 25318 h 1782625"/>
              <a:gd name="connsiteX4" fmla="*/ 5505450 w 5505450"/>
              <a:gd name="connsiteY4" fmla="*/ 63418 h 1782625"/>
              <a:gd name="connsiteX0" fmla="*/ 0 w 5505450"/>
              <a:gd name="connsiteY0" fmla="*/ 1682668 h 1782625"/>
              <a:gd name="connsiteX1" fmla="*/ 2714625 w 5505450"/>
              <a:gd name="connsiteY1" fmla="*/ 1682668 h 1782625"/>
              <a:gd name="connsiteX2" fmla="*/ 3819525 w 5505450"/>
              <a:gd name="connsiteY2" fmla="*/ 701593 h 1782625"/>
              <a:gd name="connsiteX3" fmla="*/ 4610100 w 5505450"/>
              <a:gd name="connsiteY3" fmla="*/ 25318 h 1782625"/>
              <a:gd name="connsiteX4" fmla="*/ 5505450 w 5505450"/>
              <a:gd name="connsiteY4" fmla="*/ 63418 h 1782625"/>
              <a:gd name="connsiteX0" fmla="*/ 0 w 5505450"/>
              <a:gd name="connsiteY0" fmla="*/ 1682668 h 1782625"/>
              <a:gd name="connsiteX1" fmla="*/ 2714625 w 5505450"/>
              <a:gd name="connsiteY1" fmla="*/ 1682668 h 1782625"/>
              <a:gd name="connsiteX2" fmla="*/ 3819525 w 5505450"/>
              <a:gd name="connsiteY2" fmla="*/ 701593 h 1782625"/>
              <a:gd name="connsiteX3" fmla="*/ 4610100 w 5505450"/>
              <a:gd name="connsiteY3" fmla="*/ 25318 h 1782625"/>
              <a:gd name="connsiteX4" fmla="*/ 5505450 w 5505450"/>
              <a:gd name="connsiteY4" fmla="*/ 63418 h 1782625"/>
              <a:gd name="connsiteX0" fmla="*/ 0 w 5505450"/>
              <a:gd name="connsiteY0" fmla="*/ 1682668 h 1782625"/>
              <a:gd name="connsiteX1" fmla="*/ 2714625 w 5505450"/>
              <a:gd name="connsiteY1" fmla="*/ 1682668 h 1782625"/>
              <a:gd name="connsiteX2" fmla="*/ 3819525 w 5505450"/>
              <a:gd name="connsiteY2" fmla="*/ 701593 h 1782625"/>
              <a:gd name="connsiteX3" fmla="*/ 4610100 w 5505450"/>
              <a:gd name="connsiteY3" fmla="*/ 25318 h 1782625"/>
              <a:gd name="connsiteX4" fmla="*/ 5505450 w 5505450"/>
              <a:gd name="connsiteY4" fmla="*/ 63418 h 1782625"/>
              <a:gd name="connsiteX0" fmla="*/ 0 w 5505450"/>
              <a:gd name="connsiteY0" fmla="*/ 1701861 h 1801818"/>
              <a:gd name="connsiteX1" fmla="*/ 2714625 w 5505450"/>
              <a:gd name="connsiteY1" fmla="*/ 1701861 h 1801818"/>
              <a:gd name="connsiteX2" fmla="*/ 3819525 w 5505450"/>
              <a:gd name="connsiteY2" fmla="*/ 720786 h 1801818"/>
              <a:gd name="connsiteX3" fmla="*/ 4610100 w 5505450"/>
              <a:gd name="connsiteY3" fmla="*/ 44511 h 1801818"/>
              <a:gd name="connsiteX4" fmla="*/ 5505450 w 5505450"/>
              <a:gd name="connsiteY4" fmla="*/ 82611 h 1801818"/>
              <a:gd name="connsiteX0" fmla="*/ 0 w 5505450"/>
              <a:gd name="connsiteY0" fmla="*/ 1714120 h 1814077"/>
              <a:gd name="connsiteX1" fmla="*/ 2714625 w 5505450"/>
              <a:gd name="connsiteY1" fmla="*/ 1714120 h 1814077"/>
              <a:gd name="connsiteX2" fmla="*/ 3819525 w 5505450"/>
              <a:gd name="connsiteY2" fmla="*/ 733045 h 1814077"/>
              <a:gd name="connsiteX3" fmla="*/ 4610100 w 5505450"/>
              <a:gd name="connsiteY3" fmla="*/ 56770 h 1814077"/>
              <a:gd name="connsiteX4" fmla="*/ 5505450 w 5505450"/>
              <a:gd name="connsiteY4" fmla="*/ 94870 h 1814077"/>
              <a:gd name="connsiteX0" fmla="*/ 0 w 5505450"/>
              <a:gd name="connsiteY0" fmla="*/ 1705344 h 1805301"/>
              <a:gd name="connsiteX1" fmla="*/ 2714625 w 5505450"/>
              <a:gd name="connsiteY1" fmla="*/ 1705344 h 1805301"/>
              <a:gd name="connsiteX2" fmla="*/ 3819525 w 5505450"/>
              <a:gd name="connsiteY2" fmla="*/ 724269 h 1805301"/>
              <a:gd name="connsiteX3" fmla="*/ 4610100 w 5505450"/>
              <a:gd name="connsiteY3" fmla="*/ 47994 h 1805301"/>
              <a:gd name="connsiteX4" fmla="*/ 5505450 w 5505450"/>
              <a:gd name="connsiteY4" fmla="*/ 114669 h 1805301"/>
              <a:gd name="connsiteX0" fmla="*/ 0 w 4871859"/>
              <a:gd name="connsiteY0" fmla="*/ 2267407 h 2367364"/>
              <a:gd name="connsiteX1" fmla="*/ 2714625 w 4871859"/>
              <a:gd name="connsiteY1" fmla="*/ 2267407 h 2367364"/>
              <a:gd name="connsiteX2" fmla="*/ 3819525 w 4871859"/>
              <a:gd name="connsiteY2" fmla="*/ 1286332 h 2367364"/>
              <a:gd name="connsiteX3" fmla="*/ 4610100 w 4871859"/>
              <a:gd name="connsiteY3" fmla="*/ 610057 h 2367364"/>
              <a:gd name="connsiteX4" fmla="*/ 4857750 w 4871859"/>
              <a:gd name="connsiteY4" fmla="*/ 9982 h 2367364"/>
              <a:gd name="connsiteX0" fmla="*/ 0 w 5362575"/>
              <a:gd name="connsiteY0" fmla="*/ 1714121 h 1814078"/>
              <a:gd name="connsiteX1" fmla="*/ 2714625 w 5362575"/>
              <a:gd name="connsiteY1" fmla="*/ 1714121 h 1814078"/>
              <a:gd name="connsiteX2" fmla="*/ 3819525 w 5362575"/>
              <a:gd name="connsiteY2" fmla="*/ 733046 h 1814078"/>
              <a:gd name="connsiteX3" fmla="*/ 4610100 w 5362575"/>
              <a:gd name="connsiteY3" fmla="*/ 56771 h 1814078"/>
              <a:gd name="connsiteX4" fmla="*/ 5362575 w 5362575"/>
              <a:gd name="connsiteY4" fmla="*/ 94871 h 1814078"/>
              <a:gd name="connsiteX0" fmla="*/ 0 w 5667375"/>
              <a:gd name="connsiteY0" fmla="*/ 1698608 h 1798565"/>
              <a:gd name="connsiteX1" fmla="*/ 2714625 w 5667375"/>
              <a:gd name="connsiteY1" fmla="*/ 1698608 h 1798565"/>
              <a:gd name="connsiteX2" fmla="*/ 3819525 w 5667375"/>
              <a:gd name="connsiteY2" fmla="*/ 717533 h 1798565"/>
              <a:gd name="connsiteX3" fmla="*/ 4610100 w 5667375"/>
              <a:gd name="connsiteY3" fmla="*/ 41258 h 1798565"/>
              <a:gd name="connsiteX4" fmla="*/ 5667375 w 5667375"/>
              <a:gd name="connsiteY4" fmla="*/ 136508 h 1798565"/>
              <a:gd name="connsiteX0" fmla="*/ 0 w 4610100"/>
              <a:gd name="connsiteY0" fmla="*/ 1657350 h 1757307"/>
              <a:gd name="connsiteX1" fmla="*/ 2714625 w 4610100"/>
              <a:gd name="connsiteY1" fmla="*/ 1657350 h 1757307"/>
              <a:gd name="connsiteX2" fmla="*/ 3819525 w 4610100"/>
              <a:gd name="connsiteY2" fmla="*/ 676275 h 1757307"/>
              <a:gd name="connsiteX3" fmla="*/ 4610100 w 4610100"/>
              <a:gd name="connsiteY3" fmla="*/ 0 h 1757307"/>
              <a:gd name="connsiteX0" fmla="*/ 0 w 5476875"/>
              <a:gd name="connsiteY0" fmla="*/ 1714500 h 1814457"/>
              <a:gd name="connsiteX1" fmla="*/ 2714625 w 5476875"/>
              <a:gd name="connsiteY1" fmla="*/ 1714500 h 1814457"/>
              <a:gd name="connsiteX2" fmla="*/ 3819525 w 5476875"/>
              <a:gd name="connsiteY2" fmla="*/ 733425 h 1814457"/>
              <a:gd name="connsiteX3" fmla="*/ 5476875 w 5476875"/>
              <a:gd name="connsiteY3" fmla="*/ 0 h 1814457"/>
              <a:gd name="connsiteX0" fmla="*/ 0 w 5648325"/>
              <a:gd name="connsiteY0" fmla="*/ 1714500 h 1814457"/>
              <a:gd name="connsiteX1" fmla="*/ 2714625 w 5648325"/>
              <a:gd name="connsiteY1" fmla="*/ 1714500 h 1814457"/>
              <a:gd name="connsiteX2" fmla="*/ 3819525 w 5648325"/>
              <a:gd name="connsiteY2" fmla="*/ 733425 h 1814457"/>
              <a:gd name="connsiteX3" fmla="*/ 5648325 w 5648325"/>
              <a:gd name="connsiteY3" fmla="*/ 0 h 1814457"/>
              <a:gd name="connsiteX0" fmla="*/ 0 w 5648325"/>
              <a:gd name="connsiteY0" fmla="*/ 1714500 h 1814457"/>
              <a:gd name="connsiteX1" fmla="*/ 2714625 w 5648325"/>
              <a:gd name="connsiteY1" fmla="*/ 1714500 h 1814457"/>
              <a:gd name="connsiteX2" fmla="*/ 3819525 w 5648325"/>
              <a:gd name="connsiteY2" fmla="*/ 733425 h 1814457"/>
              <a:gd name="connsiteX3" fmla="*/ 5648325 w 5648325"/>
              <a:gd name="connsiteY3" fmla="*/ 0 h 1814457"/>
              <a:gd name="connsiteX0" fmla="*/ 0 w 5648325"/>
              <a:gd name="connsiteY0" fmla="*/ 1714500 h 1814457"/>
              <a:gd name="connsiteX1" fmla="*/ 2714625 w 5648325"/>
              <a:gd name="connsiteY1" fmla="*/ 1714500 h 1814457"/>
              <a:gd name="connsiteX2" fmla="*/ 3819525 w 5648325"/>
              <a:gd name="connsiteY2" fmla="*/ 733425 h 1814457"/>
              <a:gd name="connsiteX3" fmla="*/ 5648325 w 5648325"/>
              <a:gd name="connsiteY3" fmla="*/ 0 h 1814457"/>
              <a:gd name="connsiteX0" fmla="*/ 0 w 5648325"/>
              <a:gd name="connsiteY0" fmla="*/ 1714500 h 1814457"/>
              <a:gd name="connsiteX1" fmla="*/ 2714625 w 5648325"/>
              <a:gd name="connsiteY1" fmla="*/ 1714500 h 1814457"/>
              <a:gd name="connsiteX2" fmla="*/ 3819525 w 5648325"/>
              <a:gd name="connsiteY2" fmla="*/ 733425 h 1814457"/>
              <a:gd name="connsiteX3" fmla="*/ 5648325 w 5648325"/>
              <a:gd name="connsiteY3" fmla="*/ 0 h 1814457"/>
              <a:gd name="connsiteX0" fmla="*/ 0 w 5648325"/>
              <a:gd name="connsiteY0" fmla="*/ 1714500 h 1814457"/>
              <a:gd name="connsiteX1" fmla="*/ 2714625 w 5648325"/>
              <a:gd name="connsiteY1" fmla="*/ 1714500 h 1814457"/>
              <a:gd name="connsiteX2" fmla="*/ 3819525 w 5648325"/>
              <a:gd name="connsiteY2" fmla="*/ 733425 h 1814457"/>
              <a:gd name="connsiteX3" fmla="*/ 5648325 w 5648325"/>
              <a:gd name="connsiteY3" fmla="*/ 0 h 1814457"/>
              <a:gd name="connsiteX0" fmla="*/ 0 w 5648325"/>
              <a:gd name="connsiteY0" fmla="*/ 1714500 h 1814457"/>
              <a:gd name="connsiteX1" fmla="*/ 2714625 w 5648325"/>
              <a:gd name="connsiteY1" fmla="*/ 1714500 h 1814457"/>
              <a:gd name="connsiteX2" fmla="*/ 3819525 w 5648325"/>
              <a:gd name="connsiteY2" fmla="*/ 733425 h 1814457"/>
              <a:gd name="connsiteX3" fmla="*/ 5648325 w 5648325"/>
              <a:gd name="connsiteY3" fmla="*/ 0 h 1814457"/>
              <a:gd name="connsiteX0" fmla="*/ 0 w 5724269"/>
              <a:gd name="connsiteY0" fmla="*/ 1865525 h 1965482"/>
              <a:gd name="connsiteX1" fmla="*/ 2714625 w 5724269"/>
              <a:gd name="connsiteY1" fmla="*/ 1865525 h 1965482"/>
              <a:gd name="connsiteX2" fmla="*/ 3819525 w 5724269"/>
              <a:gd name="connsiteY2" fmla="*/ 884450 h 1965482"/>
              <a:gd name="connsiteX3" fmla="*/ 5724269 w 5724269"/>
              <a:gd name="connsiteY3" fmla="*/ 0 h 1965482"/>
              <a:gd name="connsiteX0" fmla="*/ 0 w 5724269"/>
              <a:gd name="connsiteY0" fmla="*/ 1865525 h 2028503"/>
              <a:gd name="connsiteX1" fmla="*/ 2714625 w 5724269"/>
              <a:gd name="connsiteY1" fmla="*/ 1865525 h 2028503"/>
              <a:gd name="connsiteX2" fmla="*/ 5724269 w 5724269"/>
              <a:gd name="connsiteY2" fmla="*/ 0 h 2028503"/>
              <a:gd name="connsiteX0" fmla="*/ 0 w 5724269"/>
              <a:gd name="connsiteY0" fmla="*/ 1865525 h 2028503"/>
              <a:gd name="connsiteX1" fmla="*/ 2714625 w 5724269"/>
              <a:gd name="connsiteY1" fmla="*/ 1865525 h 2028503"/>
              <a:gd name="connsiteX2" fmla="*/ 5724269 w 5724269"/>
              <a:gd name="connsiteY2" fmla="*/ 0 h 2028503"/>
              <a:gd name="connsiteX0" fmla="*/ 0 w 5673950"/>
              <a:gd name="connsiteY0" fmla="*/ 1978192 h 2141170"/>
              <a:gd name="connsiteX1" fmla="*/ 2714625 w 5673950"/>
              <a:gd name="connsiteY1" fmla="*/ 1978192 h 2141170"/>
              <a:gd name="connsiteX2" fmla="*/ 5673950 w 5673950"/>
              <a:gd name="connsiteY2" fmla="*/ 0 h 2141170"/>
            </a:gdLst>
            <a:ahLst/>
            <a:cxnLst>
              <a:cxn ang="0">
                <a:pos x="connsiteX0" y="connsiteY0"/>
              </a:cxn>
              <a:cxn ang="0">
                <a:pos x="connsiteX1" y="connsiteY1"/>
              </a:cxn>
              <a:cxn ang="0">
                <a:pos x="connsiteX2" y="connsiteY2"/>
              </a:cxn>
            </a:cxnLst>
            <a:rect l="l" t="t" r="r" b="b"/>
            <a:pathLst>
              <a:path w="5673950" h="2141170">
                <a:moveTo>
                  <a:pt x="0" y="1978192"/>
                </a:moveTo>
                <a:cubicBezTo>
                  <a:pt x="1031081" y="2077410"/>
                  <a:pt x="1760580" y="2289113"/>
                  <a:pt x="2714625" y="1978192"/>
                </a:cubicBezTo>
                <a:cubicBezTo>
                  <a:pt x="3668670" y="1667271"/>
                  <a:pt x="3755896" y="418856"/>
                  <a:pt x="5673950" y="0"/>
                </a:cubicBezTo>
              </a:path>
            </a:pathLst>
          </a:custGeom>
          <a:noFill/>
          <a:ln w="38100">
            <a:solidFill>
              <a:srgbClr val="0D874A"/>
            </a:solidFill>
            <a:headEnd type="diamond"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9" name="Blauwe pijl">
            <a:extLst>
              <a:ext uri="{FF2B5EF4-FFF2-40B4-BE49-F238E27FC236}">
                <a16:creationId xmlns:a16="http://schemas.microsoft.com/office/drawing/2014/main" id="{38068E80-78E8-CD72-0790-D0D6330FB99F}"/>
              </a:ext>
            </a:extLst>
          </p:cNvPr>
          <p:cNvSpPr/>
          <p:nvPr/>
        </p:nvSpPr>
        <p:spPr>
          <a:xfrm>
            <a:off x="4134949" y="3792840"/>
            <a:ext cx="5683561" cy="626780"/>
          </a:xfrm>
          <a:custGeom>
            <a:avLst/>
            <a:gdLst>
              <a:gd name="connsiteX0" fmla="*/ 0 w 5629275"/>
              <a:gd name="connsiteY0" fmla="*/ 110638 h 331801"/>
              <a:gd name="connsiteX1" fmla="*/ 2905125 w 5629275"/>
              <a:gd name="connsiteY1" fmla="*/ 120163 h 331801"/>
              <a:gd name="connsiteX2" fmla="*/ 3657600 w 5629275"/>
              <a:gd name="connsiteY2" fmla="*/ 5863 h 331801"/>
              <a:gd name="connsiteX3" fmla="*/ 5257800 w 5629275"/>
              <a:gd name="connsiteY3" fmla="*/ 329713 h 331801"/>
              <a:gd name="connsiteX4" fmla="*/ 5629275 w 5629275"/>
              <a:gd name="connsiteY4" fmla="*/ 148738 h 331801"/>
              <a:gd name="connsiteX0" fmla="*/ 0 w 5629275"/>
              <a:gd name="connsiteY0" fmla="*/ 74410 h 295573"/>
              <a:gd name="connsiteX1" fmla="*/ 2905125 w 5629275"/>
              <a:gd name="connsiteY1" fmla="*/ 83935 h 295573"/>
              <a:gd name="connsiteX2" fmla="*/ 4162425 w 5629275"/>
              <a:gd name="connsiteY2" fmla="*/ 7735 h 295573"/>
              <a:gd name="connsiteX3" fmla="*/ 5257800 w 5629275"/>
              <a:gd name="connsiteY3" fmla="*/ 293485 h 295573"/>
              <a:gd name="connsiteX4" fmla="*/ 5629275 w 5629275"/>
              <a:gd name="connsiteY4" fmla="*/ 112510 h 295573"/>
              <a:gd name="connsiteX0" fmla="*/ 0 w 5629275"/>
              <a:gd name="connsiteY0" fmla="*/ 68138 h 289301"/>
              <a:gd name="connsiteX1" fmla="*/ 1962150 w 5629275"/>
              <a:gd name="connsiteY1" fmla="*/ 172913 h 289301"/>
              <a:gd name="connsiteX2" fmla="*/ 4162425 w 5629275"/>
              <a:gd name="connsiteY2" fmla="*/ 1463 h 289301"/>
              <a:gd name="connsiteX3" fmla="*/ 5257800 w 5629275"/>
              <a:gd name="connsiteY3" fmla="*/ 287213 h 289301"/>
              <a:gd name="connsiteX4" fmla="*/ 5629275 w 5629275"/>
              <a:gd name="connsiteY4" fmla="*/ 106238 h 289301"/>
              <a:gd name="connsiteX0" fmla="*/ 0 w 5629275"/>
              <a:gd name="connsiteY0" fmla="*/ 68068 h 289231"/>
              <a:gd name="connsiteX1" fmla="*/ 1962150 w 5629275"/>
              <a:gd name="connsiteY1" fmla="*/ 172843 h 289231"/>
              <a:gd name="connsiteX2" fmla="*/ 4162425 w 5629275"/>
              <a:gd name="connsiteY2" fmla="*/ 1393 h 289231"/>
              <a:gd name="connsiteX3" fmla="*/ 5257800 w 5629275"/>
              <a:gd name="connsiteY3" fmla="*/ 287143 h 289231"/>
              <a:gd name="connsiteX4" fmla="*/ 5629275 w 5629275"/>
              <a:gd name="connsiteY4" fmla="*/ 106168 h 289231"/>
              <a:gd name="connsiteX0" fmla="*/ 0 w 5629275"/>
              <a:gd name="connsiteY0" fmla="*/ 68068 h 289231"/>
              <a:gd name="connsiteX1" fmla="*/ 1962150 w 5629275"/>
              <a:gd name="connsiteY1" fmla="*/ 172843 h 289231"/>
              <a:gd name="connsiteX2" fmla="*/ 4162425 w 5629275"/>
              <a:gd name="connsiteY2" fmla="*/ 1393 h 289231"/>
              <a:gd name="connsiteX3" fmla="*/ 5257800 w 5629275"/>
              <a:gd name="connsiteY3" fmla="*/ 287143 h 289231"/>
              <a:gd name="connsiteX4" fmla="*/ 5629275 w 5629275"/>
              <a:gd name="connsiteY4" fmla="*/ 106168 h 289231"/>
              <a:gd name="connsiteX0" fmla="*/ 0 w 5753100"/>
              <a:gd name="connsiteY0" fmla="*/ 142875 h 363056"/>
              <a:gd name="connsiteX1" fmla="*/ 1962150 w 5753100"/>
              <a:gd name="connsiteY1" fmla="*/ 247650 h 363056"/>
              <a:gd name="connsiteX2" fmla="*/ 4162425 w 5753100"/>
              <a:gd name="connsiteY2" fmla="*/ 76200 h 363056"/>
              <a:gd name="connsiteX3" fmla="*/ 5257800 w 5753100"/>
              <a:gd name="connsiteY3" fmla="*/ 361950 h 363056"/>
              <a:gd name="connsiteX4" fmla="*/ 5753100 w 5753100"/>
              <a:gd name="connsiteY4" fmla="*/ 0 h 363056"/>
              <a:gd name="connsiteX0" fmla="*/ 0 w 5753100"/>
              <a:gd name="connsiteY0" fmla="*/ 142875 h 249223"/>
              <a:gd name="connsiteX1" fmla="*/ 1962150 w 5753100"/>
              <a:gd name="connsiteY1" fmla="*/ 247650 h 249223"/>
              <a:gd name="connsiteX2" fmla="*/ 4162425 w 5753100"/>
              <a:gd name="connsiteY2" fmla="*/ 76200 h 249223"/>
              <a:gd name="connsiteX3" fmla="*/ 5276850 w 5753100"/>
              <a:gd name="connsiteY3" fmla="*/ 247650 h 249223"/>
              <a:gd name="connsiteX4" fmla="*/ 5753100 w 5753100"/>
              <a:gd name="connsiteY4" fmla="*/ 0 h 249223"/>
              <a:gd name="connsiteX0" fmla="*/ 0 w 5753100"/>
              <a:gd name="connsiteY0" fmla="*/ 190500 h 296848"/>
              <a:gd name="connsiteX1" fmla="*/ 1962150 w 5753100"/>
              <a:gd name="connsiteY1" fmla="*/ 295275 h 296848"/>
              <a:gd name="connsiteX2" fmla="*/ 3990975 w 5753100"/>
              <a:gd name="connsiteY2" fmla="*/ 0 h 296848"/>
              <a:gd name="connsiteX3" fmla="*/ 5276850 w 5753100"/>
              <a:gd name="connsiteY3" fmla="*/ 295275 h 296848"/>
              <a:gd name="connsiteX4" fmla="*/ 5753100 w 5753100"/>
              <a:gd name="connsiteY4" fmla="*/ 47625 h 296848"/>
              <a:gd name="connsiteX0" fmla="*/ 0 w 5734050"/>
              <a:gd name="connsiteY0" fmla="*/ 219075 h 325078"/>
              <a:gd name="connsiteX1" fmla="*/ 1962150 w 5734050"/>
              <a:gd name="connsiteY1" fmla="*/ 323850 h 325078"/>
              <a:gd name="connsiteX2" fmla="*/ 3990975 w 5734050"/>
              <a:gd name="connsiteY2" fmla="*/ 28575 h 325078"/>
              <a:gd name="connsiteX3" fmla="*/ 5276850 w 5734050"/>
              <a:gd name="connsiteY3" fmla="*/ 323850 h 325078"/>
              <a:gd name="connsiteX4" fmla="*/ 5734050 w 5734050"/>
              <a:gd name="connsiteY4" fmla="*/ 0 h 325078"/>
              <a:gd name="connsiteX0" fmla="*/ 0 w 5683561"/>
              <a:gd name="connsiteY0" fmla="*/ 522005 h 627435"/>
              <a:gd name="connsiteX1" fmla="*/ 1962150 w 5683561"/>
              <a:gd name="connsiteY1" fmla="*/ 626780 h 627435"/>
              <a:gd name="connsiteX2" fmla="*/ 3990975 w 5683561"/>
              <a:gd name="connsiteY2" fmla="*/ 331505 h 627435"/>
              <a:gd name="connsiteX3" fmla="*/ 5276850 w 5683561"/>
              <a:gd name="connsiteY3" fmla="*/ 626780 h 627435"/>
              <a:gd name="connsiteX4" fmla="*/ 5683561 w 5683561"/>
              <a:gd name="connsiteY4" fmla="*/ 0 h 627435"/>
              <a:gd name="connsiteX0" fmla="*/ 0 w 5683561"/>
              <a:gd name="connsiteY0" fmla="*/ 522005 h 626780"/>
              <a:gd name="connsiteX1" fmla="*/ 1962150 w 5683561"/>
              <a:gd name="connsiteY1" fmla="*/ 626780 h 626780"/>
              <a:gd name="connsiteX2" fmla="*/ 3990975 w 5683561"/>
              <a:gd name="connsiteY2" fmla="*/ 331505 h 626780"/>
              <a:gd name="connsiteX3" fmla="*/ 5282460 w 5683561"/>
              <a:gd name="connsiteY3" fmla="*/ 503364 h 626780"/>
              <a:gd name="connsiteX4" fmla="*/ 5683561 w 5683561"/>
              <a:gd name="connsiteY4" fmla="*/ 0 h 626780"/>
              <a:gd name="connsiteX0" fmla="*/ 0 w 5683561"/>
              <a:gd name="connsiteY0" fmla="*/ 522005 h 626780"/>
              <a:gd name="connsiteX1" fmla="*/ 1962150 w 5683561"/>
              <a:gd name="connsiteY1" fmla="*/ 626780 h 626780"/>
              <a:gd name="connsiteX2" fmla="*/ 3990975 w 5683561"/>
              <a:gd name="connsiteY2" fmla="*/ 331505 h 626780"/>
              <a:gd name="connsiteX3" fmla="*/ 5091727 w 5683561"/>
              <a:gd name="connsiteY3" fmla="*/ 503364 h 626780"/>
              <a:gd name="connsiteX4" fmla="*/ 5683561 w 5683561"/>
              <a:gd name="connsiteY4" fmla="*/ 0 h 6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561" h="626780">
                <a:moveTo>
                  <a:pt x="0" y="522005"/>
                </a:moveTo>
                <a:cubicBezTo>
                  <a:pt x="654050" y="556930"/>
                  <a:pt x="746125" y="620430"/>
                  <a:pt x="1962150" y="626780"/>
                </a:cubicBezTo>
                <a:cubicBezTo>
                  <a:pt x="3000375" y="618842"/>
                  <a:pt x="3469379" y="352074"/>
                  <a:pt x="3990975" y="331505"/>
                </a:cubicBezTo>
                <a:cubicBezTo>
                  <a:pt x="4512571" y="310936"/>
                  <a:pt x="4763114" y="479551"/>
                  <a:pt x="5091727" y="503364"/>
                </a:cubicBezTo>
                <a:cubicBezTo>
                  <a:pt x="5420340" y="527177"/>
                  <a:pt x="5634349" y="17462"/>
                  <a:pt x="5683561" y="0"/>
                </a:cubicBezTo>
              </a:path>
            </a:pathLst>
          </a:custGeom>
          <a:noFill/>
          <a:ln w="38100">
            <a:solidFill>
              <a:srgbClr val="00B0F0"/>
            </a:solidFill>
            <a:headEnd type="diamond"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0" name="Groen pijl 2">
            <a:extLst>
              <a:ext uri="{FF2B5EF4-FFF2-40B4-BE49-F238E27FC236}">
                <a16:creationId xmlns:a16="http://schemas.microsoft.com/office/drawing/2014/main" id="{A223F691-04E6-B6B7-D414-F7585AEDB1C6}"/>
              </a:ext>
            </a:extLst>
          </p:cNvPr>
          <p:cNvSpPr/>
          <p:nvPr/>
        </p:nvSpPr>
        <p:spPr>
          <a:xfrm>
            <a:off x="4115671" y="3951389"/>
            <a:ext cx="4941081" cy="700195"/>
          </a:xfrm>
          <a:custGeom>
            <a:avLst/>
            <a:gdLst>
              <a:gd name="connsiteX0" fmla="*/ 0 w 3390900"/>
              <a:gd name="connsiteY0" fmla="*/ 0 h 857250"/>
              <a:gd name="connsiteX1" fmla="*/ 2714625 w 3390900"/>
              <a:gd name="connsiteY1" fmla="*/ 266700 h 857250"/>
              <a:gd name="connsiteX2" fmla="*/ 3390900 w 3390900"/>
              <a:gd name="connsiteY2" fmla="*/ 857250 h 857250"/>
              <a:gd name="connsiteX0" fmla="*/ 0 w 3257550"/>
              <a:gd name="connsiteY0" fmla="*/ 0 h 495300"/>
              <a:gd name="connsiteX1" fmla="*/ 2714625 w 3257550"/>
              <a:gd name="connsiteY1" fmla="*/ 266700 h 495300"/>
              <a:gd name="connsiteX2" fmla="*/ 3257550 w 3257550"/>
              <a:gd name="connsiteY2" fmla="*/ 495300 h 495300"/>
              <a:gd name="connsiteX0" fmla="*/ 0 w 3257550"/>
              <a:gd name="connsiteY0" fmla="*/ 36399 h 531699"/>
              <a:gd name="connsiteX1" fmla="*/ 2057400 w 3257550"/>
              <a:gd name="connsiteY1" fmla="*/ 55449 h 531699"/>
              <a:gd name="connsiteX2" fmla="*/ 3257550 w 3257550"/>
              <a:gd name="connsiteY2" fmla="*/ 531699 h 531699"/>
              <a:gd name="connsiteX0" fmla="*/ 0 w 3257550"/>
              <a:gd name="connsiteY0" fmla="*/ 32220 h 527520"/>
              <a:gd name="connsiteX1" fmla="*/ 2057400 w 3257550"/>
              <a:gd name="connsiteY1" fmla="*/ 51270 h 527520"/>
              <a:gd name="connsiteX2" fmla="*/ 3257550 w 3257550"/>
              <a:gd name="connsiteY2" fmla="*/ 527520 h 527520"/>
              <a:gd name="connsiteX0" fmla="*/ 0 w 3257550"/>
              <a:gd name="connsiteY0" fmla="*/ 32220 h 527520"/>
              <a:gd name="connsiteX1" fmla="*/ 2057400 w 3257550"/>
              <a:gd name="connsiteY1" fmla="*/ 51270 h 527520"/>
              <a:gd name="connsiteX2" fmla="*/ 3257550 w 3257550"/>
              <a:gd name="connsiteY2" fmla="*/ 527520 h 527520"/>
              <a:gd name="connsiteX0" fmla="*/ 0 w 3257550"/>
              <a:gd name="connsiteY0" fmla="*/ 0 h 495300"/>
              <a:gd name="connsiteX1" fmla="*/ 3257550 w 3257550"/>
              <a:gd name="connsiteY1" fmla="*/ 495300 h 495300"/>
              <a:gd name="connsiteX0" fmla="*/ 0 w 3257550"/>
              <a:gd name="connsiteY0" fmla="*/ 0 h 495300"/>
              <a:gd name="connsiteX1" fmla="*/ 1792458 w 3257550"/>
              <a:gd name="connsiteY1" fmla="*/ 283419 h 495300"/>
              <a:gd name="connsiteX2" fmla="*/ 3257550 w 3257550"/>
              <a:gd name="connsiteY2" fmla="*/ 495300 h 495300"/>
              <a:gd name="connsiteX0" fmla="*/ 0 w 3257550"/>
              <a:gd name="connsiteY0" fmla="*/ 49474 h 544774"/>
              <a:gd name="connsiteX1" fmla="*/ 1868658 w 3257550"/>
              <a:gd name="connsiteY1" fmla="*/ 18568 h 544774"/>
              <a:gd name="connsiteX2" fmla="*/ 3257550 w 3257550"/>
              <a:gd name="connsiteY2" fmla="*/ 544774 h 544774"/>
              <a:gd name="connsiteX0" fmla="*/ 0 w 3257550"/>
              <a:gd name="connsiteY0" fmla="*/ 31264 h 526564"/>
              <a:gd name="connsiteX1" fmla="*/ 1868658 w 3257550"/>
              <a:gd name="connsiteY1" fmla="*/ 358 h 526564"/>
              <a:gd name="connsiteX2" fmla="*/ 3257550 w 3257550"/>
              <a:gd name="connsiteY2" fmla="*/ 526564 h 526564"/>
              <a:gd name="connsiteX0" fmla="*/ 0 w 3257550"/>
              <a:gd name="connsiteY0" fmla="*/ 0 h 495300"/>
              <a:gd name="connsiteX1" fmla="*/ 2040108 w 3257550"/>
              <a:gd name="connsiteY1" fmla="*/ 45294 h 495300"/>
              <a:gd name="connsiteX2" fmla="*/ 3257550 w 3257550"/>
              <a:gd name="connsiteY2" fmla="*/ 495300 h 495300"/>
              <a:gd name="connsiteX0" fmla="*/ 0 w 3257550"/>
              <a:gd name="connsiteY0" fmla="*/ 183562 h 678862"/>
              <a:gd name="connsiteX1" fmla="*/ 2097258 w 3257550"/>
              <a:gd name="connsiteY1" fmla="*/ 256 h 678862"/>
              <a:gd name="connsiteX2" fmla="*/ 3257550 w 3257550"/>
              <a:gd name="connsiteY2" fmla="*/ 678862 h 678862"/>
              <a:gd name="connsiteX0" fmla="*/ 0 w 3257550"/>
              <a:gd name="connsiteY0" fmla="*/ 183562 h 678862"/>
              <a:gd name="connsiteX1" fmla="*/ 2097258 w 3257550"/>
              <a:gd name="connsiteY1" fmla="*/ 256 h 678862"/>
              <a:gd name="connsiteX2" fmla="*/ 3257550 w 3257550"/>
              <a:gd name="connsiteY2" fmla="*/ 678862 h 678862"/>
              <a:gd name="connsiteX0" fmla="*/ 0 w 3257550"/>
              <a:gd name="connsiteY0" fmla="*/ 183562 h 678862"/>
              <a:gd name="connsiteX1" fmla="*/ 2097258 w 3257550"/>
              <a:gd name="connsiteY1" fmla="*/ 256 h 678862"/>
              <a:gd name="connsiteX2" fmla="*/ 3257550 w 3257550"/>
              <a:gd name="connsiteY2" fmla="*/ 678862 h 678862"/>
              <a:gd name="connsiteX0" fmla="*/ 0 w 3257550"/>
              <a:gd name="connsiteY0" fmla="*/ 183996 h 679296"/>
              <a:gd name="connsiteX1" fmla="*/ 2097258 w 3257550"/>
              <a:gd name="connsiteY1" fmla="*/ 690 h 679296"/>
              <a:gd name="connsiteX2" fmla="*/ 3257550 w 3257550"/>
              <a:gd name="connsiteY2" fmla="*/ 679296 h 679296"/>
              <a:gd name="connsiteX0" fmla="*/ 0 w 3257550"/>
              <a:gd name="connsiteY0" fmla="*/ 250824 h 746124"/>
              <a:gd name="connsiteX1" fmla="*/ 2097258 w 3257550"/>
              <a:gd name="connsiteY1" fmla="*/ 67518 h 746124"/>
              <a:gd name="connsiteX2" fmla="*/ 3257550 w 3257550"/>
              <a:gd name="connsiteY2" fmla="*/ 746124 h 746124"/>
              <a:gd name="connsiteX0" fmla="*/ 0 w 3248025"/>
              <a:gd name="connsiteY0" fmla="*/ 253205 h 746124"/>
              <a:gd name="connsiteX1" fmla="*/ 2087733 w 3248025"/>
              <a:gd name="connsiteY1" fmla="*/ 67518 h 746124"/>
              <a:gd name="connsiteX2" fmla="*/ 3248025 w 3248025"/>
              <a:gd name="connsiteY2" fmla="*/ 746124 h 746124"/>
              <a:gd name="connsiteX0" fmla="*/ 0 w 3231356"/>
              <a:gd name="connsiteY0" fmla="*/ 203198 h 746124"/>
              <a:gd name="connsiteX1" fmla="*/ 2071064 w 3231356"/>
              <a:gd name="connsiteY1" fmla="*/ 67518 h 746124"/>
              <a:gd name="connsiteX2" fmla="*/ 3231356 w 3231356"/>
              <a:gd name="connsiteY2" fmla="*/ 746124 h 746124"/>
              <a:gd name="connsiteX0" fmla="*/ 0 w 3228975"/>
              <a:gd name="connsiteY0" fmla="*/ 250823 h 746124"/>
              <a:gd name="connsiteX1" fmla="*/ 2068683 w 3228975"/>
              <a:gd name="connsiteY1" fmla="*/ 67518 h 746124"/>
              <a:gd name="connsiteX2" fmla="*/ 3228975 w 3228975"/>
              <a:gd name="connsiteY2" fmla="*/ 746124 h 746124"/>
              <a:gd name="connsiteX0" fmla="*/ 0 w 3228975"/>
              <a:gd name="connsiteY0" fmla="*/ 250823 h 746124"/>
              <a:gd name="connsiteX1" fmla="*/ 2068683 w 3228975"/>
              <a:gd name="connsiteY1" fmla="*/ 67518 h 746124"/>
              <a:gd name="connsiteX2" fmla="*/ 3228975 w 3228975"/>
              <a:gd name="connsiteY2" fmla="*/ 746124 h 746124"/>
              <a:gd name="connsiteX0" fmla="*/ 0 w 3228975"/>
              <a:gd name="connsiteY0" fmla="*/ 250823 h 746124"/>
              <a:gd name="connsiteX1" fmla="*/ 2068683 w 3228975"/>
              <a:gd name="connsiteY1" fmla="*/ 67518 h 746124"/>
              <a:gd name="connsiteX2" fmla="*/ 3228975 w 3228975"/>
              <a:gd name="connsiteY2" fmla="*/ 746124 h 746124"/>
              <a:gd name="connsiteX0" fmla="*/ 0 w 3228975"/>
              <a:gd name="connsiteY0" fmla="*/ 250823 h 746124"/>
              <a:gd name="connsiteX1" fmla="*/ 2068683 w 3228975"/>
              <a:gd name="connsiteY1" fmla="*/ 67518 h 746124"/>
              <a:gd name="connsiteX2" fmla="*/ 3228975 w 3228975"/>
              <a:gd name="connsiteY2" fmla="*/ 746124 h 746124"/>
              <a:gd name="connsiteX0" fmla="*/ 0 w 3228975"/>
              <a:gd name="connsiteY0" fmla="*/ 250823 h 746124"/>
              <a:gd name="connsiteX1" fmla="*/ 2068683 w 3228975"/>
              <a:gd name="connsiteY1" fmla="*/ 67518 h 746124"/>
              <a:gd name="connsiteX2" fmla="*/ 3228975 w 3228975"/>
              <a:gd name="connsiteY2" fmla="*/ 746124 h 746124"/>
              <a:gd name="connsiteX0" fmla="*/ 0 w 3419709"/>
              <a:gd name="connsiteY0" fmla="*/ 257121 h 696324"/>
              <a:gd name="connsiteX1" fmla="*/ 2068683 w 3419709"/>
              <a:gd name="connsiteY1" fmla="*/ 73816 h 696324"/>
              <a:gd name="connsiteX2" fmla="*/ 3419709 w 3419709"/>
              <a:gd name="connsiteY2" fmla="*/ 696324 h 696324"/>
              <a:gd name="connsiteX0" fmla="*/ 0 w 3419709"/>
              <a:gd name="connsiteY0" fmla="*/ 306921 h 746124"/>
              <a:gd name="connsiteX1" fmla="*/ 2265026 w 3419709"/>
              <a:gd name="connsiteY1" fmla="*/ 67518 h 746124"/>
              <a:gd name="connsiteX2" fmla="*/ 3419709 w 3419709"/>
              <a:gd name="connsiteY2" fmla="*/ 746124 h 746124"/>
              <a:gd name="connsiteX0" fmla="*/ 0 w 3419709"/>
              <a:gd name="connsiteY0" fmla="*/ 281896 h 721099"/>
              <a:gd name="connsiteX1" fmla="*/ 2023804 w 3419709"/>
              <a:gd name="connsiteY1" fmla="*/ 70542 h 721099"/>
              <a:gd name="connsiteX2" fmla="*/ 3419709 w 3419709"/>
              <a:gd name="connsiteY2" fmla="*/ 721099 h 721099"/>
              <a:gd name="connsiteX0" fmla="*/ 0 w 4964730"/>
              <a:gd name="connsiteY0" fmla="*/ 0 h 730865"/>
              <a:gd name="connsiteX1" fmla="*/ 3568825 w 4964730"/>
              <a:gd name="connsiteY1" fmla="*/ 80308 h 730865"/>
              <a:gd name="connsiteX2" fmla="*/ 4964730 w 4964730"/>
              <a:gd name="connsiteY2" fmla="*/ 730865 h 730865"/>
              <a:gd name="connsiteX0" fmla="*/ 0 w 5051440"/>
              <a:gd name="connsiteY0" fmla="*/ 203069 h 721099"/>
              <a:gd name="connsiteX1" fmla="*/ 3655535 w 5051440"/>
              <a:gd name="connsiteY1" fmla="*/ 70542 h 721099"/>
              <a:gd name="connsiteX2" fmla="*/ 5051440 w 5051440"/>
              <a:gd name="connsiteY2" fmla="*/ 721099 h 721099"/>
              <a:gd name="connsiteX0" fmla="*/ 0 w 5051440"/>
              <a:gd name="connsiteY0" fmla="*/ 203069 h 721099"/>
              <a:gd name="connsiteX1" fmla="*/ 3655535 w 5051440"/>
              <a:gd name="connsiteY1" fmla="*/ 70542 h 721099"/>
              <a:gd name="connsiteX2" fmla="*/ 5051440 w 5051440"/>
              <a:gd name="connsiteY2" fmla="*/ 721099 h 721099"/>
              <a:gd name="connsiteX0" fmla="*/ 0 w 5051440"/>
              <a:gd name="connsiteY0" fmla="*/ 203069 h 721099"/>
              <a:gd name="connsiteX1" fmla="*/ 3655535 w 5051440"/>
              <a:gd name="connsiteY1" fmla="*/ 70542 h 721099"/>
              <a:gd name="connsiteX2" fmla="*/ 5051440 w 5051440"/>
              <a:gd name="connsiteY2" fmla="*/ 721099 h 721099"/>
              <a:gd name="connsiteX0" fmla="*/ 0 w 4941081"/>
              <a:gd name="connsiteY0" fmla="*/ 140007 h 721099"/>
              <a:gd name="connsiteX1" fmla="*/ 3545176 w 4941081"/>
              <a:gd name="connsiteY1" fmla="*/ 70542 h 721099"/>
              <a:gd name="connsiteX2" fmla="*/ 4941081 w 4941081"/>
              <a:gd name="connsiteY2" fmla="*/ 721099 h 721099"/>
              <a:gd name="connsiteX0" fmla="*/ 0 w 4941081"/>
              <a:gd name="connsiteY0" fmla="*/ 119103 h 700195"/>
              <a:gd name="connsiteX1" fmla="*/ 3553059 w 4941081"/>
              <a:gd name="connsiteY1" fmla="*/ 73286 h 700195"/>
              <a:gd name="connsiteX2" fmla="*/ 4941081 w 4941081"/>
              <a:gd name="connsiteY2" fmla="*/ 700195 h 700195"/>
            </a:gdLst>
            <a:ahLst/>
            <a:cxnLst>
              <a:cxn ang="0">
                <a:pos x="connsiteX0" y="connsiteY0"/>
              </a:cxn>
              <a:cxn ang="0">
                <a:pos x="connsiteX1" y="connsiteY1"/>
              </a:cxn>
              <a:cxn ang="0">
                <a:pos x="connsiteX2" y="connsiteY2"/>
              </a:cxn>
            </a:cxnLst>
            <a:rect l="l" t="t" r="r" b="b"/>
            <a:pathLst>
              <a:path w="4941081" h="700195">
                <a:moveTo>
                  <a:pt x="0" y="119103"/>
                </a:moveTo>
                <a:cubicBezTo>
                  <a:pt x="1496148" y="399422"/>
                  <a:pt x="2453923" y="439188"/>
                  <a:pt x="3553059" y="73286"/>
                </a:cubicBezTo>
                <a:cubicBezTo>
                  <a:pt x="4341876" y="-159333"/>
                  <a:pt x="4655331" y="192195"/>
                  <a:pt x="4941081" y="700195"/>
                </a:cubicBezTo>
              </a:path>
            </a:pathLst>
          </a:custGeom>
          <a:noFill/>
          <a:ln w="38100">
            <a:solidFill>
              <a:schemeClr val="accent3"/>
            </a:solidFill>
            <a:headEnd type="diamond"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Driehoek 6">
            <a:hlinkClick r:id="" action="ppaction://hlinkshowjump?jump=nextslide"/>
            <a:extLst>
              <a:ext uri="{FF2B5EF4-FFF2-40B4-BE49-F238E27FC236}">
                <a16:creationId xmlns:a16="http://schemas.microsoft.com/office/drawing/2014/main" id="{AFC8902B-0A0D-A623-CE02-80FC5F565022}"/>
              </a:ext>
            </a:extLst>
          </p:cNvPr>
          <p:cNvSpPr/>
          <p:nvPr/>
        </p:nvSpPr>
        <p:spPr>
          <a:xfrm rot="5400000">
            <a:off x="9367365" y="6135583"/>
            <a:ext cx="272226" cy="244305"/>
          </a:xfrm>
          <a:prstGeom prst="triangle">
            <a:avLst/>
          </a:prstGeom>
          <a:solidFill>
            <a:srgbClr val="E8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7E4B9853-6B26-652A-5149-52836B4213F3}"/>
              </a:ext>
            </a:extLst>
          </p:cNvPr>
          <p:cNvSpPr txBox="1"/>
          <p:nvPr/>
        </p:nvSpPr>
        <p:spPr>
          <a:xfrm>
            <a:off x="1286571" y="5343951"/>
            <a:ext cx="4379161" cy="954107"/>
          </a:xfrm>
          <a:prstGeom prst="rect">
            <a:avLst/>
          </a:prstGeom>
          <a:noFill/>
        </p:spPr>
        <p:txBody>
          <a:bodyPr wrap="square" rtlCol="0">
            <a:spAutoFit/>
          </a:bodyPr>
          <a:lstStyle/>
          <a:p>
            <a:r>
              <a:rPr lang="nl-NL" sz="1400" dirty="0">
                <a:solidFill>
                  <a:srgbClr val="E85641"/>
                </a:solidFill>
              </a:rPr>
              <a:t>De vastgelegde contra-indicatie ‘Verminderde nierfunctie vanwege leeftijd’ heeft in de MFB geen rol meer. De MFB kijkt nu naar de actuele leeftijd en nierfunctie van de patiënt.</a:t>
            </a:r>
          </a:p>
        </p:txBody>
      </p:sp>
      <p:cxnSp>
        <p:nvCxnSpPr>
          <p:cNvPr id="12" name="Rechte verbindingslijn met pijl 11">
            <a:extLst>
              <a:ext uri="{FF2B5EF4-FFF2-40B4-BE49-F238E27FC236}">
                <a16:creationId xmlns:a16="http://schemas.microsoft.com/office/drawing/2014/main" id="{898F456D-D936-2C8F-59D5-88A6129B5DD5}"/>
              </a:ext>
            </a:extLst>
          </p:cNvPr>
          <p:cNvCxnSpPr/>
          <p:nvPr/>
        </p:nvCxnSpPr>
        <p:spPr>
          <a:xfrm>
            <a:off x="2861863" y="4961288"/>
            <a:ext cx="0" cy="382663"/>
          </a:xfrm>
          <a:prstGeom prst="straightConnector1">
            <a:avLst/>
          </a:prstGeom>
          <a:ln w="38100">
            <a:solidFill>
              <a:srgbClr val="E8564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72363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8000"/>
                            </p:stCondLst>
                            <p:childTnLst>
                              <p:par>
                                <p:cTn id="9" presetID="10" presetClass="entr" presetSubtype="0" fill="hold" grpId="0" nodeType="afterEffect">
                                  <p:stCondLst>
                                    <p:cond delay="3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par>
                                <p:cTn id="12" presetID="10" presetClass="exit" presetSubtype="0" fill="hold" nodeType="withEffect">
                                  <p:stCondLst>
                                    <p:cond delay="400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10" presetClass="entr" presetSubtype="0" fill="hold" grpId="0" nodeType="withEffect">
                                  <p:stCondLst>
                                    <p:cond delay="500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childTnLst>
                                </p:cTn>
                              </p:par>
                              <p:par>
                                <p:cTn id="18" presetID="10" presetClass="entr" presetSubtype="0" fill="hold" nodeType="withEffect">
                                  <p:stCondLst>
                                    <p:cond delay="500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childTnLst>
                                </p:cTn>
                              </p:par>
                            </p:childTnLst>
                          </p:cTn>
                        </p:par>
                        <p:par>
                          <p:cTn id="21" fill="hold">
                            <p:stCondLst>
                              <p:cond delay="14000"/>
                            </p:stCondLst>
                            <p:childTnLst>
                              <p:par>
                                <p:cTn id="22" presetID="10" presetClass="entr" presetSubtype="0" fill="hold" grpId="0" nodeType="afterEffect">
                                  <p:stCondLst>
                                    <p:cond delay="50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childTnLst>
                                </p:cTn>
                              </p:par>
                              <p:par>
                                <p:cTn id="25" presetID="10" presetClass="entr" presetSubtype="0" fill="hold" grpId="0" nodeType="withEffect">
                                  <p:stCondLst>
                                    <p:cond delay="700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childTnLst>
                                </p:cTn>
                              </p:par>
                              <p:par>
                                <p:cTn id="28" presetID="10" presetClass="entr" presetSubtype="0" fill="hold" nodeType="withEffect">
                                  <p:stCondLst>
                                    <p:cond delay="70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childTnLst>
                                </p:cTn>
                              </p:par>
                            </p:childTnLst>
                          </p:cTn>
                        </p:par>
                        <p:par>
                          <p:cTn id="31" fill="hold">
                            <p:stCondLst>
                              <p:cond delay="22000"/>
                            </p:stCondLst>
                            <p:childTnLst>
                              <p:par>
                                <p:cTn id="32" presetID="1" presetClass="entr" presetSubtype="0" fill="hold" grpId="0" nodeType="afterEffect">
                                  <p:stCondLst>
                                    <p:cond delay="5000"/>
                                  </p:stCondLst>
                                  <p:childTnLst>
                                    <p:set>
                                      <p:cBhvr>
                                        <p:cTn id="33" dur="1" fill="hold">
                                          <p:stCondLst>
                                            <p:cond delay="0"/>
                                          </p:stCondLst>
                                        </p:cTn>
                                        <p:tgtEl>
                                          <p:spTgt spid="34"/>
                                        </p:tgtEl>
                                        <p:attrNameLst>
                                          <p:attrName>style.visibility</p:attrName>
                                        </p:attrNameLst>
                                      </p:cBhvr>
                                      <p:to>
                                        <p:strVal val="visible"/>
                                      </p:to>
                                    </p:set>
                                  </p:childTnLst>
                                </p:cTn>
                              </p:par>
                              <p:par>
                                <p:cTn id="34" presetID="10" presetClass="entr" presetSubtype="0" fill="hold" grpId="0" nodeType="withEffect">
                                  <p:stCondLst>
                                    <p:cond delay="700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1000"/>
                                        <p:tgtEl>
                                          <p:spTgt spid="50"/>
                                        </p:tgtEl>
                                      </p:cBhvr>
                                    </p:animEffect>
                                  </p:childTnLst>
                                </p:cTn>
                              </p:par>
                              <p:par>
                                <p:cTn id="37" presetID="10" presetClass="entr" presetSubtype="0" fill="hold" nodeType="withEffect">
                                  <p:stCondLst>
                                    <p:cond delay="700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1000"/>
                                        <p:tgtEl>
                                          <p:spTgt spid="45"/>
                                        </p:tgtEl>
                                      </p:cBhvr>
                                    </p:animEffect>
                                  </p:childTnLst>
                                </p:cTn>
                              </p:par>
                            </p:childTnLst>
                          </p:cTn>
                        </p:par>
                        <p:par>
                          <p:cTn id="40" fill="hold">
                            <p:stCondLst>
                              <p:cond delay="30000"/>
                            </p:stCondLst>
                            <p:childTnLst>
                              <p:par>
                                <p:cTn id="41" presetID="10" presetClass="entr" presetSubtype="0" fill="hold" grpId="0" nodeType="afterEffect">
                                  <p:stCondLst>
                                    <p:cond delay="30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childTnLst>
                                </p:cTn>
                              </p:par>
                            </p:childTnLst>
                          </p:cTn>
                        </p:par>
                        <p:par>
                          <p:cTn id="44" fill="hold">
                            <p:stCondLst>
                              <p:cond delay="34000"/>
                            </p:stCondLst>
                            <p:childTnLst>
                              <p:par>
                                <p:cTn id="45" presetID="1" presetClass="entr" presetSubtype="0" fill="hold" nodeType="afterEffect">
                                  <p:stCondLst>
                                    <p:cond delay="300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3000"/>
                                  </p:stCondLst>
                                  <p:childTnLst>
                                    <p:set>
                                      <p:cBhvr>
                                        <p:cTn id="48" dur="1" fill="hold">
                                          <p:stCondLst>
                                            <p:cond delay="0"/>
                                          </p:stCondLst>
                                        </p:cTn>
                                        <p:tgtEl>
                                          <p:spTgt spid="4"/>
                                        </p:tgtEl>
                                        <p:attrNameLst>
                                          <p:attrName>style.visibility</p:attrName>
                                        </p:attrNameLst>
                                      </p:cBhvr>
                                      <p:to>
                                        <p:strVal val="visible"/>
                                      </p:to>
                                    </p:set>
                                  </p:childTnLst>
                                </p:cTn>
                              </p:par>
                            </p:childTnLst>
                          </p:cTn>
                        </p:par>
                        <p:par>
                          <p:cTn id="49" fill="hold">
                            <p:stCondLst>
                              <p:cond delay="37000"/>
                            </p:stCondLst>
                            <p:childTnLst>
                              <p:par>
                                <p:cTn id="50" presetID="1" presetClass="entr" presetSubtype="0" fill="hold" grpId="0" nodeType="afterEffect">
                                  <p:stCondLst>
                                    <p:cond delay="500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animBg="1"/>
      <p:bldP spid="34" grpId="0" animBg="1"/>
      <p:bldP spid="46" grpId="0" animBg="1"/>
      <p:bldP spid="48" grpId="0" animBg="1"/>
      <p:bldP spid="49" grpId="0" animBg="1"/>
      <p:bldP spid="50" grpId="0" animBg="1"/>
      <p:bldP spid="7"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73A08EB-C5F0-7FBB-F5DB-55AB3A14A6BC}"/>
              </a:ext>
            </a:extLst>
          </p:cNvPr>
          <p:cNvSpPr>
            <a:spLocks noGrp="1"/>
          </p:cNvSpPr>
          <p:nvPr>
            <p:ph type="sldNum" sz="quarter" idx="10"/>
          </p:nvPr>
        </p:nvSpPr>
        <p:spPr/>
        <p:txBody>
          <a:bodyPr/>
          <a:lstStyle/>
          <a:p>
            <a:fld id="{3CB85E5D-8611-4DC1-B375-AD1E4C05477C}" type="slidenum">
              <a:rPr lang="nl-NL" smtClean="0"/>
              <a:pPr/>
              <a:t>11</a:t>
            </a:fld>
            <a:endParaRPr lang="nl-NL" dirty="0"/>
          </a:p>
        </p:txBody>
      </p:sp>
      <p:sp>
        <p:nvSpPr>
          <p:cNvPr id="3" name="Titel">
            <a:extLst>
              <a:ext uri="{FF2B5EF4-FFF2-40B4-BE49-F238E27FC236}">
                <a16:creationId xmlns:a16="http://schemas.microsoft.com/office/drawing/2014/main" id="{55E6D944-33F6-E660-A8BD-109C2FA33BD2}"/>
              </a:ext>
            </a:extLst>
          </p:cNvPr>
          <p:cNvSpPr txBox="1"/>
          <p:nvPr/>
        </p:nvSpPr>
        <p:spPr>
          <a:xfrm>
            <a:off x="1193074" y="273567"/>
            <a:ext cx="10014857" cy="707886"/>
          </a:xfrm>
          <a:prstGeom prst="rect">
            <a:avLst/>
          </a:prstGeom>
          <a:noFill/>
        </p:spPr>
        <p:txBody>
          <a:bodyPr wrap="square" rtlCol="0">
            <a:spAutoFit/>
          </a:bodyPr>
          <a:lstStyle/>
          <a:p>
            <a:r>
              <a:rPr lang="nl-NL" sz="4000" dirty="0"/>
              <a:t>Hoe werkt medicatiebewaking via </a:t>
            </a:r>
            <a:r>
              <a:rPr lang="nl-NL" sz="4000" dirty="0" err="1"/>
              <a:t>MFB’s</a:t>
            </a:r>
            <a:r>
              <a:rPr lang="nl-NL" sz="4000" dirty="0"/>
              <a:t>? </a:t>
            </a:r>
          </a:p>
        </p:txBody>
      </p:sp>
      <p:sp>
        <p:nvSpPr>
          <p:cNvPr id="10" name="Is klaring bekend?">
            <a:extLst>
              <a:ext uri="{FF2B5EF4-FFF2-40B4-BE49-F238E27FC236}">
                <a16:creationId xmlns:a16="http://schemas.microsoft.com/office/drawing/2014/main" id="{9FF6E6F5-0B6C-AC99-A278-69720F347221}"/>
              </a:ext>
            </a:extLst>
          </p:cNvPr>
          <p:cNvSpPr/>
          <p:nvPr/>
        </p:nvSpPr>
        <p:spPr>
          <a:xfrm>
            <a:off x="9119033" y="1168018"/>
            <a:ext cx="1816465" cy="962697"/>
          </a:xfrm>
          <a:prstGeom prst="rect">
            <a:avLst/>
          </a:prstGeom>
          <a:solidFill>
            <a:schemeClr val="bg1">
              <a:alpha val="46000"/>
            </a:schemeClr>
          </a:solidFill>
          <a:ln w="28575">
            <a:solidFill>
              <a:schemeClr val="tx1">
                <a:alpha val="50049"/>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4171"/>
                </a:solidFill>
              </a:rPr>
              <a:t>Is de klaring bekend?</a:t>
            </a:r>
          </a:p>
        </p:txBody>
      </p:sp>
      <p:grpSp>
        <p:nvGrpSpPr>
          <p:cNvPr id="28" name="Groen  Ja beneden">
            <a:extLst>
              <a:ext uri="{FF2B5EF4-FFF2-40B4-BE49-F238E27FC236}">
                <a16:creationId xmlns:a16="http://schemas.microsoft.com/office/drawing/2014/main" id="{EA8EBAB4-9B23-1535-FFD3-20E5E4CC6C7E}"/>
              </a:ext>
            </a:extLst>
          </p:cNvPr>
          <p:cNvGrpSpPr/>
          <p:nvPr/>
        </p:nvGrpSpPr>
        <p:grpSpPr>
          <a:xfrm>
            <a:off x="9852663" y="1997370"/>
            <a:ext cx="488404" cy="633780"/>
            <a:chOff x="9854322" y="2414426"/>
            <a:chExt cx="488404" cy="633780"/>
          </a:xfrm>
        </p:grpSpPr>
        <p:sp>
          <p:nvSpPr>
            <p:cNvPr id="11" name="Gelijkbenige driehoek 10">
              <a:extLst>
                <a:ext uri="{FF2B5EF4-FFF2-40B4-BE49-F238E27FC236}">
                  <a16:creationId xmlns:a16="http://schemas.microsoft.com/office/drawing/2014/main" id="{6B25602C-811E-DBE1-2876-A68C02845C70}"/>
                </a:ext>
              </a:extLst>
            </p:cNvPr>
            <p:cNvSpPr/>
            <p:nvPr/>
          </p:nvSpPr>
          <p:spPr>
            <a:xfrm rot="10800000">
              <a:off x="9986048" y="2847743"/>
              <a:ext cx="246063" cy="200463"/>
            </a:xfrm>
            <a:prstGeom prst="triangle">
              <a:avLst/>
            </a:prstGeom>
            <a:solidFill>
              <a:srgbClr val="0D874A"/>
            </a:solidFill>
            <a:ln>
              <a:solidFill>
                <a:srgbClr val="0D874A">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0C0AFA08-9DCA-491C-E105-64255A9A9882}"/>
                </a:ext>
              </a:extLst>
            </p:cNvPr>
            <p:cNvSpPr/>
            <p:nvPr/>
          </p:nvSpPr>
          <p:spPr>
            <a:xfrm>
              <a:off x="9854322" y="2414426"/>
              <a:ext cx="488404" cy="488404"/>
            </a:xfrm>
            <a:custGeom>
              <a:avLst/>
              <a:gdLst>
                <a:gd name="connsiteX0" fmla="*/ 0 w 488404"/>
                <a:gd name="connsiteY0" fmla="*/ 244202 h 488404"/>
                <a:gd name="connsiteX1" fmla="*/ 244202 w 488404"/>
                <a:gd name="connsiteY1" fmla="*/ 0 h 488404"/>
                <a:gd name="connsiteX2" fmla="*/ 488404 w 488404"/>
                <a:gd name="connsiteY2" fmla="*/ 244202 h 488404"/>
                <a:gd name="connsiteX3" fmla="*/ 244202 w 488404"/>
                <a:gd name="connsiteY3" fmla="*/ 488404 h 488404"/>
                <a:gd name="connsiteX4" fmla="*/ 0 w 488404"/>
                <a:gd name="connsiteY4" fmla="*/ 244202 h 488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404" h="488404" fill="none" extrusionOk="0">
                  <a:moveTo>
                    <a:pt x="0" y="244202"/>
                  </a:moveTo>
                  <a:cubicBezTo>
                    <a:pt x="2760" y="111639"/>
                    <a:pt x="97289" y="-15103"/>
                    <a:pt x="244202" y="0"/>
                  </a:cubicBezTo>
                  <a:cubicBezTo>
                    <a:pt x="374747" y="272"/>
                    <a:pt x="484479" y="125195"/>
                    <a:pt x="488404" y="244202"/>
                  </a:cubicBezTo>
                  <a:cubicBezTo>
                    <a:pt x="488448" y="365962"/>
                    <a:pt x="353909" y="497015"/>
                    <a:pt x="244202" y="488404"/>
                  </a:cubicBezTo>
                  <a:cubicBezTo>
                    <a:pt x="96927" y="472352"/>
                    <a:pt x="6374" y="375496"/>
                    <a:pt x="0" y="244202"/>
                  </a:cubicBezTo>
                  <a:close/>
                </a:path>
                <a:path w="488404" h="488404" stroke="0" extrusionOk="0">
                  <a:moveTo>
                    <a:pt x="0" y="244202"/>
                  </a:moveTo>
                  <a:cubicBezTo>
                    <a:pt x="-2293" y="105104"/>
                    <a:pt x="119474" y="-4522"/>
                    <a:pt x="244202" y="0"/>
                  </a:cubicBezTo>
                  <a:cubicBezTo>
                    <a:pt x="385839" y="14347"/>
                    <a:pt x="481797" y="112414"/>
                    <a:pt x="488404" y="244202"/>
                  </a:cubicBezTo>
                  <a:cubicBezTo>
                    <a:pt x="480207" y="371958"/>
                    <a:pt x="393819" y="482923"/>
                    <a:pt x="244202" y="488404"/>
                  </a:cubicBezTo>
                  <a:cubicBezTo>
                    <a:pt x="108162" y="487183"/>
                    <a:pt x="15874" y="391099"/>
                    <a:pt x="0" y="244202"/>
                  </a:cubicBezTo>
                  <a:close/>
                </a:path>
              </a:pathLst>
            </a:custGeom>
            <a:solidFill>
              <a:schemeClr val="bg1"/>
            </a:solidFill>
            <a:ln>
              <a:solidFill>
                <a:srgbClr val="0D874A">
                  <a:alpha val="50000"/>
                </a:srgbClr>
              </a:solidFill>
              <a:extLst>
                <a:ext uri="{C807C97D-BFC1-408E-A445-0C87EB9F89A2}">
                  <ask:lineSketchStyleProps xmlns:ask="http://schemas.microsoft.com/office/drawing/2018/sketchyshapes" sd="3978248048">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D874A"/>
                  </a:solidFill>
                </a:rPr>
                <a:t>J</a:t>
              </a:r>
            </a:p>
          </p:txBody>
        </p:sp>
      </p:grpSp>
      <p:sp>
        <p:nvSpPr>
          <p:cNvPr id="25" name="Rechthoek Klaring ouder dan 13 mnd">
            <a:extLst>
              <a:ext uri="{FF2B5EF4-FFF2-40B4-BE49-F238E27FC236}">
                <a16:creationId xmlns:a16="http://schemas.microsoft.com/office/drawing/2014/main" id="{3A5EDB4F-E188-A28C-4BE9-5A08FCF92AD7}"/>
              </a:ext>
            </a:extLst>
          </p:cNvPr>
          <p:cNvSpPr/>
          <p:nvPr/>
        </p:nvSpPr>
        <p:spPr>
          <a:xfrm>
            <a:off x="9088248" y="2773003"/>
            <a:ext cx="1847250" cy="919759"/>
          </a:xfrm>
          <a:prstGeom prst="rect">
            <a:avLst/>
          </a:prstGeom>
          <a:solidFill>
            <a:schemeClr val="bg1"/>
          </a:solidFill>
          <a:ln w="28575">
            <a:solidFill>
              <a:schemeClr val="tx1">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4171"/>
                </a:solidFill>
              </a:rPr>
              <a:t>Is de klaring ouder dan 13 maanden?</a:t>
            </a:r>
          </a:p>
        </p:txBody>
      </p:sp>
      <p:grpSp>
        <p:nvGrpSpPr>
          <p:cNvPr id="33" name="Rode Nee beneden">
            <a:extLst>
              <a:ext uri="{FF2B5EF4-FFF2-40B4-BE49-F238E27FC236}">
                <a16:creationId xmlns:a16="http://schemas.microsoft.com/office/drawing/2014/main" id="{99A345B9-0F0B-7BC3-1B21-0AC0E3F19879}"/>
              </a:ext>
            </a:extLst>
          </p:cNvPr>
          <p:cNvGrpSpPr/>
          <p:nvPr/>
        </p:nvGrpSpPr>
        <p:grpSpPr>
          <a:xfrm>
            <a:off x="9852663" y="3620872"/>
            <a:ext cx="488404" cy="627489"/>
            <a:chOff x="5440617" y="1838132"/>
            <a:chExt cx="488404" cy="627489"/>
          </a:xfrm>
        </p:grpSpPr>
        <p:sp>
          <p:nvSpPr>
            <p:cNvPr id="30" name="Gelijkbenige driehoek 29">
              <a:extLst>
                <a:ext uri="{FF2B5EF4-FFF2-40B4-BE49-F238E27FC236}">
                  <a16:creationId xmlns:a16="http://schemas.microsoft.com/office/drawing/2014/main" id="{052C8105-6A35-F128-1C35-2D13893A462A}"/>
                </a:ext>
              </a:extLst>
            </p:cNvPr>
            <p:cNvSpPr/>
            <p:nvPr/>
          </p:nvSpPr>
          <p:spPr>
            <a:xfrm rot="10800000">
              <a:off x="5579645" y="2283154"/>
              <a:ext cx="210348" cy="182467"/>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al 31">
              <a:extLst>
                <a:ext uri="{FF2B5EF4-FFF2-40B4-BE49-F238E27FC236}">
                  <a16:creationId xmlns:a16="http://schemas.microsoft.com/office/drawing/2014/main" id="{3BD4CAB6-860B-A035-3AA8-AEDA0EA5386B}"/>
                </a:ext>
              </a:extLst>
            </p:cNvPr>
            <p:cNvSpPr/>
            <p:nvPr/>
          </p:nvSpPr>
          <p:spPr>
            <a:xfrm>
              <a:off x="5440617" y="1838132"/>
              <a:ext cx="488404" cy="488404"/>
            </a:xfrm>
            <a:prstGeom prst="ellipse">
              <a:avLst/>
            </a:prstGeom>
            <a:solidFill>
              <a:schemeClr val="bg1"/>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3">
                      <a:lumMod val="75000"/>
                    </a:schemeClr>
                  </a:solidFill>
                </a:rPr>
                <a:t>N</a:t>
              </a:r>
            </a:p>
          </p:txBody>
        </p:sp>
      </p:grpSp>
      <p:sp>
        <p:nvSpPr>
          <p:cNvPr id="34" name="rechthoek Klaring &lt; 30ml/min">
            <a:extLst>
              <a:ext uri="{FF2B5EF4-FFF2-40B4-BE49-F238E27FC236}">
                <a16:creationId xmlns:a16="http://schemas.microsoft.com/office/drawing/2014/main" id="{FA799F9D-BD58-1F71-B1CC-81E43603EDA4}"/>
              </a:ext>
            </a:extLst>
          </p:cNvPr>
          <p:cNvSpPr/>
          <p:nvPr/>
        </p:nvSpPr>
        <p:spPr>
          <a:xfrm>
            <a:off x="9119033" y="4501409"/>
            <a:ext cx="1847250" cy="919759"/>
          </a:xfrm>
          <a:prstGeom prst="rect">
            <a:avLst/>
          </a:prstGeom>
          <a:solidFill>
            <a:schemeClr val="bg1"/>
          </a:solidFill>
          <a:ln w="28575">
            <a:solidFill>
              <a:schemeClr val="tx1">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4171"/>
                </a:solidFill>
              </a:rPr>
              <a:t>Is de klaring &lt; 30ml/min?</a:t>
            </a:r>
          </a:p>
        </p:txBody>
      </p:sp>
      <p:grpSp>
        <p:nvGrpSpPr>
          <p:cNvPr id="45" name="Rode Nee links">
            <a:extLst>
              <a:ext uri="{FF2B5EF4-FFF2-40B4-BE49-F238E27FC236}">
                <a16:creationId xmlns:a16="http://schemas.microsoft.com/office/drawing/2014/main" id="{F1826B64-87B7-E733-611D-0B4C0E310353}"/>
              </a:ext>
            </a:extLst>
          </p:cNvPr>
          <p:cNvGrpSpPr/>
          <p:nvPr/>
        </p:nvGrpSpPr>
        <p:grpSpPr>
          <a:xfrm>
            <a:off x="8597028" y="4685549"/>
            <a:ext cx="630711" cy="488404"/>
            <a:chOff x="8008507" y="4991006"/>
            <a:chExt cx="630711" cy="488404"/>
          </a:xfrm>
        </p:grpSpPr>
        <p:sp>
          <p:nvSpPr>
            <p:cNvPr id="42" name="Gelijkbenige driehoek 41">
              <a:extLst>
                <a:ext uri="{FF2B5EF4-FFF2-40B4-BE49-F238E27FC236}">
                  <a16:creationId xmlns:a16="http://schemas.microsoft.com/office/drawing/2014/main" id="{65410043-77F6-AFE8-945A-8AD604F2B308}"/>
                </a:ext>
              </a:extLst>
            </p:cNvPr>
            <p:cNvSpPr/>
            <p:nvPr/>
          </p:nvSpPr>
          <p:spPr>
            <a:xfrm rot="16200000">
              <a:off x="7994567" y="5159803"/>
              <a:ext cx="210348" cy="182467"/>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al 43">
              <a:extLst>
                <a:ext uri="{FF2B5EF4-FFF2-40B4-BE49-F238E27FC236}">
                  <a16:creationId xmlns:a16="http://schemas.microsoft.com/office/drawing/2014/main" id="{B00F21FF-7241-0247-03DB-084332908BB3}"/>
                </a:ext>
              </a:extLst>
            </p:cNvPr>
            <p:cNvSpPr/>
            <p:nvPr/>
          </p:nvSpPr>
          <p:spPr>
            <a:xfrm>
              <a:off x="8150814" y="4991006"/>
              <a:ext cx="488404" cy="488404"/>
            </a:xfrm>
            <a:prstGeom prst="ellipse">
              <a:avLst/>
            </a:prstGeom>
            <a:solidFill>
              <a:schemeClr val="bg1"/>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3">
                      <a:lumMod val="75000"/>
                    </a:schemeClr>
                  </a:solidFill>
                </a:rPr>
                <a:t>N</a:t>
              </a:r>
            </a:p>
          </p:txBody>
        </p:sp>
      </p:grpSp>
      <p:sp>
        <p:nvSpPr>
          <p:cNvPr id="46" name="Rechthoek Geen actie">
            <a:extLst>
              <a:ext uri="{FF2B5EF4-FFF2-40B4-BE49-F238E27FC236}">
                <a16:creationId xmlns:a16="http://schemas.microsoft.com/office/drawing/2014/main" id="{33684466-FABC-E271-0200-709EB77F72BC}"/>
              </a:ext>
            </a:extLst>
          </p:cNvPr>
          <p:cNvSpPr/>
          <p:nvPr/>
        </p:nvSpPr>
        <p:spPr>
          <a:xfrm>
            <a:off x="6526269" y="4501901"/>
            <a:ext cx="1847250" cy="919759"/>
          </a:xfrm>
          <a:prstGeom prst="rect">
            <a:avLst/>
          </a:prstGeom>
          <a:solidFill>
            <a:schemeClr val="bg1"/>
          </a:solidFill>
          <a:ln w="28575">
            <a:solidFill>
              <a:schemeClr val="tx1">
                <a:alpha val="49796"/>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4171"/>
                </a:solidFill>
              </a:rPr>
              <a:t>Geen actie nodig!</a:t>
            </a:r>
          </a:p>
        </p:txBody>
      </p:sp>
      <p:sp>
        <p:nvSpPr>
          <p:cNvPr id="8" name="Tekstvak 7">
            <a:extLst>
              <a:ext uri="{FF2B5EF4-FFF2-40B4-BE49-F238E27FC236}">
                <a16:creationId xmlns:a16="http://schemas.microsoft.com/office/drawing/2014/main" id="{1EC9E560-5DD5-776D-8FCE-6BEC0E5974B6}"/>
              </a:ext>
            </a:extLst>
          </p:cNvPr>
          <p:cNvSpPr txBox="1"/>
          <p:nvPr/>
        </p:nvSpPr>
        <p:spPr>
          <a:xfrm>
            <a:off x="556753" y="1247723"/>
            <a:ext cx="7816765" cy="3693319"/>
          </a:xfrm>
          <a:prstGeom prst="rect">
            <a:avLst/>
          </a:prstGeom>
          <a:noFill/>
        </p:spPr>
        <p:txBody>
          <a:bodyPr wrap="square" rtlCol="0">
            <a:spAutoFit/>
          </a:bodyPr>
          <a:lstStyle/>
          <a:p>
            <a:pPr marL="285750" indent="-285750">
              <a:buFont typeface="Arial" panose="020B0604020202020204" pitchFamily="34" charset="0"/>
              <a:buChar char="•"/>
            </a:pPr>
            <a:r>
              <a:rPr lang="nl-NL" dirty="0"/>
              <a:t>In MFB’s worden beslisbomen doorlopen waarin stapsgewijs vragen worden beantwoord.</a:t>
            </a:r>
            <a:br>
              <a:rPr lang="nl-NL" dirty="0"/>
            </a:br>
            <a:endParaRPr lang="nl-NL" dirty="0"/>
          </a:p>
          <a:p>
            <a:pPr marL="285750" indent="-285750">
              <a:buFont typeface="Arial" panose="020B0604020202020204" pitchFamily="34" charset="0"/>
              <a:buChar char="•"/>
            </a:pPr>
            <a:r>
              <a:rPr lang="nl-NL" dirty="0"/>
              <a:t>Voor de beantwoording van de vragen wordt een uitgebreide set aan patiëntgegevens gebruikt.</a:t>
            </a:r>
            <a:br>
              <a:rPr lang="nl-NL" dirty="0"/>
            </a:br>
            <a:endParaRPr lang="nl-NL" dirty="0"/>
          </a:p>
          <a:p>
            <a:pPr marL="285750" indent="-285750">
              <a:buFont typeface="Arial" panose="020B0604020202020204" pitchFamily="34" charset="0"/>
              <a:buChar char="•"/>
            </a:pPr>
            <a:r>
              <a:rPr lang="nl-NL" dirty="0"/>
              <a:t>Hierdoor wordt in het laatste voorbeeld geen signaal gegeven, omdat de geregistreerde klaring van 53 ml/min niet ouder is dan 13 maanden, en groter is dan 30 ml/min.</a:t>
            </a:r>
            <a:br>
              <a:rPr lang="nl-NL" dirty="0"/>
            </a:br>
            <a:endParaRPr lang="nl-NL" dirty="0"/>
          </a:p>
          <a:p>
            <a:pPr marL="285750" indent="-285750">
              <a:buFont typeface="Arial" panose="020B0604020202020204" pitchFamily="34" charset="0"/>
              <a:buChar char="•"/>
            </a:pPr>
            <a:r>
              <a:rPr lang="nl-NL" dirty="0"/>
              <a:t>De nierfunctie is daarmee voldoende om nitrofurantoïne te kunnen gebruiken.</a:t>
            </a:r>
          </a:p>
          <a:p>
            <a:endParaRPr lang="nl-NL" dirty="0"/>
          </a:p>
        </p:txBody>
      </p:sp>
      <p:sp>
        <p:nvSpPr>
          <p:cNvPr id="4" name="Driehoek 3">
            <a:hlinkClick r:id="" action="ppaction://hlinkshowjump?jump=nextslide"/>
            <a:extLst>
              <a:ext uri="{FF2B5EF4-FFF2-40B4-BE49-F238E27FC236}">
                <a16:creationId xmlns:a16="http://schemas.microsoft.com/office/drawing/2014/main" id="{141A4803-7C8F-9AF0-F52A-169BB9F9F31E}"/>
              </a:ext>
            </a:extLst>
          </p:cNvPr>
          <p:cNvSpPr/>
          <p:nvPr/>
        </p:nvSpPr>
        <p:spPr>
          <a:xfrm rot="5400000">
            <a:off x="9367366" y="6135583"/>
            <a:ext cx="272226" cy="244305"/>
          </a:xfrm>
          <a:prstGeom prst="triangle">
            <a:avLst/>
          </a:prstGeom>
          <a:solidFill>
            <a:srgbClr val="E8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4225688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73A08EB-C5F0-7FBB-F5DB-55AB3A14A6BC}"/>
              </a:ext>
            </a:extLst>
          </p:cNvPr>
          <p:cNvSpPr>
            <a:spLocks noGrp="1"/>
          </p:cNvSpPr>
          <p:nvPr>
            <p:ph type="sldNum" sz="quarter" idx="10"/>
          </p:nvPr>
        </p:nvSpPr>
        <p:spPr/>
        <p:txBody>
          <a:bodyPr/>
          <a:lstStyle/>
          <a:p>
            <a:fld id="{3CB85E5D-8611-4DC1-B375-AD1E4C05477C}" type="slidenum">
              <a:rPr lang="nl-NL" smtClean="0"/>
              <a:pPr/>
              <a:t>12</a:t>
            </a:fld>
            <a:endParaRPr lang="nl-NL" dirty="0"/>
          </a:p>
        </p:txBody>
      </p:sp>
      <p:sp>
        <p:nvSpPr>
          <p:cNvPr id="3" name="Titel">
            <a:extLst>
              <a:ext uri="{FF2B5EF4-FFF2-40B4-BE49-F238E27FC236}">
                <a16:creationId xmlns:a16="http://schemas.microsoft.com/office/drawing/2014/main" id="{55E6D944-33F6-E660-A8BD-109C2FA33BD2}"/>
              </a:ext>
            </a:extLst>
          </p:cNvPr>
          <p:cNvSpPr txBox="1"/>
          <p:nvPr/>
        </p:nvSpPr>
        <p:spPr>
          <a:xfrm>
            <a:off x="543711" y="483453"/>
            <a:ext cx="11104578" cy="523220"/>
          </a:xfrm>
          <a:prstGeom prst="rect">
            <a:avLst/>
          </a:prstGeom>
          <a:noFill/>
        </p:spPr>
        <p:txBody>
          <a:bodyPr wrap="square" rtlCol="0">
            <a:spAutoFit/>
          </a:bodyPr>
          <a:lstStyle/>
          <a:p>
            <a:pPr algn="ctr"/>
            <a:r>
              <a:rPr lang="nl-NL" sz="2800" dirty="0"/>
              <a:t>Enkele voorbeelden van signalen die niet worden getoond bij MFB’s</a:t>
            </a:r>
          </a:p>
        </p:txBody>
      </p:sp>
      <p:sp>
        <p:nvSpPr>
          <p:cNvPr id="8" name="Tekstvak 7">
            <a:extLst>
              <a:ext uri="{FF2B5EF4-FFF2-40B4-BE49-F238E27FC236}">
                <a16:creationId xmlns:a16="http://schemas.microsoft.com/office/drawing/2014/main" id="{1EC9E560-5DD5-776D-8FCE-6BEC0E5974B6}"/>
              </a:ext>
            </a:extLst>
          </p:cNvPr>
          <p:cNvSpPr txBox="1"/>
          <p:nvPr/>
        </p:nvSpPr>
        <p:spPr>
          <a:xfrm>
            <a:off x="599742" y="1122112"/>
            <a:ext cx="10992517" cy="4247317"/>
          </a:xfrm>
          <a:prstGeom prst="rect">
            <a:avLst/>
          </a:prstGeom>
          <a:noFill/>
        </p:spPr>
        <p:txBody>
          <a:bodyPr wrap="square" rtlCol="0">
            <a:spAutoFit/>
          </a:bodyPr>
          <a:lstStyle/>
          <a:p>
            <a:r>
              <a:rPr lang="nl-NL" dirty="0"/>
              <a:t> </a:t>
            </a:r>
          </a:p>
          <a:p>
            <a:pPr marL="285750" indent="-285750">
              <a:buFont typeface="Arial" panose="020B0604020202020204" pitchFamily="34" charset="0"/>
              <a:buChar char="•"/>
            </a:pPr>
            <a:r>
              <a:rPr lang="nl-NL" dirty="0"/>
              <a:t>Als iemand een RAAS-remmer gebruikt en daarna start met een diureticum, zal geen medicatiebewakingssignaal worden getoond (is niet relevant in deze volgorde van gebruik).</a:t>
            </a:r>
            <a:br>
              <a:rPr lang="nl-NL" dirty="0"/>
            </a:br>
            <a:endParaRPr lang="nl-NL" dirty="0"/>
          </a:p>
          <a:p>
            <a:pPr marL="285750" indent="-285750">
              <a:buFont typeface="Arial" panose="020B0604020202020204" pitchFamily="34" charset="0"/>
              <a:buChar char="•"/>
            </a:pPr>
            <a:r>
              <a:rPr lang="nl-NL" dirty="0"/>
              <a:t>Als een 75-jarige patiënt een NSAID gaat gebruiken, verschijnt geen melding voor maagbescherming als de patiënt al omeprazol of een andere protonpompremmer gebruikt.</a:t>
            </a:r>
            <a:br>
              <a:rPr lang="nl-NL" dirty="0"/>
            </a:br>
            <a:endParaRPr lang="nl-NL" dirty="0"/>
          </a:p>
          <a:p>
            <a:pPr marL="285750" indent="-285750">
              <a:buFont typeface="Arial" panose="020B0604020202020204" pitchFamily="34" charset="0"/>
              <a:buChar char="•"/>
            </a:pPr>
            <a:r>
              <a:rPr lang="nl-NL" dirty="0">
                <a:solidFill>
                  <a:srgbClr val="004171"/>
                </a:solidFill>
                <a:latin typeface="Ubuntu" panose="020B0504030602030204" pitchFamily="34" charset="0"/>
              </a:rPr>
              <a:t>Als van een patiënt die ouder is dan 70 jaar geen nierfunctie bekend is, verschijnt niet standaard het advies om de nierfunctie te bepalen. Alleen als de patiënt een polyfarmaciepatiënt is, zal het advies worden gegeven om de nierfunctie te bepalen.</a:t>
            </a:r>
            <a:br>
              <a:rPr lang="nl-NL" dirty="0">
                <a:solidFill>
                  <a:srgbClr val="004171"/>
                </a:solidFill>
                <a:latin typeface="Ubuntu" panose="020B0504030602030204" pitchFamily="34" charset="0"/>
              </a:rPr>
            </a:br>
            <a:endParaRPr lang="nl-NL" dirty="0">
              <a:solidFill>
                <a:srgbClr val="004171"/>
              </a:solidFill>
              <a:latin typeface="Ubuntu" panose="020B0504030602030204" pitchFamily="34" charset="0"/>
            </a:endParaRPr>
          </a:p>
          <a:p>
            <a:pPr marL="285750" indent="-285750">
              <a:buFont typeface="Arial" panose="020B0604020202020204" pitchFamily="34" charset="0"/>
              <a:buChar char="•"/>
            </a:pPr>
            <a:r>
              <a:rPr lang="nl-NL" dirty="0">
                <a:solidFill>
                  <a:srgbClr val="004171"/>
                </a:solidFill>
                <a:latin typeface="Ubuntu" panose="020B0504030602030204" pitchFamily="34" charset="0"/>
              </a:rPr>
              <a:t>Als </a:t>
            </a:r>
            <a:r>
              <a:rPr lang="nl-NL" sz="1800" dirty="0"/>
              <a:t>levothyroxine en calciumcarbonaat/vitamine D3 </a:t>
            </a:r>
            <a:r>
              <a:rPr lang="nl-NL" dirty="0"/>
              <a:t>wordt gebruikt </a:t>
            </a:r>
            <a:r>
              <a:rPr lang="nl-NL" sz="1800" dirty="0"/>
              <a:t>en er 6 uur tussen de innamemomenten van deze twee middelen zit</a:t>
            </a:r>
            <a:r>
              <a:rPr lang="nl-NL" dirty="0">
                <a:solidFill>
                  <a:srgbClr val="004171"/>
                </a:solidFill>
                <a:latin typeface="Ubuntu" panose="020B0504030602030204" pitchFamily="34" charset="0"/>
              </a:rPr>
              <a:t>, wordt geen interactiesignaal getoond. De MFB houdt rekening met de toedientijden.</a:t>
            </a:r>
            <a:endParaRPr lang="nl-NL" dirty="0">
              <a:solidFill>
                <a:srgbClr val="004171"/>
              </a:solidFill>
            </a:endParaRPr>
          </a:p>
          <a:p>
            <a:endParaRPr lang="nl-NL" dirty="0"/>
          </a:p>
        </p:txBody>
      </p:sp>
      <p:sp>
        <p:nvSpPr>
          <p:cNvPr id="4" name="Driehoek 3">
            <a:hlinkClick r:id="" action="ppaction://hlinkshowjump?jump=nextslide"/>
            <a:extLst>
              <a:ext uri="{FF2B5EF4-FFF2-40B4-BE49-F238E27FC236}">
                <a16:creationId xmlns:a16="http://schemas.microsoft.com/office/drawing/2014/main" id="{D2F5B524-CFE4-2A6E-B8C2-EC0DA3F86DA1}"/>
              </a:ext>
            </a:extLst>
          </p:cNvPr>
          <p:cNvSpPr/>
          <p:nvPr/>
        </p:nvSpPr>
        <p:spPr>
          <a:xfrm rot="5400000">
            <a:off x="9395286" y="6137489"/>
            <a:ext cx="272226" cy="244305"/>
          </a:xfrm>
          <a:prstGeom prst="triangle">
            <a:avLst/>
          </a:prstGeom>
          <a:solidFill>
            <a:srgbClr val="E8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5172442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BD1D0-4285-BE4B-EB9B-8C26139E89A4}"/>
              </a:ext>
            </a:extLst>
          </p:cNvPr>
          <p:cNvSpPr>
            <a:spLocks noGrp="1"/>
          </p:cNvSpPr>
          <p:nvPr>
            <p:ph type="title"/>
          </p:nvPr>
        </p:nvSpPr>
        <p:spPr/>
        <p:txBody>
          <a:bodyPr/>
          <a:lstStyle/>
          <a:p>
            <a:r>
              <a:rPr lang="nl-NL" dirty="0"/>
              <a:t>Voorwaarde voor een juiste werking van de </a:t>
            </a:r>
            <a:r>
              <a:rPr lang="nl-NL" dirty="0" err="1"/>
              <a:t>MFB’s</a:t>
            </a:r>
            <a:r>
              <a:rPr lang="nl-NL" dirty="0"/>
              <a:t>: zorg voor een actueel dossier</a:t>
            </a:r>
          </a:p>
        </p:txBody>
      </p:sp>
      <p:sp>
        <p:nvSpPr>
          <p:cNvPr id="3" name="Tijdelijke aanduiding voor inhoud 2">
            <a:extLst>
              <a:ext uri="{FF2B5EF4-FFF2-40B4-BE49-F238E27FC236}">
                <a16:creationId xmlns:a16="http://schemas.microsoft.com/office/drawing/2014/main" id="{03D60760-DD09-A487-D89B-142E79FF4524}"/>
              </a:ext>
            </a:extLst>
          </p:cNvPr>
          <p:cNvSpPr>
            <a:spLocks noGrp="1"/>
          </p:cNvSpPr>
          <p:nvPr>
            <p:ph idx="1"/>
          </p:nvPr>
        </p:nvSpPr>
        <p:spPr>
          <a:xfrm>
            <a:off x="822628" y="2055970"/>
            <a:ext cx="10029899" cy="2606772"/>
          </a:xfrm>
        </p:spPr>
        <p:txBody>
          <a:bodyPr vert="horz" lIns="0" tIns="0" rIns="0" bIns="0" rtlCol="0" anchor="t">
            <a:noAutofit/>
          </a:bodyPr>
          <a:lstStyle/>
          <a:p>
            <a:pPr marL="539750" lvl="1" indent="-269875">
              <a:buFont typeface="Arial" panose="020B0604020202020204" pitchFamily="34" charset="0"/>
              <a:buChar char="•"/>
            </a:pPr>
            <a:r>
              <a:rPr lang="nl-NL" dirty="0"/>
              <a:t>Zorg voor actuele gegevens in het dossier.</a:t>
            </a:r>
            <a:endParaRPr lang="en-US" dirty="0"/>
          </a:p>
          <a:p>
            <a:pPr marL="539750" lvl="1" indent="-269875">
              <a:buFont typeface="Arial" panose="020B0604020202020204" pitchFamily="34" charset="0"/>
              <a:buChar char="•"/>
            </a:pPr>
            <a:r>
              <a:rPr lang="nl-NL" dirty="0"/>
              <a:t>Leg deze vast op de juiste plek in het patiëntendossier.</a:t>
            </a:r>
          </a:p>
          <a:p>
            <a:pPr marL="882650" lvl="2" indent="-342900">
              <a:buFont typeface="Courier New" panose="02070309020205020404" pitchFamily="49" charset="0"/>
              <a:buChar char="o"/>
            </a:pPr>
            <a:r>
              <a:rPr lang="nl-NL" dirty="0" err="1"/>
              <a:t>Labuitslagen</a:t>
            </a:r>
            <a:r>
              <a:rPr lang="nl-NL" dirty="0"/>
              <a:t> op de plek voor </a:t>
            </a:r>
            <a:r>
              <a:rPr lang="nl-NL" dirty="0" err="1"/>
              <a:t>labwaarden</a:t>
            </a:r>
            <a:r>
              <a:rPr lang="nl-NL" dirty="0"/>
              <a:t> in het patiëntdossier.</a:t>
            </a:r>
          </a:p>
          <a:p>
            <a:pPr marL="539750" lvl="1" indent="-269875">
              <a:buFont typeface="Arial" panose="020B0604020202020204" pitchFamily="34" charset="0"/>
              <a:buChar char="•"/>
            </a:pPr>
            <a:r>
              <a:rPr lang="nl-NL" dirty="0"/>
              <a:t>Leg geen medische informatie vast als vrije tekst, ook niet in doseringen.</a:t>
            </a:r>
          </a:p>
          <a:p>
            <a:pPr marL="539750" lvl="1" indent="-269875">
              <a:buFont typeface="Arial" panose="020B0604020202020204" pitchFamily="34" charset="0"/>
              <a:buChar char="•"/>
            </a:pPr>
            <a:r>
              <a:rPr lang="nl-NL" dirty="0"/>
              <a:t>Overweeg om informatie die als vrije tekst is vastgelegd, alsnog op de juiste plaats in het dossier vast te leggen.</a:t>
            </a:r>
            <a:br>
              <a:rPr lang="nl-NL" dirty="0"/>
            </a:br>
            <a:br>
              <a:rPr lang="nl-NL" dirty="0"/>
            </a:br>
            <a:endParaRPr lang="nl-NL" dirty="0"/>
          </a:p>
        </p:txBody>
      </p:sp>
      <p:sp>
        <p:nvSpPr>
          <p:cNvPr id="7" name="Driehoek 6">
            <a:hlinkClick r:id="" action="ppaction://hlinkshowjump?jump=nextslide"/>
            <a:extLst>
              <a:ext uri="{FF2B5EF4-FFF2-40B4-BE49-F238E27FC236}">
                <a16:creationId xmlns:a16="http://schemas.microsoft.com/office/drawing/2014/main" id="{462B89A4-2C4B-3F78-5E7E-FFBCC5F18467}"/>
              </a:ext>
            </a:extLst>
          </p:cNvPr>
          <p:cNvSpPr/>
          <p:nvPr/>
        </p:nvSpPr>
        <p:spPr>
          <a:xfrm rot="5400000">
            <a:off x="9374347" y="6127330"/>
            <a:ext cx="272226" cy="244305"/>
          </a:xfrm>
          <a:prstGeom prst="triangle">
            <a:avLst/>
          </a:prstGeom>
          <a:solidFill>
            <a:srgbClr val="E8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C377CB2B-51A0-DB95-989D-D0A112F59F7C}"/>
              </a:ext>
            </a:extLst>
          </p:cNvPr>
          <p:cNvSpPr txBox="1"/>
          <p:nvPr/>
        </p:nvSpPr>
        <p:spPr>
          <a:xfrm>
            <a:off x="828000" y="4662742"/>
            <a:ext cx="10019157" cy="369332"/>
          </a:xfrm>
          <a:prstGeom prst="rect">
            <a:avLst/>
          </a:prstGeom>
          <a:noFill/>
        </p:spPr>
        <p:txBody>
          <a:bodyPr wrap="square" rtlCol="0">
            <a:spAutoFit/>
          </a:bodyPr>
          <a:lstStyle/>
          <a:p>
            <a:pPr lvl="1"/>
            <a:r>
              <a:rPr lang="nl-NL" dirty="0">
                <a:solidFill>
                  <a:srgbClr val="E85641"/>
                </a:solidFill>
              </a:rPr>
              <a:t>LET OP: informatie in vrije tekst wordt niet meegenomen in MFB’s! </a:t>
            </a:r>
          </a:p>
        </p:txBody>
      </p:sp>
    </p:spTree>
    <p:extLst>
      <p:ext uri="{BB962C8B-B14F-4D97-AF65-F5344CB8AC3E}">
        <p14:creationId xmlns:p14="http://schemas.microsoft.com/office/powerpoint/2010/main" val="212326273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16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73A08EB-C5F0-7FBB-F5DB-55AB3A14A6BC}"/>
              </a:ext>
            </a:extLst>
          </p:cNvPr>
          <p:cNvSpPr>
            <a:spLocks noGrp="1"/>
          </p:cNvSpPr>
          <p:nvPr>
            <p:ph type="sldNum" sz="quarter" idx="10"/>
          </p:nvPr>
        </p:nvSpPr>
        <p:spPr/>
        <p:txBody>
          <a:bodyPr/>
          <a:lstStyle/>
          <a:p>
            <a:fld id="{3CB85E5D-8611-4DC1-B375-AD1E4C05477C}" type="slidenum">
              <a:rPr lang="nl-NL" smtClean="0"/>
              <a:pPr/>
              <a:t>14</a:t>
            </a:fld>
            <a:endParaRPr lang="nl-NL" dirty="0"/>
          </a:p>
        </p:txBody>
      </p:sp>
      <p:sp>
        <p:nvSpPr>
          <p:cNvPr id="3" name="Titel">
            <a:extLst>
              <a:ext uri="{FF2B5EF4-FFF2-40B4-BE49-F238E27FC236}">
                <a16:creationId xmlns:a16="http://schemas.microsoft.com/office/drawing/2014/main" id="{55E6D944-33F6-E660-A8BD-109C2FA33BD2}"/>
              </a:ext>
            </a:extLst>
          </p:cNvPr>
          <p:cNvSpPr txBox="1"/>
          <p:nvPr/>
        </p:nvSpPr>
        <p:spPr>
          <a:xfrm>
            <a:off x="0" y="373241"/>
            <a:ext cx="10299695" cy="707886"/>
          </a:xfrm>
          <a:prstGeom prst="rect">
            <a:avLst/>
          </a:prstGeom>
          <a:noFill/>
        </p:spPr>
        <p:txBody>
          <a:bodyPr wrap="square" rtlCol="0">
            <a:spAutoFit/>
          </a:bodyPr>
          <a:lstStyle/>
          <a:p>
            <a:pPr algn="ctr"/>
            <a:r>
              <a:rPr lang="nl-NL" sz="4000" dirty="0" err="1"/>
              <a:t>MFB’s</a:t>
            </a:r>
            <a:r>
              <a:rPr lang="nl-NL" sz="4000" dirty="0"/>
              <a:t> zijn op de toekomst voorbereid!</a:t>
            </a:r>
          </a:p>
        </p:txBody>
      </p:sp>
      <p:sp>
        <p:nvSpPr>
          <p:cNvPr id="16" name="Tekstvak 15">
            <a:extLst>
              <a:ext uri="{FF2B5EF4-FFF2-40B4-BE49-F238E27FC236}">
                <a16:creationId xmlns:a16="http://schemas.microsoft.com/office/drawing/2014/main" id="{AAD8E303-9BA0-7489-742E-ECEF8844BF55}"/>
              </a:ext>
            </a:extLst>
          </p:cNvPr>
          <p:cNvSpPr txBox="1"/>
          <p:nvPr/>
        </p:nvSpPr>
        <p:spPr>
          <a:xfrm>
            <a:off x="1214890" y="1411098"/>
            <a:ext cx="9502816" cy="3170099"/>
          </a:xfrm>
          <a:prstGeom prst="rect">
            <a:avLst/>
          </a:prstGeom>
          <a:noFill/>
        </p:spPr>
        <p:txBody>
          <a:bodyPr wrap="square" rtlCol="0">
            <a:spAutoFit/>
          </a:bodyPr>
          <a:lstStyle/>
          <a:p>
            <a:pPr marL="285750" indent="-285750">
              <a:buFont typeface="Arial" panose="020B0604020202020204" pitchFamily="34" charset="0"/>
              <a:buChar char="•"/>
            </a:pPr>
            <a:r>
              <a:rPr lang="nl-NL" sz="2000" dirty="0"/>
              <a:t>MFB’s zijn onderdeel van de landelijke G-Standaard.</a:t>
            </a:r>
            <a:br>
              <a:rPr lang="nl-NL" sz="2000" dirty="0"/>
            </a:br>
            <a:endParaRPr lang="nl-NL" sz="2000" dirty="0"/>
          </a:p>
          <a:p>
            <a:pPr marL="285750" indent="-285750">
              <a:buFont typeface="Arial" panose="020B0604020202020204" pitchFamily="34" charset="0"/>
              <a:buChar char="•"/>
            </a:pPr>
            <a:r>
              <a:rPr lang="nl-NL" sz="2000" dirty="0"/>
              <a:t>Nieuwe MFB’s kunnen worden ontwikkeld die aansluiten bij toekomstige wensen rondom de medicatiebewaking.</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Hierdoor kunnen MFB’s meegroeien met nieuwe eisen en wensen van zorgverleners.</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Vanaf 1 februari 2023 ondersteunen meer dan </a:t>
            </a:r>
            <a:r>
              <a:rPr lang="nl-NL" sz="2000" dirty="0">
                <a:solidFill>
                  <a:srgbClr val="3EAEC2"/>
                </a:solidFill>
              </a:rPr>
              <a:t>9000 MFB’s </a:t>
            </a:r>
            <a:r>
              <a:rPr lang="nl-NL" sz="2000" dirty="0"/>
              <a:t>de vernieuwde medicatiebewaking op basis van MFB’s.</a:t>
            </a:r>
          </a:p>
        </p:txBody>
      </p:sp>
      <p:pic>
        <p:nvPicPr>
          <p:cNvPr id="6" name="Graphic 5" descr="Vliegende schotel met effen opvulling">
            <a:extLst>
              <a:ext uri="{FF2B5EF4-FFF2-40B4-BE49-F238E27FC236}">
                <a16:creationId xmlns:a16="http://schemas.microsoft.com/office/drawing/2014/main" id="{92CEF410-6187-2F6F-F608-15915CAE5D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4299" y="378209"/>
            <a:ext cx="1379331" cy="1379331"/>
          </a:xfrm>
          <a:prstGeom prst="rect">
            <a:avLst/>
          </a:prstGeom>
        </p:spPr>
      </p:pic>
      <p:sp>
        <p:nvSpPr>
          <p:cNvPr id="5" name="Driehoek 4">
            <a:hlinkClick r:id="" action="ppaction://hlinkshowjump?jump=nextslide"/>
            <a:extLst>
              <a:ext uri="{FF2B5EF4-FFF2-40B4-BE49-F238E27FC236}">
                <a16:creationId xmlns:a16="http://schemas.microsoft.com/office/drawing/2014/main" id="{7AB6D6D2-B6C1-BF1A-0C3D-8978C08C6CC8}"/>
              </a:ext>
            </a:extLst>
          </p:cNvPr>
          <p:cNvSpPr/>
          <p:nvPr/>
        </p:nvSpPr>
        <p:spPr>
          <a:xfrm rot="5400000">
            <a:off x="9381325" y="6123529"/>
            <a:ext cx="272226" cy="244305"/>
          </a:xfrm>
          <a:prstGeom prst="triangle">
            <a:avLst/>
          </a:prstGeom>
          <a:solidFill>
            <a:srgbClr val="E8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1685657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73A08EB-C5F0-7FBB-F5DB-55AB3A14A6BC}"/>
              </a:ext>
            </a:extLst>
          </p:cNvPr>
          <p:cNvSpPr>
            <a:spLocks noGrp="1"/>
          </p:cNvSpPr>
          <p:nvPr>
            <p:ph type="sldNum" sz="quarter" idx="10"/>
          </p:nvPr>
        </p:nvSpPr>
        <p:spPr/>
        <p:txBody>
          <a:bodyPr/>
          <a:lstStyle/>
          <a:p>
            <a:fld id="{3CB85E5D-8611-4DC1-B375-AD1E4C05477C}" type="slidenum">
              <a:rPr lang="nl-NL" smtClean="0"/>
              <a:pPr/>
              <a:t>15</a:t>
            </a:fld>
            <a:endParaRPr lang="nl-NL" dirty="0"/>
          </a:p>
        </p:txBody>
      </p:sp>
      <p:sp>
        <p:nvSpPr>
          <p:cNvPr id="3" name="Titel">
            <a:extLst>
              <a:ext uri="{FF2B5EF4-FFF2-40B4-BE49-F238E27FC236}">
                <a16:creationId xmlns:a16="http://schemas.microsoft.com/office/drawing/2014/main" id="{55E6D944-33F6-E660-A8BD-109C2FA33BD2}"/>
              </a:ext>
            </a:extLst>
          </p:cNvPr>
          <p:cNvSpPr txBox="1"/>
          <p:nvPr/>
        </p:nvSpPr>
        <p:spPr>
          <a:xfrm>
            <a:off x="1610810" y="370317"/>
            <a:ext cx="9106896" cy="707886"/>
          </a:xfrm>
          <a:prstGeom prst="rect">
            <a:avLst/>
          </a:prstGeom>
          <a:noFill/>
        </p:spPr>
        <p:txBody>
          <a:bodyPr wrap="square" rtlCol="0">
            <a:spAutoFit/>
          </a:bodyPr>
          <a:lstStyle/>
          <a:p>
            <a:pPr algn="ctr"/>
            <a:r>
              <a:rPr lang="nl-NL" sz="4000" dirty="0"/>
              <a:t>Meer informatie over MFB’s</a:t>
            </a:r>
          </a:p>
        </p:txBody>
      </p:sp>
      <p:sp>
        <p:nvSpPr>
          <p:cNvPr id="16" name="Tekstvak 15">
            <a:extLst>
              <a:ext uri="{FF2B5EF4-FFF2-40B4-BE49-F238E27FC236}">
                <a16:creationId xmlns:a16="http://schemas.microsoft.com/office/drawing/2014/main" id="{AAD8E303-9BA0-7489-742E-ECEF8844BF55}"/>
              </a:ext>
            </a:extLst>
          </p:cNvPr>
          <p:cNvSpPr txBox="1"/>
          <p:nvPr/>
        </p:nvSpPr>
        <p:spPr>
          <a:xfrm>
            <a:off x="1214890" y="1251431"/>
            <a:ext cx="10097544" cy="1938992"/>
          </a:xfrm>
          <a:prstGeom prst="rect">
            <a:avLst/>
          </a:prstGeom>
          <a:noFill/>
        </p:spPr>
        <p:txBody>
          <a:bodyPr wrap="square" rtlCol="0">
            <a:spAutoFit/>
          </a:bodyPr>
          <a:lstStyle/>
          <a:p>
            <a:r>
              <a:rPr lang="nl-NL" sz="2000" dirty="0"/>
              <a:t>Deze presentatie heeft in vogelvlucht een overzicht gegeven van medicatiebewaking via </a:t>
            </a:r>
            <a:r>
              <a:rPr lang="nl-NL" sz="2000" dirty="0" err="1"/>
              <a:t>MFB’s</a:t>
            </a:r>
            <a:r>
              <a:rPr lang="nl-NL" sz="2000" dirty="0"/>
              <a:t>. In deze bronnen is hierover meer informatie te vinden:</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het </a:t>
            </a:r>
            <a:r>
              <a:rPr lang="nl-NL" sz="2000" dirty="0">
                <a:hlinkClick r:id="rId2"/>
              </a:rPr>
              <a:t>dossier </a:t>
            </a:r>
            <a:r>
              <a:rPr lang="nl-NL" sz="2000" dirty="0" err="1">
                <a:hlinkClick r:id="rId2"/>
              </a:rPr>
              <a:t>MFB’s</a:t>
            </a:r>
            <a:r>
              <a:rPr lang="nl-NL" sz="2000" dirty="0">
                <a:hlinkClick r:id="rId2"/>
              </a:rPr>
              <a:t> </a:t>
            </a:r>
            <a:r>
              <a:rPr lang="nl-NL" sz="2000" dirty="0"/>
              <a:t>op de KNMP-website;</a:t>
            </a:r>
          </a:p>
          <a:p>
            <a:pPr marL="285750" indent="-285750">
              <a:buFont typeface="Arial" panose="020B0604020202020204" pitchFamily="34" charset="0"/>
              <a:buChar char="•"/>
            </a:pPr>
            <a:r>
              <a:rPr lang="nl-NL" sz="2000" dirty="0"/>
              <a:t>een beschrijving van alle </a:t>
            </a:r>
            <a:r>
              <a:rPr lang="nl-NL" sz="2000" dirty="0" err="1"/>
              <a:t>MFB’s</a:t>
            </a:r>
            <a:r>
              <a:rPr lang="nl-NL" sz="2000" dirty="0"/>
              <a:t> op de </a:t>
            </a:r>
            <a:r>
              <a:rPr lang="nl-NL" sz="2000" dirty="0">
                <a:hlinkClick r:id="rId3"/>
              </a:rPr>
              <a:t>KNMP Kennisbank</a:t>
            </a:r>
            <a:r>
              <a:rPr lang="nl-NL" sz="2000" dirty="0"/>
              <a:t>.</a:t>
            </a:r>
            <a:endParaRPr lang="nl-NL" sz="2000" dirty="0">
              <a:solidFill>
                <a:srgbClr val="3EAEC2"/>
              </a:solidFill>
            </a:endParaRPr>
          </a:p>
          <a:p>
            <a:pPr marL="285750" indent="-285750">
              <a:buFont typeface="Arial" panose="020B0604020202020204" pitchFamily="34" charset="0"/>
              <a:buChar char="•"/>
            </a:pPr>
            <a:endParaRPr lang="nl-NL" sz="2000" dirty="0"/>
          </a:p>
        </p:txBody>
      </p:sp>
      <p:pic>
        <p:nvPicPr>
          <p:cNvPr id="6" name="Afbeelding 5" descr="Afbeelding met tekst, schermopname, software, Webpagina&#10;&#10;Automatisch gegenereerde beschrijving">
            <a:extLst>
              <a:ext uri="{FF2B5EF4-FFF2-40B4-BE49-F238E27FC236}">
                <a16:creationId xmlns:a16="http://schemas.microsoft.com/office/drawing/2014/main" id="{13C738DF-3CFB-A77A-E038-427ED4DBD942}"/>
              </a:ext>
            </a:extLst>
          </p:cNvPr>
          <p:cNvPicPr>
            <a:picLocks noChangeAspect="1"/>
          </p:cNvPicPr>
          <p:nvPr/>
        </p:nvPicPr>
        <p:blipFill rotWithShape="1">
          <a:blip r:embed="rId4">
            <a:extLst>
              <a:ext uri="{28A0092B-C50C-407E-A947-70E740481C1C}">
                <a14:useLocalDpi xmlns:a14="http://schemas.microsoft.com/office/drawing/2010/main" val="0"/>
              </a:ext>
            </a:extLst>
          </a:blip>
          <a:srcRect t="-1" r="25631" b="39276"/>
          <a:stretch/>
        </p:blipFill>
        <p:spPr>
          <a:xfrm>
            <a:off x="1610810" y="3429000"/>
            <a:ext cx="5937427" cy="3073023"/>
          </a:xfrm>
          <a:prstGeom prst="rect">
            <a:avLst/>
          </a:prstGeom>
          <a:ln w="12700">
            <a:solidFill>
              <a:schemeClr val="accent1"/>
            </a:solidFill>
          </a:ln>
        </p:spPr>
      </p:pic>
      <p:sp>
        <p:nvSpPr>
          <p:cNvPr id="4" name="Driehoek 3">
            <a:hlinkClick r:id="" action="ppaction://hlinkshowjump?jump=firstslide"/>
            <a:extLst>
              <a:ext uri="{FF2B5EF4-FFF2-40B4-BE49-F238E27FC236}">
                <a16:creationId xmlns:a16="http://schemas.microsoft.com/office/drawing/2014/main" id="{210A5CFB-A803-006C-3E63-DA2BE8F85D57}"/>
              </a:ext>
            </a:extLst>
          </p:cNvPr>
          <p:cNvSpPr/>
          <p:nvPr/>
        </p:nvSpPr>
        <p:spPr>
          <a:xfrm rot="5400000">
            <a:off x="9360385" y="6125464"/>
            <a:ext cx="272226" cy="244305"/>
          </a:xfrm>
          <a:prstGeom prst="triangle">
            <a:avLst/>
          </a:prstGeom>
          <a:solidFill>
            <a:srgbClr val="E8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7486347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descr="Afbeelding met persoon, Laboratoriumapparatuur, scheikunde, overdekt&#10;&#10;Automatisch gegenereerde beschrijving">
            <a:extLst>
              <a:ext uri="{FF2B5EF4-FFF2-40B4-BE49-F238E27FC236}">
                <a16:creationId xmlns:a16="http://schemas.microsoft.com/office/drawing/2014/main" id="{24719F6E-E698-DB1C-6870-92739C7BC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523" b="4523"/>
          <a:stretch>
            <a:fillRect/>
          </a:stretch>
        </p:blipFill>
        <p:spPr/>
      </p:pic>
      <p:sp>
        <p:nvSpPr>
          <p:cNvPr id="3" name="Titel 2">
            <a:extLst>
              <a:ext uri="{FF2B5EF4-FFF2-40B4-BE49-F238E27FC236}">
                <a16:creationId xmlns:a16="http://schemas.microsoft.com/office/drawing/2014/main" id="{B14C8806-1A14-AA6F-04ED-C123F38A2020}"/>
              </a:ext>
            </a:extLst>
          </p:cNvPr>
          <p:cNvSpPr>
            <a:spLocks noGrp="1"/>
          </p:cNvSpPr>
          <p:nvPr>
            <p:ph type="ctrTitle"/>
          </p:nvPr>
        </p:nvSpPr>
        <p:spPr/>
        <p:txBody>
          <a:bodyPr/>
          <a:lstStyle/>
          <a:p>
            <a:r>
              <a:rPr lang="nl-NL" dirty="0"/>
              <a:t>Medisch Farmaceutische Beslisregels</a:t>
            </a:r>
          </a:p>
        </p:txBody>
      </p:sp>
      <p:sp>
        <p:nvSpPr>
          <p:cNvPr id="4" name="Ondertitel 3">
            <a:extLst>
              <a:ext uri="{FF2B5EF4-FFF2-40B4-BE49-F238E27FC236}">
                <a16:creationId xmlns:a16="http://schemas.microsoft.com/office/drawing/2014/main" id="{2720CA38-ECE3-773B-47E5-EAE7CBEA00FB}"/>
              </a:ext>
            </a:extLst>
          </p:cNvPr>
          <p:cNvSpPr>
            <a:spLocks noGrp="1"/>
          </p:cNvSpPr>
          <p:nvPr>
            <p:ph type="subTitle" idx="1"/>
          </p:nvPr>
        </p:nvSpPr>
        <p:spPr/>
        <p:txBody>
          <a:bodyPr/>
          <a:lstStyle/>
          <a:p>
            <a:r>
              <a:rPr lang="nl-NL" sz="3600" dirty="0"/>
              <a:t>Presentatie voor apotheek- en huisartsenteams</a:t>
            </a:r>
          </a:p>
        </p:txBody>
      </p:sp>
      <p:sp>
        <p:nvSpPr>
          <p:cNvPr id="7" name="Tijdelijke aanduiding voor tekst 6">
            <a:extLst>
              <a:ext uri="{FF2B5EF4-FFF2-40B4-BE49-F238E27FC236}">
                <a16:creationId xmlns:a16="http://schemas.microsoft.com/office/drawing/2014/main" id="{4161F211-770D-00CE-175C-FB47BFCD8C73}"/>
              </a:ext>
            </a:extLst>
          </p:cNvPr>
          <p:cNvSpPr>
            <a:spLocks noGrp="1"/>
          </p:cNvSpPr>
          <p:nvPr>
            <p:ph type="body" sz="quarter" idx="11"/>
          </p:nvPr>
        </p:nvSpPr>
        <p:spPr/>
        <p:txBody>
          <a:bodyPr/>
          <a:lstStyle/>
          <a:p>
            <a:r>
              <a:rPr lang="nl-NL" sz="4800" dirty="0" err="1"/>
              <a:t>MFB’s</a:t>
            </a:r>
            <a:endParaRPr lang="nl-NL" sz="4800" dirty="0"/>
          </a:p>
        </p:txBody>
      </p:sp>
      <p:sp>
        <p:nvSpPr>
          <p:cNvPr id="6" name="Tijdelijke aanduiding voor dianummer 5">
            <a:extLst>
              <a:ext uri="{FF2B5EF4-FFF2-40B4-BE49-F238E27FC236}">
                <a16:creationId xmlns:a16="http://schemas.microsoft.com/office/drawing/2014/main" id="{FC9A6816-9239-40C1-96A3-62F9BC333684}"/>
              </a:ext>
            </a:extLst>
          </p:cNvPr>
          <p:cNvSpPr>
            <a:spLocks noGrp="1"/>
          </p:cNvSpPr>
          <p:nvPr>
            <p:ph type="sldNum" sz="quarter" idx="12"/>
          </p:nvPr>
        </p:nvSpPr>
        <p:spPr>
          <a:xfrm>
            <a:off x="-180000" y="6674400"/>
            <a:ext cx="180000" cy="183600"/>
          </a:xfrm>
        </p:spPr>
        <p:txBody>
          <a:bodyPr/>
          <a:lstStyle/>
          <a:p>
            <a:fld id="{B8626174-7854-4699-ADD6-1A80D8049B55}" type="slidenum">
              <a:rPr lang="nl-NL" smtClean="0"/>
              <a:pPr/>
              <a:t>2</a:t>
            </a:fld>
            <a:endParaRPr lang="nl-NL" dirty="0"/>
          </a:p>
        </p:txBody>
      </p:sp>
      <p:sp>
        <p:nvSpPr>
          <p:cNvPr id="8" name="Driehoek 7">
            <a:hlinkClick r:id="" action="ppaction://hlinkshowjump?jump=nextslide"/>
            <a:extLst>
              <a:ext uri="{FF2B5EF4-FFF2-40B4-BE49-F238E27FC236}">
                <a16:creationId xmlns:a16="http://schemas.microsoft.com/office/drawing/2014/main" id="{56245D47-9E55-5524-CBF7-5BE9D2674578}"/>
              </a:ext>
            </a:extLst>
          </p:cNvPr>
          <p:cNvSpPr/>
          <p:nvPr/>
        </p:nvSpPr>
        <p:spPr>
          <a:xfrm rot="5400000">
            <a:off x="6914983" y="6141535"/>
            <a:ext cx="272226" cy="244305"/>
          </a:xfrm>
          <a:prstGeom prst="triangle">
            <a:avLst/>
          </a:prstGeom>
          <a:solidFill>
            <a:srgbClr val="E8564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4791639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F74FC807-263F-4B2C-E824-AA189F27D197}"/>
              </a:ext>
            </a:extLst>
          </p:cNvPr>
          <p:cNvSpPr>
            <a:spLocks noGrp="1"/>
          </p:cNvSpPr>
          <p:nvPr>
            <p:ph idx="1"/>
          </p:nvPr>
        </p:nvSpPr>
        <p:spPr>
          <a:xfrm>
            <a:off x="828000" y="2206669"/>
            <a:ext cx="10537200" cy="3592247"/>
          </a:xfrm>
        </p:spPr>
        <p:txBody>
          <a:bodyPr/>
          <a:lstStyle/>
          <a:p>
            <a:pPr>
              <a:spcAft>
                <a:spcPts val="600"/>
              </a:spcAft>
            </a:pPr>
            <a:r>
              <a:rPr lang="nl-NL" dirty="0"/>
              <a:t>Vanaf 1 februari 2024 wordt de medicatiebewaking op </a:t>
            </a:r>
            <a:r>
              <a:rPr lang="nl-NL" dirty="0">
                <a:solidFill>
                  <a:srgbClr val="3EAEC2"/>
                </a:solidFill>
              </a:rPr>
              <a:t>contra-indicaties</a:t>
            </a:r>
            <a:r>
              <a:rPr lang="nl-NL" dirty="0"/>
              <a:t> en </a:t>
            </a:r>
            <a:r>
              <a:rPr lang="nl-NL" dirty="0">
                <a:solidFill>
                  <a:srgbClr val="3EAEC2"/>
                </a:solidFill>
              </a:rPr>
              <a:t>interacties</a:t>
            </a:r>
            <a:r>
              <a:rPr lang="nl-NL" dirty="0"/>
              <a:t> alleen nog maar uitgevoerd op basis van de Medisch Farmaceutische Beslisregels</a:t>
            </a:r>
            <a:br>
              <a:rPr lang="nl-NL" dirty="0"/>
            </a:br>
            <a:r>
              <a:rPr lang="nl-NL" dirty="0">
                <a:solidFill>
                  <a:srgbClr val="3EAEC2"/>
                </a:solidFill>
              </a:rPr>
              <a:t>(MFB’s).</a:t>
            </a:r>
          </a:p>
          <a:p>
            <a:pPr>
              <a:spcAft>
                <a:spcPts val="600"/>
              </a:spcAft>
            </a:pPr>
            <a:r>
              <a:rPr lang="nl-NL" dirty="0"/>
              <a:t>Dit geldt voor de openbare apotheek, de ziekenhuisapotheek, de huisarts en medisch specialist.</a:t>
            </a:r>
          </a:p>
          <a:p>
            <a:pPr>
              <a:spcAft>
                <a:spcPts val="600"/>
              </a:spcAft>
            </a:pPr>
            <a:r>
              <a:rPr lang="nl-NL" dirty="0"/>
              <a:t>Met deze verandering sluit de medicatiebewaking beter aan bij de wensen van zorgverleners. </a:t>
            </a:r>
          </a:p>
          <a:p>
            <a:pPr>
              <a:spcAft>
                <a:spcPts val="600"/>
              </a:spcAft>
            </a:pPr>
            <a:r>
              <a:rPr lang="nl-NL" dirty="0"/>
              <a:t>In deze prestentatie wordt uitgelegd wat de voordelen zijn van deze aanpassing in de medicatiebewaking.</a:t>
            </a:r>
          </a:p>
          <a:p>
            <a:endParaRPr lang="nl-NL" dirty="0"/>
          </a:p>
        </p:txBody>
      </p:sp>
      <p:sp>
        <p:nvSpPr>
          <p:cNvPr id="3" name="Titel 2">
            <a:extLst>
              <a:ext uri="{FF2B5EF4-FFF2-40B4-BE49-F238E27FC236}">
                <a16:creationId xmlns:a16="http://schemas.microsoft.com/office/drawing/2014/main" id="{A18DF077-050A-0430-A2B7-7BD0B6D7718F}"/>
              </a:ext>
            </a:extLst>
          </p:cNvPr>
          <p:cNvSpPr>
            <a:spLocks noGrp="1"/>
          </p:cNvSpPr>
          <p:nvPr>
            <p:ph type="title"/>
          </p:nvPr>
        </p:nvSpPr>
        <p:spPr/>
        <p:txBody>
          <a:bodyPr/>
          <a:lstStyle/>
          <a:p>
            <a:pPr algn="ctr"/>
            <a:r>
              <a:rPr lang="nl-NL" dirty="0"/>
              <a:t>Veranderingen medicatiebewaking per </a:t>
            </a:r>
            <a:br>
              <a:rPr lang="nl-NL" dirty="0"/>
            </a:br>
            <a:r>
              <a:rPr lang="nl-NL" dirty="0"/>
              <a:t>1 februari 2024</a:t>
            </a:r>
          </a:p>
        </p:txBody>
      </p:sp>
      <p:sp>
        <p:nvSpPr>
          <p:cNvPr id="6" name="Slide Number Placeholder 5">
            <a:extLst>
              <a:ext uri="{FF2B5EF4-FFF2-40B4-BE49-F238E27FC236}">
                <a16:creationId xmlns:a16="http://schemas.microsoft.com/office/drawing/2014/main" id="{625DC3B7-2271-443B-9F4E-280FAD8D83E6}"/>
              </a:ext>
            </a:extLst>
          </p:cNvPr>
          <p:cNvSpPr>
            <a:spLocks noGrp="1"/>
          </p:cNvSpPr>
          <p:nvPr>
            <p:ph type="sldNum" sz="quarter" idx="10"/>
          </p:nvPr>
        </p:nvSpPr>
        <p:spPr>
          <a:xfrm>
            <a:off x="828000" y="6360854"/>
            <a:ext cx="486450" cy="184666"/>
          </a:xfrm>
        </p:spPr>
        <p:txBody>
          <a:bodyPr/>
          <a:lstStyle/>
          <a:p>
            <a:fld id="{DAA6DEC3-599F-4BBC-AE15-4CE7C5ED35A0}" type="slidenum">
              <a:rPr lang="en-GB" noProof="0" smtClean="0"/>
              <a:pPr/>
              <a:t>3</a:t>
            </a:fld>
            <a:endParaRPr lang="en-GB" noProof="0" dirty="0"/>
          </a:p>
        </p:txBody>
      </p:sp>
      <p:sp>
        <p:nvSpPr>
          <p:cNvPr id="2" name="Driehoek 1">
            <a:hlinkClick r:id="" action="ppaction://hlinkshowjump?jump=nextslide"/>
            <a:extLst>
              <a:ext uri="{FF2B5EF4-FFF2-40B4-BE49-F238E27FC236}">
                <a16:creationId xmlns:a16="http://schemas.microsoft.com/office/drawing/2014/main" id="{DB7C08E7-05BB-FC55-75A9-4AB8898E691D}"/>
              </a:ext>
            </a:extLst>
          </p:cNvPr>
          <p:cNvSpPr/>
          <p:nvPr/>
        </p:nvSpPr>
        <p:spPr>
          <a:xfrm rot="5400000">
            <a:off x="9367365" y="6118484"/>
            <a:ext cx="272226" cy="244305"/>
          </a:xfrm>
          <a:prstGeom prst="triangle">
            <a:avLst/>
          </a:prstGeom>
          <a:solidFill>
            <a:srgbClr val="E8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984736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F74FC807-263F-4B2C-E824-AA189F27D197}"/>
              </a:ext>
            </a:extLst>
          </p:cNvPr>
          <p:cNvSpPr>
            <a:spLocks noGrp="1"/>
          </p:cNvSpPr>
          <p:nvPr>
            <p:ph idx="1"/>
          </p:nvPr>
        </p:nvSpPr>
        <p:spPr>
          <a:xfrm>
            <a:off x="828000" y="1991652"/>
            <a:ext cx="10647371" cy="2874696"/>
          </a:xfrm>
        </p:spPr>
        <p:txBody>
          <a:bodyPr/>
          <a:lstStyle/>
          <a:p>
            <a:pPr>
              <a:spcAft>
                <a:spcPts val="600"/>
              </a:spcAft>
            </a:pPr>
            <a:r>
              <a:rPr lang="nl-NL" dirty="0"/>
              <a:t>De verandering heeft weinig invloed op de dagelijkse werkzaamheden.</a:t>
            </a:r>
          </a:p>
          <a:p>
            <a:pPr>
              <a:spcAft>
                <a:spcPts val="600"/>
              </a:spcAft>
            </a:pPr>
            <a:r>
              <a:rPr lang="nl-NL" dirty="0"/>
              <a:t>Het zijn vooral veranderingen onder de ‘motorkap’.</a:t>
            </a:r>
          </a:p>
          <a:p>
            <a:pPr>
              <a:spcAft>
                <a:spcPts val="600"/>
              </a:spcAft>
            </a:pPr>
            <a:r>
              <a:rPr lang="nl-NL" dirty="0"/>
              <a:t>Met MFB’s kan beter worden beoordeeld of een medicatiebewakingssignaal van toepassing is voor een patiënt.</a:t>
            </a:r>
          </a:p>
          <a:p>
            <a:pPr>
              <a:spcAft>
                <a:spcPts val="600"/>
              </a:spcAft>
            </a:pPr>
            <a:r>
              <a:rPr lang="nl-NL" dirty="0"/>
              <a:t>MFB’s gebruiken hiervoor meer patiëntgegevens dan de klassieke medicatiebewaking.</a:t>
            </a:r>
          </a:p>
          <a:p>
            <a:pPr>
              <a:spcAft>
                <a:spcPts val="600"/>
              </a:spcAft>
            </a:pPr>
            <a:r>
              <a:rPr lang="nl-NL" dirty="0"/>
              <a:t>Signalen die niet van toepassing zijn, worden niet getoond aan zorgverleners.</a:t>
            </a:r>
          </a:p>
          <a:p>
            <a:pPr>
              <a:spcAft>
                <a:spcPts val="600"/>
              </a:spcAft>
            </a:pPr>
            <a:r>
              <a:rPr lang="nl-NL" dirty="0"/>
              <a:t>Medicatiebewakingssignalen sluiten hierdoor beter aan bij de individuele patiënt.</a:t>
            </a:r>
          </a:p>
          <a:p>
            <a:endParaRPr lang="nl-NL" dirty="0"/>
          </a:p>
        </p:txBody>
      </p:sp>
      <p:sp>
        <p:nvSpPr>
          <p:cNvPr id="3" name="Titel 2">
            <a:extLst>
              <a:ext uri="{FF2B5EF4-FFF2-40B4-BE49-F238E27FC236}">
                <a16:creationId xmlns:a16="http://schemas.microsoft.com/office/drawing/2014/main" id="{A18DF077-050A-0430-A2B7-7BD0B6D7718F}"/>
              </a:ext>
            </a:extLst>
          </p:cNvPr>
          <p:cNvSpPr>
            <a:spLocks noGrp="1"/>
          </p:cNvSpPr>
          <p:nvPr>
            <p:ph type="title"/>
          </p:nvPr>
        </p:nvSpPr>
        <p:spPr>
          <a:xfrm>
            <a:off x="828000" y="462245"/>
            <a:ext cx="10537200" cy="1244713"/>
          </a:xfrm>
        </p:spPr>
        <p:txBody>
          <a:bodyPr/>
          <a:lstStyle/>
          <a:p>
            <a:pPr algn="ctr"/>
            <a:r>
              <a:rPr lang="nl-NL" dirty="0"/>
              <a:t>Wat is de invloed van deze verandering op mijn dagelijkse werkzaamheden?</a:t>
            </a:r>
          </a:p>
        </p:txBody>
      </p:sp>
      <p:sp>
        <p:nvSpPr>
          <p:cNvPr id="6" name="Slide Number Placeholder 5">
            <a:extLst>
              <a:ext uri="{FF2B5EF4-FFF2-40B4-BE49-F238E27FC236}">
                <a16:creationId xmlns:a16="http://schemas.microsoft.com/office/drawing/2014/main" id="{625DC3B7-2271-443B-9F4E-280FAD8D83E6}"/>
              </a:ext>
            </a:extLst>
          </p:cNvPr>
          <p:cNvSpPr>
            <a:spLocks noGrp="1"/>
          </p:cNvSpPr>
          <p:nvPr>
            <p:ph type="sldNum" sz="quarter" idx="10"/>
          </p:nvPr>
        </p:nvSpPr>
        <p:spPr>
          <a:xfrm>
            <a:off x="828000" y="6360854"/>
            <a:ext cx="486450" cy="184666"/>
          </a:xfrm>
        </p:spPr>
        <p:txBody>
          <a:bodyPr/>
          <a:lstStyle/>
          <a:p>
            <a:fld id="{DAA6DEC3-599F-4BBC-AE15-4CE7C5ED35A0}" type="slidenum">
              <a:rPr lang="en-GB" noProof="0" smtClean="0"/>
              <a:pPr/>
              <a:t>4</a:t>
            </a:fld>
            <a:endParaRPr lang="en-GB" noProof="0" dirty="0"/>
          </a:p>
        </p:txBody>
      </p:sp>
      <p:sp>
        <p:nvSpPr>
          <p:cNvPr id="2" name="Driehoek 1">
            <a:hlinkClick r:id="" action="ppaction://hlinkshowjump?jump=nextslide"/>
            <a:extLst>
              <a:ext uri="{FF2B5EF4-FFF2-40B4-BE49-F238E27FC236}">
                <a16:creationId xmlns:a16="http://schemas.microsoft.com/office/drawing/2014/main" id="{A1A30015-892E-6B76-3F5E-9773C2F91D7A}"/>
              </a:ext>
            </a:extLst>
          </p:cNvPr>
          <p:cNvSpPr/>
          <p:nvPr/>
        </p:nvSpPr>
        <p:spPr>
          <a:xfrm rot="5400000">
            <a:off x="9367366" y="6137489"/>
            <a:ext cx="272226" cy="244305"/>
          </a:xfrm>
          <a:prstGeom prst="triangle">
            <a:avLst/>
          </a:prstGeom>
          <a:solidFill>
            <a:srgbClr val="E8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1514197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F74FC807-263F-4B2C-E824-AA189F27D197}"/>
              </a:ext>
            </a:extLst>
          </p:cNvPr>
          <p:cNvSpPr>
            <a:spLocks noGrp="1"/>
          </p:cNvSpPr>
          <p:nvPr>
            <p:ph idx="1"/>
          </p:nvPr>
        </p:nvSpPr>
        <p:spPr>
          <a:xfrm>
            <a:off x="828000" y="2206669"/>
            <a:ext cx="10537200" cy="2926313"/>
          </a:xfrm>
        </p:spPr>
        <p:txBody>
          <a:bodyPr/>
          <a:lstStyle/>
          <a:p>
            <a:pPr marL="0" indent="0">
              <a:spcAft>
                <a:spcPts val="600"/>
              </a:spcAft>
              <a:buNone/>
            </a:pPr>
            <a:r>
              <a:rPr lang="nl-NL" dirty="0"/>
              <a:t>Nieuwe gegevens die worden meegenomen in de MFB’s zijn:</a:t>
            </a:r>
            <a:br>
              <a:rPr lang="nl-NL" dirty="0"/>
            </a:br>
            <a:endParaRPr lang="nl-NL" dirty="0"/>
          </a:p>
          <a:p>
            <a:pPr lvl="1">
              <a:spcAft>
                <a:spcPts val="600"/>
              </a:spcAft>
            </a:pPr>
            <a:r>
              <a:rPr lang="nl-NL" dirty="0" err="1"/>
              <a:t>labwaarden</a:t>
            </a:r>
            <a:r>
              <a:rPr lang="nl-NL" dirty="0"/>
              <a:t> (ook of een waarde nog recent genoeg is);</a:t>
            </a:r>
          </a:p>
          <a:p>
            <a:pPr lvl="1">
              <a:spcAft>
                <a:spcPts val="600"/>
              </a:spcAft>
            </a:pPr>
            <a:r>
              <a:rPr lang="nl-NL" dirty="0"/>
              <a:t>leeftijd van een patiënt;</a:t>
            </a:r>
          </a:p>
          <a:p>
            <a:pPr lvl="1">
              <a:spcAft>
                <a:spcPts val="600"/>
              </a:spcAft>
            </a:pPr>
            <a:r>
              <a:rPr lang="nl-NL" dirty="0"/>
              <a:t>of er sprake is van polyfarmacie;</a:t>
            </a:r>
          </a:p>
          <a:p>
            <a:pPr lvl="1">
              <a:spcAft>
                <a:spcPts val="600"/>
              </a:spcAft>
            </a:pPr>
            <a:r>
              <a:rPr lang="nl-NL" dirty="0"/>
              <a:t>welke medicatie wordt gebruikt of in het verleden is gebruikt. </a:t>
            </a:r>
          </a:p>
        </p:txBody>
      </p:sp>
      <p:sp>
        <p:nvSpPr>
          <p:cNvPr id="3" name="Titel 2">
            <a:extLst>
              <a:ext uri="{FF2B5EF4-FFF2-40B4-BE49-F238E27FC236}">
                <a16:creationId xmlns:a16="http://schemas.microsoft.com/office/drawing/2014/main" id="{A18DF077-050A-0430-A2B7-7BD0B6D7718F}"/>
              </a:ext>
            </a:extLst>
          </p:cNvPr>
          <p:cNvSpPr>
            <a:spLocks noGrp="1"/>
          </p:cNvSpPr>
          <p:nvPr>
            <p:ph type="title"/>
          </p:nvPr>
        </p:nvSpPr>
        <p:spPr/>
        <p:txBody>
          <a:bodyPr/>
          <a:lstStyle/>
          <a:p>
            <a:pPr algn="ctr"/>
            <a:r>
              <a:rPr lang="nl-NL" dirty="0"/>
              <a:t>MFB’s betrekken nieuwe gegevens in de medicatiebewaking </a:t>
            </a:r>
          </a:p>
        </p:txBody>
      </p:sp>
      <p:sp>
        <p:nvSpPr>
          <p:cNvPr id="6" name="Slide Number Placeholder 5">
            <a:extLst>
              <a:ext uri="{FF2B5EF4-FFF2-40B4-BE49-F238E27FC236}">
                <a16:creationId xmlns:a16="http://schemas.microsoft.com/office/drawing/2014/main" id="{625DC3B7-2271-443B-9F4E-280FAD8D83E6}"/>
              </a:ext>
            </a:extLst>
          </p:cNvPr>
          <p:cNvSpPr>
            <a:spLocks noGrp="1"/>
          </p:cNvSpPr>
          <p:nvPr>
            <p:ph type="sldNum" sz="quarter" idx="10"/>
          </p:nvPr>
        </p:nvSpPr>
        <p:spPr>
          <a:xfrm>
            <a:off x="828000" y="6360854"/>
            <a:ext cx="486450" cy="184666"/>
          </a:xfrm>
        </p:spPr>
        <p:txBody>
          <a:bodyPr/>
          <a:lstStyle/>
          <a:p>
            <a:fld id="{DAA6DEC3-599F-4BBC-AE15-4CE7C5ED35A0}" type="slidenum">
              <a:rPr lang="en-GB" noProof="0" smtClean="0"/>
              <a:pPr/>
              <a:t>5</a:t>
            </a:fld>
            <a:endParaRPr lang="en-GB" noProof="0" dirty="0"/>
          </a:p>
        </p:txBody>
      </p:sp>
      <p:pic>
        <p:nvPicPr>
          <p:cNvPr id="5" name="Graphic 4" descr="Reageerbuisjes met effen opvulling">
            <a:extLst>
              <a:ext uri="{FF2B5EF4-FFF2-40B4-BE49-F238E27FC236}">
                <a16:creationId xmlns:a16="http://schemas.microsoft.com/office/drawing/2014/main" id="{FAB934A1-0AA1-291A-FC32-F64E068210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33426" y="2840966"/>
            <a:ext cx="588034" cy="588034"/>
          </a:xfrm>
          <a:prstGeom prst="rect">
            <a:avLst/>
          </a:prstGeom>
        </p:spPr>
      </p:pic>
      <p:pic>
        <p:nvPicPr>
          <p:cNvPr id="12" name="Graphic 11" descr="Medicijnen met effen opvulling">
            <a:extLst>
              <a:ext uri="{FF2B5EF4-FFF2-40B4-BE49-F238E27FC236}">
                <a16:creationId xmlns:a16="http://schemas.microsoft.com/office/drawing/2014/main" id="{D05BC06E-A625-9567-09CE-F96B15D9CA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6413" y="3939397"/>
            <a:ext cx="527648" cy="527648"/>
          </a:xfrm>
          <a:prstGeom prst="rect">
            <a:avLst/>
          </a:prstGeom>
        </p:spPr>
      </p:pic>
      <p:pic>
        <p:nvPicPr>
          <p:cNvPr id="13" name="Graphic 12" descr="Medicijnen met effen opvulling">
            <a:extLst>
              <a:ext uri="{FF2B5EF4-FFF2-40B4-BE49-F238E27FC236}">
                <a16:creationId xmlns:a16="http://schemas.microsoft.com/office/drawing/2014/main" id="{A308D52C-7C17-FA9C-329D-5295159751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60262" y="3950181"/>
            <a:ext cx="527648" cy="527648"/>
          </a:xfrm>
          <a:prstGeom prst="rect">
            <a:avLst/>
          </a:prstGeom>
        </p:spPr>
      </p:pic>
      <p:pic>
        <p:nvPicPr>
          <p:cNvPr id="14" name="Graphic 13" descr="Medicijnen met effen opvulling">
            <a:extLst>
              <a:ext uri="{FF2B5EF4-FFF2-40B4-BE49-F238E27FC236}">
                <a16:creationId xmlns:a16="http://schemas.microsoft.com/office/drawing/2014/main" id="{EE927A78-469F-45E7-A793-5C56CAFE29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43761" y="3950181"/>
            <a:ext cx="527648" cy="527648"/>
          </a:xfrm>
          <a:prstGeom prst="rect">
            <a:avLst/>
          </a:prstGeom>
        </p:spPr>
      </p:pic>
      <p:pic>
        <p:nvPicPr>
          <p:cNvPr id="15" name="Graphic 14" descr="Medicijnen met effen opvulling">
            <a:extLst>
              <a:ext uri="{FF2B5EF4-FFF2-40B4-BE49-F238E27FC236}">
                <a16:creationId xmlns:a16="http://schemas.microsoft.com/office/drawing/2014/main" id="{C3330BA3-00DF-161F-92FF-C50C97ED7F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37610" y="3950181"/>
            <a:ext cx="527648" cy="527648"/>
          </a:xfrm>
          <a:prstGeom prst="rect">
            <a:avLst/>
          </a:prstGeom>
        </p:spPr>
      </p:pic>
      <p:pic>
        <p:nvPicPr>
          <p:cNvPr id="16" name="Graphic 15" descr="Medicijnen met effen opvulling">
            <a:extLst>
              <a:ext uri="{FF2B5EF4-FFF2-40B4-BE49-F238E27FC236}">
                <a16:creationId xmlns:a16="http://schemas.microsoft.com/office/drawing/2014/main" id="{6CB4F543-8A5E-3B0D-3158-9E77C0273C8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21109" y="3950181"/>
            <a:ext cx="527648" cy="527648"/>
          </a:xfrm>
          <a:prstGeom prst="rect">
            <a:avLst/>
          </a:prstGeom>
        </p:spPr>
      </p:pic>
      <p:sp>
        <p:nvSpPr>
          <p:cNvPr id="2" name="Driehoek 1">
            <a:hlinkClick r:id="" action="ppaction://hlinkshowjump?jump=nextslide"/>
            <a:extLst>
              <a:ext uri="{FF2B5EF4-FFF2-40B4-BE49-F238E27FC236}">
                <a16:creationId xmlns:a16="http://schemas.microsoft.com/office/drawing/2014/main" id="{41EAD666-C542-FAB3-E371-8058CB7FA612}"/>
              </a:ext>
            </a:extLst>
          </p:cNvPr>
          <p:cNvSpPr/>
          <p:nvPr/>
        </p:nvSpPr>
        <p:spPr>
          <a:xfrm rot="5400000">
            <a:off x="9381326" y="6132444"/>
            <a:ext cx="272226" cy="244305"/>
          </a:xfrm>
          <a:prstGeom prst="triangle">
            <a:avLst/>
          </a:prstGeom>
          <a:solidFill>
            <a:srgbClr val="E8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8831551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F74FC807-263F-4B2C-E824-AA189F27D197}"/>
              </a:ext>
            </a:extLst>
          </p:cNvPr>
          <p:cNvSpPr>
            <a:spLocks noGrp="1"/>
          </p:cNvSpPr>
          <p:nvPr>
            <p:ph idx="1"/>
          </p:nvPr>
        </p:nvSpPr>
        <p:spPr>
          <a:xfrm>
            <a:off x="828000" y="2041716"/>
            <a:ext cx="10537200" cy="3371032"/>
          </a:xfrm>
        </p:spPr>
        <p:txBody>
          <a:bodyPr/>
          <a:lstStyle/>
          <a:p>
            <a:pPr lvl="1">
              <a:spcAft>
                <a:spcPts val="600"/>
              </a:spcAft>
              <a:buFont typeface="Wingdings" pitchFamily="2" charset="2"/>
              <a:buChar char="§"/>
            </a:pPr>
            <a:r>
              <a:rPr lang="nl-NL" dirty="0"/>
              <a:t>Tijdens het voor- of aanschrijven van een geneesmiddel. </a:t>
            </a:r>
          </a:p>
          <a:p>
            <a:pPr marL="270000" lvl="1" indent="0">
              <a:spcBef>
                <a:spcPts val="400"/>
              </a:spcBef>
              <a:buNone/>
            </a:pPr>
            <a:r>
              <a:rPr lang="nl-NL" dirty="0"/>
              <a:t>	</a:t>
            </a:r>
            <a:r>
              <a:rPr lang="nl-NL" i="1" dirty="0">
                <a:solidFill>
                  <a:srgbClr val="3EAEC2"/>
                </a:solidFill>
              </a:rPr>
              <a:t>Dit is de klassieke manier die we gewend zijn.</a:t>
            </a:r>
          </a:p>
          <a:p>
            <a:pPr lvl="1">
              <a:spcAft>
                <a:spcPts val="600"/>
              </a:spcAft>
              <a:buFont typeface="Wingdings" pitchFamily="2" charset="2"/>
              <a:buChar char="§"/>
            </a:pPr>
            <a:r>
              <a:rPr lang="nl-NL" dirty="0"/>
              <a:t>Tijdens het staken van een geneesmiddel.</a:t>
            </a:r>
          </a:p>
          <a:p>
            <a:pPr marL="270000" lvl="1" indent="0">
              <a:spcBef>
                <a:spcPts val="400"/>
              </a:spcBef>
              <a:buNone/>
            </a:pPr>
            <a:r>
              <a:rPr lang="nl-NL" dirty="0"/>
              <a:t>	</a:t>
            </a:r>
            <a:r>
              <a:rPr lang="nl-NL" i="1" dirty="0">
                <a:solidFill>
                  <a:srgbClr val="3EAEC2"/>
                </a:solidFill>
              </a:rPr>
              <a:t>Voorbeeld: als een enzymremmer wordt gestaakt, kan het nodig zijn om de dosering 	van andere medicatie aan te passen.  </a:t>
            </a:r>
          </a:p>
        </p:txBody>
      </p:sp>
      <p:sp>
        <p:nvSpPr>
          <p:cNvPr id="3" name="Titel 2">
            <a:extLst>
              <a:ext uri="{FF2B5EF4-FFF2-40B4-BE49-F238E27FC236}">
                <a16:creationId xmlns:a16="http://schemas.microsoft.com/office/drawing/2014/main" id="{A18DF077-050A-0430-A2B7-7BD0B6D7718F}"/>
              </a:ext>
            </a:extLst>
          </p:cNvPr>
          <p:cNvSpPr>
            <a:spLocks noGrp="1"/>
          </p:cNvSpPr>
          <p:nvPr>
            <p:ph type="title"/>
          </p:nvPr>
        </p:nvSpPr>
        <p:spPr>
          <a:xfrm>
            <a:off x="828000" y="493344"/>
            <a:ext cx="10537200" cy="1323953"/>
          </a:xfrm>
        </p:spPr>
        <p:txBody>
          <a:bodyPr/>
          <a:lstStyle/>
          <a:p>
            <a:pPr algn="ctr"/>
            <a:r>
              <a:rPr lang="nl-NL" dirty="0"/>
              <a:t>Medicatiebewaking via </a:t>
            </a:r>
            <a:r>
              <a:rPr lang="nl-NL" dirty="0" err="1"/>
              <a:t>MFB's</a:t>
            </a:r>
            <a:r>
              <a:rPr lang="nl-NL" dirty="0"/>
              <a:t> op verschillende momenten (1)</a:t>
            </a:r>
            <a:br>
              <a:rPr lang="nl-NL" dirty="0"/>
            </a:br>
            <a:endParaRPr lang="nl-NL" dirty="0"/>
          </a:p>
        </p:txBody>
      </p:sp>
      <p:sp>
        <p:nvSpPr>
          <p:cNvPr id="6" name="Slide Number Placeholder 5">
            <a:extLst>
              <a:ext uri="{FF2B5EF4-FFF2-40B4-BE49-F238E27FC236}">
                <a16:creationId xmlns:a16="http://schemas.microsoft.com/office/drawing/2014/main" id="{625DC3B7-2271-443B-9F4E-280FAD8D83E6}"/>
              </a:ext>
            </a:extLst>
          </p:cNvPr>
          <p:cNvSpPr>
            <a:spLocks noGrp="1"/>
          </p:cNvSpPr>
          <p:nvPr>
            <p:ph type="sldNum" sz="quarter" idx="10"/>
          </p:nvPr>
        </p:nvSpPr>
        <p:spPr>
          <a:xfrm>
            <a:off x="828000" y="6360854"/>
            <a:ext cx="486450" cy="184666"/>
          </a:xfrm>
        </p:spPr>
        <p:txBody>
          <a:bodyPr/>
          <a:lstStyle/>
          <a:p>
            <a:fld id="{DAA6DEC3-599F-4BBC-AE15-4CE7C5ED35A0}" type="slidenum">
              <a:rPr lang="en-GB" noProof="0" smtClean="0"/>
              <a:pPr/>
              <a:t>6</a:t>
            </a:fld>
            <a:endParaRPr lang="en-GB" noProof="0" dirty="0"/>
          </a:p>
        </p:txBody>
      </p:sp>
      <p:pic>
        <p:nvPicPr>
          <p:cNvPr id="2" name="Graphic 1" descr="Wekker met effen opvulling">
            <a:extLst>
              <a:ext uri="{FF2B5EF4-FFF2-40B4-BE49-F238E27FC236}">
                <a16:creationId xmlns:a16="http://schemas.microsoft.com/office/drawing/2014/main" id="{87D7598E-CF2F-905D-F456-3E578F2865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4450" y="5423139"/>
            <a:ext cx="1175708" cy="1175708"/>
          </a:xfrm>
          <a:prstGeom prst="rect">
            <a:avLst/>
          </a:prstGeom>
        </p:spPr>
      </p:pic>
      <p:sp>
        <p:nvSpPr>
          <p:cNvPr id="5" name="Driehoek 4">
            <a:hlinkClick r:id="" action="ppaction://hlinkshowjump?jump=nextslide"/>
            <a:extLst>
              <a:ext uri="{FF2B5EF4-FFF2-40B4-BE49-F238E27FC236}">
                <a16:creationId xmlns:a16="http://schemas.microsoft.com/office/drawing/2014/main" id="{BD58BB5E-40B4-2835-148F-1601E318F0BC}"/>
              </a:ext>
            </a:extLst>
          </p:cNvPr>
          <p:cNvSpPr/>
          <p:nvPr/>
        </p:nvSpPr>
        <p:spPr>
          <a:xfrm rot="5400000">
            <a:off x="9374345" y="6137489"/>
            <a:ext cx="272226" cy="244305"/>
          </a:xfrm>
          <a:prstGeom prst="triangle">
            <a:avLst/>
          </a:prstGeom>
          <a:solidFill>
            <a:srgbClr val="E8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3359412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F74FC807-263F-4B2C-E824-AA189F27D197}"/>
              </a:ext>
            </a:extLst>
          </p:cNvPr>
          <p:cNvSpPr>
            <a:spLocks noGrp="1"/>
          </p:cNvSpPr>
          <p:nvPr>
            <p:ph idx="1"/>
          </p:nvPr>
        </p:nvSpPr>
        <p:spPr>
          <a:xfrm>
            <a:off x="827400" y="2162812"/>
            <a:ext cx="10537200" cy="2926313"/>
          </a:xfrm>
        </p:spPr>
        <p:txBody>
          <a:bodyPr/>
          <a:lstStyle/>
          <a:p>
            <a:pPr lvl="1">
              <a:spcAft>
                <a:spcPts val="600"/>
              </a:spcAft>
              <a:buFont typeface="Wingdings" pitchFamily="2" charset="2"/>
              <a:buChar char="§"/>
            </a:pPr>
            <a:r>
              <a:rPr lang="nl-NL" dirty="0">
                <a:solidFill>
                  <a:srgbClr val="004171"/>
                </a:solidFill>
              </a:rPr>
              <a:t>Bij wijz</a:t>
            </a:r>
            <a:r>
              <a:rPr lang="nl-NL" dirty="0"/>
              <a:t>iging van patiëntgegevens, zoals een </a:t>
            </a:r>
            <a:r>
              <a:rPr lang="nl-NL" dirty="0" err="1"/>
              <a:t>labwaarde</a:t>
            </a:r>
            <a:r>
              <a:rPr lang="nl-NL" dirty="0"/>
              <a:t>.</a:t>
            </a:r>
          </a:p>
          <a:p>
            <a:pPr marL="270000" lvl="1" indent="0">
              <a:spcBef>
                <a:spcPts val="400"/>
              </a:spcBef>
              <a:buNone/>
            </a:pPr>
            <a:r>
              <a:rPr lang="nl-NL" i="1" dirty="0">
                <a:solidFill>
                  <a:srgbClr val="3EAEC2"/>
                </a:solidFill>
              </a:rPr>
              <a:t>	Als een nieuwe nierfunctiewaarde binnenkomt, kan het nodig zijn om de dosering van 	geneesmiddelen aan te passen.</a:t>
            </a:r>
          </a:p>
          <a:p>
            <a:pPr lvl="1">
              <a:spcAft>
                <a:spcPts val="600"/>
              </a:spcAft>
              <a:buFont typeface="Wingdings" pitchFamily="2" charset="2"/>
              <a:buChar char="§"/>
            </a:pPr>
            <a:r>
              <a:rPr lang="nl-NL" dirty="0"/>
              <a:t>Op een zelf gekozen moment (search/review MFB’s).</a:t>
            </a:r>
          </a:p>
          <a:p>
            <a:pPr marL="270000" lvl="1" indent="0">
              <a:spcBef>
                <a:spcPts val="400"/>
              </a:spcBef>
              <a:buNone/>
            </a:pPr>
            <a:r>
              <a:rPr lang="nl-NL" i="1" dirty="0">
                <a:solidFill>
                  <a:srgbClr val="3EAEC2"/>
                </a:solidFill>
              </a:rPr>
              <a:t>	Een voorbeeld is het in kaart brengen van patiënten die langer dan vijf jaar een 	bifosfonaat gebruiken en daar mogelijk mee moeten stoppen.</a:t>
            </a:r>
            <a:br>
              <a:rPr lang="nl-NL" i="1" dirty="0">
                <a:solidFill>
                  <a:srgbClr val="3EAEC2"/>
                </a:solidFill>
              </a:rPr>
            </a:br>
            <a:r>
              <a:rPr lang="nl-NL" dirty="0"/>
              <a:t>	</a:t>
            </a:r>
          </a:p>
        </p:txBody>
      </p:sp>
      <p:sp>
        <p:nvSpPr>
          <p:cNvPr id="3" name="Titel 2">
            <a:extLst>
              <a:ext uri="{FF2B5EF4-FFF2-40B4-BE49-F238E27FC236}">
                <a16:creationId xmlns:a16="http://schemas.microsoft.com/office/drawing/2014/main" id="{A18DF077-050A-0430-A2B7-7BD0B6D7718F}"/>
              </a:ext>
            </a:extLst>
          </p:cNvPr>
          <p:cNvSpPr>
            <a:spLocks noGrp="1"/>
          </p:cNvSpPr>
          <p:nvPr>
            <p:ph type="title"/>
          </p:nvPr>
        </p:nvSpPr>
        <p:spPr>
          <a:xfrm>
            <a:off x="828000" y="493344"/>
            <a:ext cx="10537200" cy="1335455"/>
          </a:xfrm>
        </p:spPr>
        <p:txBody>
          <a:bodyPr/>
          <a:lstStyle/>
          <a:p>
            <a:pPr algn="ctr"/>
            <a:r>
              <a:rPr lang="nl-NL" dirty="0"/>
              <a:t>Medicatiebewaking via </a:t>
            </a:r>
            <a:r>
              <a:rPr lang="nl-NL" dirty="0" err="1"/>
              <a:t>MFB’s</a:t>
            </a:r>
            <a:r>
              <a:rPr lang="nl-NL" dirty="0"/>
              <a:t> op verschillende momenten (2)</a:t>
            </a:r>
            <a:br>
              <a:rPr lang="nl-NL" dirty="0"/>
            </a:br>
            <a:endParaRPr lang="nl-NL" dirty="0"/>
          </a:p>
        </p:txBody>
      </p:sp>
      <p:sp>
        <p:nvSpPr>
          <p:cNvPr id="6" name="Slide Number Placeholder 5">
            <a:extLst>
              <a:ext uri="{FF2B5EF4-FFF2-40B4-BE49-F238E27FC236}">
                <a16:creationId xmlns:a16="http://schemas.microsoft.com/office/drawing/2014/main" id="{625DC3B7-2271-443B-9F4E-280FAD8D83E6}"/>
              </a:ext>
            </a:extLst>
          </p:cNvPr>
          <p:cNvSpPr>
            <a:spLocks noGrp="1"/>
          </p:cNvSpPr>
          <p:nvPr>
            <p:ph type="sldNum" sz="quarter" idx="10"/>
          </p:nvPr>
        </p:nvSpPr>
        <p:spPr>
          <a:xfrm>
            <a:off x="828000" y="6360854"/>
            <a:ext cx="486450" cy="184666"/>
          </a:xfrm>
        </p:spPr>
        <p:txBody>
          <a:bodyPr/>
          <a:lstStyle/>
          <a:p>
            <a:fld id="{DAA6DEC3-599F-4BBC-AE15-4CE7C5ED35A0}" type="slidenum">
              <a:rPr lang="en-GB" noProof="0" smtClean="0"/>
              <a:pPr/>
              <a:t>7</a:t>
            </a:fld>
            <a:endParaRPr lang="en-GB" noProof="0" dirty="0"/>
          </a:p>
        </p:txBody>
      </p:sp>
      <p:pic>
        <p:nvPicPr>
          <p:cNvPr id="2" name="Graphic 1" descr="Wekker met effen opvulling">
            <a:extLst>
              <a:ext uri="{FF2B5EF4-FFF2-40B4-BE49-F238E27FC236}">
                <a16:creationId xmlns:a16="http://schemas.microsoft.com/office/drawing/2014/main" id="{8BAE621F-3283-95CD-85E6-CBB078E3F4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4450" y="5423139"/>
            <a:ext cx="1175708" cy="1175708"/>
          </a:xfrm>
          <a:prstGeom prst="rect">
            <a:avLst/>
          </a:prstGeom>
        </p:spPr>
      </p:pic>
      <p:sp>
        <p:nvSpPr>
          <p:cNvPr id="5" name="Driehoek 4">
            <a:hlinkClick r:id="" action="ppaction://hlinkshowjump?jump=nextslide" highlightClick="1"/>
            <a:extLst>
              <a:ext uri="{FF2B5EF4-FFF2-40B4-BE49-F238E27FC236}">
                <a16:creationId xmlns:a16="http://schemas.microsoft.com/office/drawing/2014/main" id="{0F4EE1F0-B64C-B5D5-2B48-137ADBE3AF22}"/>
              </a:ext>
            </a:extLst>
          </p:cNvPr>
          <p:cNvSpPr/>
          <p:nvPr/>
        </p:nvSpPr>
        <p:spPr>
          <a:xfrm rot="5400000">
            <a:off x="9388306" y="6130509"/>
            <a:ext cx="272226" cy="244305"/>
          </a:xfrm>
          <a:prstGeom prst="triangle">
            <a:avLst/>
          </a:prstGeom>
          <a:solidFill>
            <a:srgbClr val="E8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71997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F74FC807-263F-4B2C-E824-AA189F27D197}"/>
              </a:ext>
            </a:extLst>
          </p:cNvPr>
          <p:cNvSpPr>
            <a:spLocks noGrp="1"/>
          </p:cNvSpPr>
          <p:nvPr>
            <p:ph idx="1"/>
          </p:nvPr>
        </p:nvSpPr>
        <p:spPr>
          <a:xfrm>
            <a:off x="828000" y="1761532"/>
            <a:ext cx="7103751" cy="3573150"/>
          </a:xfrm>
        </p:spPr>
        <p:txBody>
          <a:bodyPr/>
          <a:lstStyle/>
          <a:p>
            <a:pPr>
              <a:spcAft>
                <a:spcPts val="600"/>
              </a:spcAft>
            </a:pPr>
            <a:r>
              <a:rPr lang="nl-NL" dirty="0"/>
              <a:t>Met een nierfunctievoorbeeld wordt het verschil tussen de klassieke medicatiebewaking en de MFB’s uitgelegd.</a:t>
            </a:r>
          </a:p>
          <a:p>
            <a:pPr>
              <a:spcAft>
                <a:spcPts val="600"/>
              </a:spcAft>
            </a:pPr>
            <a:r>
              <a:rPr lang="nl-NL" dirty="0"/>
              <a:t>Enkele dia’s maken hierbij gebruik van animaties. Deze starten automatisch.</a:t>
            </a:r>
          </a:p>
        </p:txBody>
      </p:sp>
      <p:sp>
        <p:nvSpPr>
          <p:cNvPr id="3" name="Titel 2">
            <a:extLst>
              <a:ext uri="{FF2B5EF4-FFF2-40B4-BE49-F238E27FC236}">
                <a16:creationId xmlns:a16="http://schemas.microsoft.com/office/drawing/2014/main" id="{A18DF077-050A-0430-A2B7-7BD0B6D7718F}"/>
              </a:ext>
            </a:extLst>
          </p:cNvPr>
          <p:cNvSpPr>
            <a:spLocks noGrp="1"/>
          </p:cNvSpPr>
          <p:nvPr>
            <p:ph type="title"/>
          </p:nvPr>
        </p:nvSpPr>
        <p:spPr/>
        <p:txBody>
          <a:bodyPr/>
          <a:lstStyle/>
          <a:p>
            <a:pPr algn="ctr"/>
            <a:r>
              <a:rPr lang="nl-NL" dirty="0"/>
              <a:t>Een kijkje onder de MFB-motorkap</a:t>
            </a:r>
          </a:p>
        </p:txBody>
      </p:sp>
      <p:sp>
        <p:nvSpPr>
          <p:cNvPr id="6" name="Slide Number Placeholder 5">
            <a:extLst>
              <a:ext uri="{FF2B5EF4-FFF2-40B4-BE49-F238E27FC236}">
                <a16:creationId xmlns:a16="http://schemas.microsoft.com/office/drawing/2014/main" id="{625DC3B7-2271-443B-9F4E-280FAD8D83E6}"/>
              </a:ext>
            </a:extLst>
          </p:cNvPr>
          <p:cNvSpPr>
            <a:spLocks noGrp="1"/>
          </p:cNvSpPr>
          <p:nvPr>
            <p:ph type="sldNum" sz="quarter" idx="10"/>
          </p:nvPr>
        </p:nvSpPr>
        <p:spPr>
          <a:xfrm>
            <a:off x="828000" y="6360854"/>
            <a:ext cx="486450" cy="184666"/>
          </a:xfrm>
        </p:spPr>
        <p:txBody>
          <a:bodyPr/>
          <a:lstStyle/>
          <a:p>
            <a:fld id="{DAA6DEC3-599F-4BBC-AE15-4CE7C5ED35A0}" type="slidenum">
              <a:rPr lang="en-GB" noProof="0" smtClean="0"/>
              <a:pPr/>
              <a:t>8</a:t>
            </a:fld>
            <a:endParaRPr lang="en-GB" noProof="0" dirty="0"/>
          </a:p>
        </p:txBody>
      </p:sp>
      <p:pic>
        <p:nvPicPr>
          <p:cNvPr id="11" name="Afbeelding 10" descr="Afbeelding met motor, Auto-onderdeel, auto, voertuig&#10;&#10;Automatisch gegenereerde beschrijving">
            <a:extLst>
              <a:ext uri="{FF2B5EF4-FFF2-40B4-BE49-F238E27FC236}">
                <a16:creationId xmlns:a16="http://schemas.microsoft.com/office/drawing/2014/main" id="{C44CAFB6-BD78-8BC4-3C25-8ADCED6E8B9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79475" y="1873215"/>
            <a:ext cx="3284525" cy="1621735"/>
          </a:xfrm>
          <a:prstGeom prst="rect">
            <a:avLst/>
          </a:prstGeom>
        </p:spPr>
      </p:pic>
      <p:sp>
        <p:nvSpPr>
          <p:cNvPr id="2" name="Driehoek 1">
            <a:hlinkClick r:id="" action="ppaction://hlinkshowjump?jump=nextslide"/>
            <a:extLst>
              <a:ext uri="{FF2B5EF4-FFF2-40B4-BE49-F238E27FC236}">
                <a16:creationId xmlns:a16="http://schemas.microsoft.com/office/drawing/2014/main" id="{94DC30CD-5FA4-4417-FC08-A39F84E27D49}"/>
              </a:ext>
            </a:extLst>
          </p:cNvPr>
          <p:cNvSpPr/>
          <p:nvPr/>
        </p:nvSpPr>
        <p:spPr>
          <a:xfrm rot="5400000">
            <a:off x="9353405" y="6130509"/>
            <a:ext cx="272226" cy="244305"/>
          </a:xfrm>
          <a:prstGeom prst="triangle">
            <a:avLst/>
          </a:prstGeom>
          <a:solidFill>
            <a:srgbClr val="E8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8470042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73A08EB-C5F0-7FBB-F5DB-55AB3A14A6BC}"/>
              </a:ext>
            </a:extLst>
          </p:cNvPr>
          <p:cNvSpPr>
            <a:spLocks noGrp="1"/>
          </p:cNvSpPr>
          <p:nvPr>
            <p:ph type="sldNum" sz="quarter" idx="10"/>
          </p:nvPr>
        </p:nvSpPr>
        <p:spPr/>
        <p:txBody>
          <a:bodyPr/>
          <a:lstStyle/>
          <a:p>
            <a:fld id="{3CB85E5D-8611-4DC1-B375-AD1E4C05477C}" type="slidenum">
              <a:rPr lang="nl-NL" smtClean="0"/>
              <a:pPr/>
              <a:t>9</a:t>
            </a:fld>
            <a:endParaRPr lang="nl-NL" dirty="0"/>
          </a:p>
        </p:txBody>
      </p:sp>
      <p:grpSp>
        <p:nvGrpSpPr>
          <p:cNvPr id="40" name="Patient">
            <a:extLst>
              <a:ext uri="{FF2B5EF4-FFF2-40B4-BE49-F238E27FC236}">
                <a16:creationId xmlns:a16="http://schemas.microsoft.com/office/drawing/2014/main" id="{1A8C897F-C3E9-6B7E-9157-29BC562A51B3}"/>
              </a:ext>
            </a:extLst>
          </p:cNvPr>
          <p:cNvGrpSpPr/>
          <p:nvPr/>
        </p:nvGrpSpPr>
        <p:grpSpPr>
          <a:xfrm>
            <a:off x="99573" y="3550425"/>
            <a:ext cx="4604007" cy="1754326"/>
            <a:chOff x="370021" y="4347409"/>
            <a:chExt cx="4604007" cy="1754326"/>
          </a:xfrm>
        </p:grpSpPr>
        <p:pic>
          <p:nvPicPr>
            <p:cNvPr id="19" name="Graphic Vrouw" descr="Vrouw silhouet">
              <a:extLst>
                <a:ext uri="{FF2B5EF4-FFF2-40B4-BE49-F238E27FC236}">
                  <a16:creationId xmlns:a16="http://schemas.microsoft.com/office/drawing/2014/main" id="{B4D3DB2F-E915-ABE7-ED85-6E9F339BFF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021" y="4384092"/>
              <a:ext cx="1492189" cy="1492189"/>
            </a:xfrm>
            <a:prstGeom prst="rect">
              <a:avLst/>
            </a:prstGeom>
          </p:spPr>
        </p:pic>
        <p:sp>
          <p:nvSpPr>
            <p:cNvPr id="31" name="Tekstvak Patient data">
              <a:extLst>
                <a:ext uri="{FF2B5EF4-FFF2-40B4-BE49-F238E27FC236}">
                  <a16:creationId xmlns:a16="http://schemas.microsoft.com/office/drawing/2014/main" id="{62B703AB-0FBE-D89F-37DA-76DC8CC974FA}"/>
                </a:ext>
              </a:extLst>
            </p:cNvPr>
            <p:cNvSpPr txBox="1"/>
            <p:nvPr/>
          </p:nvSpPr>
          <p:spPr>
            <a:xfrm>
              <a:off x="1904726" y="4347409"/>
              <a:ext cx="3069302" cy="1754326"/>
            </a:xfrm>
            <a:prstGeom prst="rect">
              <a:avLst/>
            </a:prstGeom>
            <a:noFill/>
          </p:spPr>
          <p:txBody>
            <a:bodyPr wrap="none" rtlCol="0">
              <a:spAutoFit/>
            </a:bodyPr>
            <a:lstStyle/>
            <a:p>
              <a:r>
                <a:rPr lang="nl-NL" dirty="0"/>
                <a:t>Leeftijd: 73 jaar</a:t>
              </a:r>
            </a:p>
            <a:p>
              <a:r>
                <a:rPr lang="nl-NL" dirty="0"/>
                <a:t>Nierfunctie 53 ml/min </a:t>
              </a:r>
            </a:p>
            <a:p>
              <a:r>
                <a:rPr lang="nl-NL" sz="1600" i="1" dirty="0">
                  <a:solidFill>
                    <a:srgbClr val="3EAEC2"/>
                  </a:solidFill>
                </a:rPr>
                <a:t>bepaling: 2 maanden oud</a:t>
              </a:r>
            </a:p>
            <a:p>
              <a:r>
                <a:rPr lang="nl-NL" dirty="0"/>
                <a:t>CI: Verminderde nierfunctie</a:t>
              </a:r>
            </a:p>
            <a:p>
              <a:r>
                <a:rPr lang="nl-NL" dirty="0"/>
                <a:t>vanwege leeftijd &gt; 70 jaar</a:t>
              </a:r>
            </a:p>
            <a:p>
              <a:endParaRPr lang="nl-NL" dirty="0"/>
            </a:p>
          </p:txBody>
        </p:sp>
      </p:grpSp>
      <p:grpSp>
        <p:nvGrpSpPr>
          <p:cNvPr id="43" name="Recept">
            <a:extLst>
              <a:ext uri="{FF2B5EF4-FFF2-40B4-BE49-F238E27FC236}">
                <a16:creationId xmlns:a16="http://schemas.microsoft.com/office/drawing/2014/main" id="{A727A6D9-117E-0528-382E-BE877CB57897}"/>
              </a:ext>
            </a:extLst>
          </p:cNvPr>
          <p:cNvGrpSpPr/>
          <p:nvPr/>
        </p:nvGrpSpPr>
        <p:grpSpPr>
          <a:xfrm>
            <a:off x="549235" y="1168018"/>
            <a:ext cx="3794350" cy="1200329"/>
            <a:chOff x="662717" y="814039"/>
            <a:chExt cx="3794350" cy="1200329"/>
          </a:xfrm>
        </p:grpSpPr>
        <p:sp>
          <p:nvSpPr>
            <p:cNvPr id="29" name="Rechthoek Recept">
              <a:extLst>
                <a:ext uri="{FF2B5EF4-FFF2-40B4-BE49-F238E27FC236}">
                  <a16:creationId xmlns:a16="http://schemas.microsoft.com/office/drawing/2014/main" id="{12DF66BE-ABE7-0B5E-E0D5-3D8D33FBF3AD}"/>
                </a:ext>
              </a:extLst>
            </p:cNvPr>
            <p:cNvSpPr/>
            <p:nvPr/>
          </p:nvSpPr>
          <p:spPr>
            <a:xfrm>
              <a:off x="662717" y="814039"/>
              <a:ext cx="1014760" cy="1200329"/>
            </a:xfrm>
            <a:prstGeom prst="rect">
              <a:avLst/>
            </a:prstGeom>
            <a:solidFill>
              <a:srgbClr val="3EAE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000" dirty="0"/>
                <a:t>Recept</a:t>
              </a:r>
            </a:p>
            <a:p>
              <a:endParaRPr lang="nl-NL" sz="1000" dirty="0"/>
            </a:p>
            <a:p>
              <a:r>
                <a:rPr lang="nl-NL" sz="1000" dirty="0"/>
                <a:t>Voorschrijven</a:t>
              </a:r>
            </a:p>
            <a:p>
              <a:r>
                <a:rPr lang="nl-NL" sz="1000" dirty="0"/>
                <a:t>en aanschrijven</a:t>
              </a:r>
            </a:p>
            <a:p>
              <a:endParaRPr lang="nl-NL" sz="1000" dirty="0"/>
            </a:p>
            <a:p>
              <a:endParaRPr lang="nl-NL" sz="1000" dirty="0"/>
            </a:p>
          </p:txBody>
        </p:sp>
        <p:sp>
          <p:nvSpPr>
            <p:cNvPr id="39" name="Tekstvak Recept">
              <a:extLst>
                <a:ext uri="{FF2B5EF4-FFF2-40B4-BE49-F238E27FC236}">
                  <a16:creationId xmlns:a16="http://schemas.microsoft.com/office/drawing/2014/main" id="{E92A1F0A-DD17-382B-338F-671755E446F9}"/>
                </a:ext>
              </a:extLst>
            </p:cNvPr>
            <p:cNvSpPr txBox="1"/>
            <p:nvPr/>
          </p:nvSpPr>
          <p:spPr>
            <a:xfrm>
              <a:off x="1758193" y="1017834"/>
              <a:ext cx="2698874" cy="923330"/>
            </a:xfrm>
            <a:prstGeom prst="rect">
              <a:avLst/>
            </a:prstGeom>
            <a:noFill/>
            <a:ln>
              <a:noFill/>
            </a:ln>
          </p:spPr>
          <p:txBody>
            <a:bodyPr wrap="square" rtlCol="0">
              <a:spAutoFit/>
            </a:bodyPr>
            <a:lstStyle/>
            <a:p>
              <a:r>
                <a:rPr lang="nl-NL" dirty="0" err="1"/>
                <a:t>Nitrofurantoine</a:t>
              </a:r>
              <a:r>
                <a:rPr lang="nl-NL" dirty="0"/>
                <a:t> 100 mg</a:t>
              </a:r>
              <a:br>
                <a:rPr lang="nl-NL" dirty="0"/>
              </a:br>
              <a:r>
                <a:rPr lang="nl-NL" dirty="0"/>
                <a:t>2 </a:t>
              </a:r>
              <a:r>
                <a:rPr lang="nl-NL" dirty="0" err="1"/>
                <a:t>dd</a:t>
              </a:r>
              <a:r>
                <a:rPr lang="nl-NL" dirty="0"/>
                <a:t> 1 caps</a:t>
              </a:r>
              <a:br>
                <a:rPr lang="nl-NL" dirty="0"/>
              </a:br>
              <a:r>
                <a:rPr lang="nl-NL" dirty="0"/>
                <a:t>no. 10</a:t>
              </a:r>
            </a:p>
          </p:txBody>
        </p:sp>
      </p:grpSp>
      <p:sp>
        <p:nvSpPr>
          <p:cNvPr id="3" name="Titel">
            <a:extLst>
              <a:ext uri="{FF2B5EF4-FFF2-40B4-BE49-F238E27FC236}">
                <a16:creationId xmlns:a16="http://schemas.microsoft.com/office/drawing/2014/main" id="{55E6D944-33F6-E660-A8BD-109C2FA33BD2}"/>
              </a:ext>
            </a:extLst>
          </p:cNvPr>
          <p:cNvSpPr txBox="1"/>
          <p:nvPr/>
        </p:nvSpPr>
        <p:spPr>
          <a:xfrm>
            <a:off x="3750902" y="304831"/>
            <a:ext cx="5750149" cy="523220"/>
          </a:xfrm>
          <a:prstGeom prst="rect">
            <a:avLst/>
          </a:prstGeom>
          <a:noFill/>
        </p:spPr>
        <p:txBody>
          <a:bodyPr wrap="square" rtlCol="0">
            <a:spAutoFit/>
          </a:bodyPr>
          <a:lstStyle/>
          <a:p>
            <a:r>
              <a:rPr lang="nl-NL" sz="2800" dirty="0"/>
              <a:t>De </a:t>
            </a:r>
            <a:r>
              <a:rPr lang="nl-NL" sz="2800" b="1" dirty="0"/>
              <a:t>klassieke</a:t>
            </a:r>
            <a:r>
              <a:rPr lang="nl-NL" sz="2800" dirty="0"/>
              <a:t> medicatiebewaking</a:t>
            </a:r>
          </a:p>
        </p:txBody>
      </p:sp>
      <p:grpSp>
        <p:nvGrpSpPr>
          <p:cNvPr id="4" name="Computer str mdbwkg">
            <a:extLst>
              <a:ext uri="{FF2B5EF4-FFF2-40B4-BE49-F238E27FC236}">
                <a16:creationId xmlns:a16="http://schemas.microsoft.com/office/drawing/2014/main" id="{6B61EE23-1332-8918-2F4A-2DBD4F71480F}"/>
              </a:ext>
            </a:extLst>
          </p:cNvPr>
          <p:cNvGrpSpPr/>
          <p:nvPr/>
        </p:nvGrpSpPr>
        <p:grpSpPr>
          <a:xfrm>
            <a:off x="4471332" y="1446513"/>
            <a:ext cx="2662156" cy="2515714"/>
            <a:chOff x="4471332" y="1446513"/>
            <a:chExt cx="2662156" cy="2515714"/>
          </a:xfrm>
        </p:grpSpPr>
        <p:sp>
          <p:nvSpPr>
            <p:cNvPr id="10" name="Tekstvak 9">
              <a:extLst>
                <a:ext uri="{FF2B5EF4-FFF2-40B4-BE49-F238E27FC236}">
                  <a16:creationId xmlns:a16="http://schemas.microsoft.com/office/drawing/2014/main" id="{1C27DDAB-F2DD-56A8-3D79-91AF4D037F50}"/>
                </a:ext>
              </a:extLst>
            </p:cNvPr>
            <p:cNvSpPr txBox="1">
              <a:spLocks/>
            </p:cNvSpPr>
            <p:nvPr/>
          </p:nvSpPr>
          <p:spPr>
            <a:xfrm>
              <a:off x="4911225" y="3038897"/>
              <a:ext cx="2222263" cy="923330"/>
            </a:xfrm>
            <a:prstGeom prst="rect">
              <a:avLst/>
            </a:prstGeom>
            <a:noFill/>
          </p:spPr>
          <p:txBody>
            <a:bodyPr wrap="square" rtlCol="0">
              <a:spAutoFit/>
            </a:bodyPr>
            <a:lstStyle/>
            <a:p>
              <a:pPr algn="ctr"/>
              <a:r>
                <a:rPr lang="nl-NL" dirty="0"/>
                <a:t>Start: Medicatiebewaking nitrofurantoïne</a:t>
              </a:r>
            </a:p>
          </p:txBody>
        </p:sp>
        <p:pic>
          <p:nvPicPr>
            <p:cNvPr id="17" name="Computer Graphic" descr="Beeldscherm met effen opvulling">
              <a:extLst>
                <a:ext uri="{FF2B5EF4-FFF2-40B4-BE49-F238E27FC236}">
                  <a16:creationId xmlns:a16="http://schemas.microsoft.com/office/drawing/2014/main" id="{87C926BF-CB09-2323-0670-45F76F2985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1874" y="1967364"/>
              <a:ext cx="1120967" cy="1120967"/>
            </a:xfrm>
            <a:prstGeom prst="rect">
              <a:avLst/>
            </a:prstGeom>
          </p:spPr>
        </p:pic>
        <p:sp>
          <p:nvSpPr>
            <p:cNvPr id="20" name="Pijl Recept -&gt; computer">
              <a:extLst>
                <a:ext uri="{FF2B5EF4-FFF2-40B4-BE49-F238E27FC236}">
                  <a16:creationId xmlns:a16="http://schemas.microsoft.com/office/drawing/2014/main" id="{680700B9-CEA2-942C-A639-487177F97997}"/>
                </a:ext>
              </a:extLst>
            </p:cNvPr>
            <p:cNvSpPr>
              <a:spLocks/>
            </p:cNvSpPr>
            <p:nvPr/>
          </p:nvSpPr>
          <p:spPr>
            <a:xfrm>
              <a:off x="4471332" y="1446513"/>
              <a:ext cx="1365455" cy="575266"/>
            </a:xfrm>
            <a:custGeom>
              <a:avLst/>
              <a:gdLst>
                <a:gd name="connsiteX0" fmla="*/ 0 w 1484851"/>
                <a:gd name="connsiteY0" fmla="*/ 71895 h 885627"/>
                <a:gd name="connsiteX1" fmla="*/ 1023457 w 1484851"/>
                <a:gd name="connsiteY1" fmla="*/ 80284 h 885627"/>
                <a:gd name="connsiteX2" fmla="*/ 1484851 w 1484851"/>
                <a:gd name="connsiteY2" fmla="*/ 885627 h 885627"/>
              </a:gdLst>
              <a:ahLst/>
              <a:cxnLst>
                <a:cxn ang="0">
                  <a:pos x="connsiteX0" y="connsiteY0"/>
                </a:cxn>
                <a:cxn ang="0">
                  <a:pos x="connsiteX1" y="connsiteY1"/>
                </a:cxn>
                <a:cxn ang="0">
                  <a:pos x="connsiteX2" y="connsiteY2"/>
                </a:cxn>
              </a:cxnLst>
              <a:rect l="l" t="t" r="r" b="b"/>
              <a:pathLst>
                <a:path w="1484851" h="885627">
                  <a:moveTo>
                    <a:pt x="0" y="71895"/>
                  </a:moveTo>
                  <a:cubicBezTo>
                    <a:pt x="387991" y="8278"/>
                    <a:pt x="775982" y="-55338"/>
                    <a:pt x="1023457" y="80284"/>
                  </a:cubicBezTo>
                  <a:cubicBezTo>
                    <a:pt x="1270932" y="215906"/>
                    <a:pt x="1377891" y="550766"/>
                    <a:pt x="1484851" y="885627"/>
                  </a:cubicBezTo>
                </a:path>
              </a:pathLst>
            </a:custGeom>
            <a:noFill/>
            <a:ln w="28575">
              <a:solidFill>
                <a:srgbClr val="3EAEC2"/>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3EAEC2"/>
                </a:solidFill>
              </a:endParaRPr>
            </a:p>
          </p:txBody>
        </p:sp>
      </p:grpSp>
      <p:sp>
        <p:nvSpPr>
          <p:cNvPr id="21" name="Is klaring bekend?">
            <a:extLst>
              <a:ext uri="{FF2B5EF4-FFF2-40B4-BE49-F238E27FC236}">
                <a16:creationId xmlns:a16="http://schemas.microsoft.com/office/drawing/2014/main" id="{91B9A95A-28A1-80F5-A39F-81241AD5FC40}"/>
              </a:ext>
            </a:extLst>
          </p:cNvPr>
          <p:cNvSpPr/>
          <p:nvPr/>
        </p:nvSpPr>
        <p:spPr>
          <a:xfrm>
            <a:off x="9119033" y="1168018"/>
            <a:ext cx="1816465" cy="962697"/>
          </a:xfrm>
          <a:prstGeom prst="rect">
            <a:avLst/>
          </a:prstGeom>
          <a:solidFill>
            <a:schemeClr val="bg1">
              <a:alpha val="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4171"/>
                </a:solidFill>
              </a:rPr>
              <a:t>CI-nierfunctie bekend?</a:t>
            </a:r>
          </a:p>
        </p:txBody>
      </p:sp>
      <p:grpSp>
        <p:nvGrpSpPr>
          <p:cNvPr id="22" name="Groen  Ja beneden">
            <a:extLst>
              <a:ext uri="{FF2B5EF4-FFF2-40B4-BE49-F238E27FC236}">
                <a16:creationId xmlns:a16="http://schemas.microsoft.com/office/drawing/2014/main" id="{57DCC54B-8243-43E0-01ED-ABA4ECD29D4B}"/>
              </a:ext>
            </a:extLst>
          </p:cNvPr>
          <p:cNvGrpSpPr/>
          <p:nvPr/>
        </p:nvGrpSpPr>
        <p:grpSpPr>
          <a:xfrm>
            <a:off x="9852663" y="1997370"/>
            <a:ext cx="488404" cy="633780"/>
            <a:chOff x="9854322" y="2414426"/>
            <a:chExt cx="488404" cy="633780"/>
          </a:xfrm>
        </p:grpSpPr>
        <p:sp>
          <p:nvSpPr>
            <p:cNvPr id="23" name="Gelijkbenige driehoek 10">
              <a:extLst>
                <a:ext uri="{FF2B5EF4-FFF2-40B4-BE49-F238E27FC236}">
                  <a16:creationId xmlns:a16="http://schemas.microsoft.com/office/drawing/2014/main" id="{B2DFBC7D-CE61-507C-9CD5-09200613C224}"/>
                </a:ext>
              </a:extLst>
            </p:cNvPr>
            <p:cNvSpPr/>
            <p:nvPr/>
          </p:nvSpPr>
          <p:spPr>
            <a:xfrm rot="10800000">
              <a:off x="9986048" y="2847743"/>
              <a:ext cx="246063" cy="200463"/>
            </a:xfrm>
            <a:prstGeom prst="triangle">
              <a:avLst/>
            </a:prstGeom>
            <a:solidFill>
              <a:srgbClr val="0D874A"/>
            </a:solidFill>
            <a:ln>
              <a:solidFill>
                <a:srgbClr val="0D87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E7E55A48-9AC3-C770-A51E-081F6D8369C9}"/>
                </a:ext>
              </a:extLst>
            </p:cNvPr>
            <p:cNvSpPr/>
            <p:nvPr/>
          </p:nvSpPr>
          <p:spPr>
            <a:xfrm>
              <a:off x="9854322" y="2414426"/>
              <a:ext cx="488404" cy="488404"/>
            </a:xfrm>
            <a:custGeom>
              <a:avLst/>
              <a:gdLst>
                <a:gd name="connsiteX0" fmla="*/ 0 w 488404"/>
                <a:gd name="connsiteY0" fmla="*/ 244202 h 488404"/>
                <a:gd name="connsiteX1" fmla="*/ 244202 w 488404"/>
                <a:gd name="connsiteY1" fmla="*/ 0 h 488404"/>
                <a:gd name="connsiteX2" fmla="*/ 488404 w 488404"/>
                <a:gd name="connsiteY2" fmla="*/ 244202 h 488404"/>
                <a:gd name="connsiteX3" fmla="*/ 244202 w 488404"/>
                <a:gd name="connsiteY3" fmla="*/ 488404 h 488404"/>
                <a:gd name="connsiteX4" fmla="*/ 0 w 488404"/>
                <a:gd name="connsiteY4" fmla="*/ 244202 h 488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404" h="488404" fill="none" extrusionOk="0">
                  <a:moveTo>
                    <a:pt x="0" y="244202"/>
                  </a:moveTo>
                  <a:cubicBezTo>
                    <a:pt x="2760" y="111639"/>
                    <a:pt x="97289" y="-15103"/>
                    <a:pt x="244202" y="0"/>
                  </a:cubicBezTo>
                  <a:cubicBezTo>
                    <a:pt x="374747" y="272"/>
                    <a:pt x="484479" y="125195"/>
                    <a:pt x="488404" y="244202"/>
                  </a:cubicBezTo>
                  <a:cubicBezTo>
                    <a:pt x="488448" y="365962"/>
                    <a:pt x="353909" y="497015"/>
                    <a:pt x="244202" y="488404"/>
                  </a:cubicBezTo>
                  <a:cubicBezTo>
                    <a:pt x="96927" y="472352"/>
                    <a:pt x="6374" y="375496"/>
                    <a:pt x="0" y="244202"/>
                  </a:cubicBezTo>
                  <a:close/>
                </a:path>
                <a:path w="488404" h="488404" stroke="0" extrusionOk="0">
                  <a:moveTo>
                    <a:pt x="0" y="244202"/>
                  </a:moveTo>
                  <a:cubicBezTo>
                    <a:pt x="-2293" y="105104"/>
                    <a:pt x="119474" y="-4522"/>
                    <a:pt x="244202" y="0"/>
                  </a:cubicBezTo>
                  <a:cubicBezTo>
                    <a:pt x="385839" y="14347"/>
                    <a:pt x="481797" y="112414"/>
                    <a:pt x="488404" y="244202"/>
                  </a:cubicBezTo>
                  <a:cubicBezTo>
                    <a:pt x="480207" y="371958"/>
                    <a:pt x="393819" y="482923"/>
                    <a:pt x="244202" y="488404"/>
                  </a:cubicBezTo>
                  <a:cubicBezTo>
                    <a:pt x="108162" y="487183"/>
                    <a:pt x="15874" y="391099"/>
                    <a:pt x="0" y="244202"/>
                  </a:cubicBezTo>
                  <a:close/>
                </a:path>
              </a:pathLst>
            </a:custGeom>
            <a:solidFill>
              <a:schemeClr val="bg1"/>
            </a:solidFill>
            <a:ln>
              <a:solidFill>
                <a:srgbClr val="0D874A"/>
              </a:solidFill>
              <a:extLst>
                <a:ext uri="{C807C97D-BFC1-408E-A445-0C87EB9F89A2}">
                  <ask:lineSketchStyleProps xmlns:ask="http://schemas.microsoft.com/office/drawing/2018/sketchyshapes" sd="3978248048">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D874A"/>
                  </a:solidFill>
                </a:rPr>
                <a:t>J</a:t>
              </a:r>
            </a:p>
          </p:txBody>
        </p:sp>
      </p:grpSp>
      <p:sp>
        <p:nvSpPr>
          <p:cNvPr id="25" name="Groene pijl 1">
            <a:extLst>
              <a:ext uri="{FF2B5EF4-FFF2-40B4-BE49-F238E27FC236}">
                <a16:creationId xmlns:a16="http://schemas.microsoft.com/office/drawing/2014/main" id="{B2F29280-41C1-3C67-4E69-5A86AF7E5150}"/>
              </a:ext>
            </a:extLst>
          </p:cNvPr>
          <p:cNvSpPr/>
          <p:nvPr/>
        </p:nvSpPr>
        <p:spPr>
          <a:xfrm>
            <a:off x="4498950" y="2188555"/>
            <a:ext cx="5306831" cy="2614980"/>
          </a:xfrm>
          <a:custGeom>
            <a:avLst/>
            <a:gdLst>
              <a:gd name="connsiteX0" fmla="*/ 0 w 5505450"/>
              <a:gd name="connsiteY0" fmla="*/ 1682668 h 1797235"/>
              <a:gd name="connsiteX1" fmla="*/ 2714625 w 5505450"/>
              <a:gd name="connsiteY1" fmla="*/ 1682668 h 1797235"/>
              <a:gd name="connsiteX2" fmla="*/ 3914775 w 5505450"/>
              <a:gd name="connsiteY2" fmla="*/ 492043 h 1797235"/>
              <a:gd name="connsiteX3" fmla="*/ 4610100 w 5505450"/>
              <a:gd name="connsiteY3" fmla="*/ 25318 h 1797235"/>
              <a:gd name="connsiteX4" fmla="*/ 5505450 w 5505450"/>
              <a:gd name="connsiteY4" fmla="*/ 63418 h 1797235"/>
              <a:gd name="connsiteX0" fmla="*/ 0 w 5505450"/>
              <a:gd name="connsiteY0" fmla="*/ 1682668 h 1782625"/>
              <a:gd name="connsiteX1" fmla="*/ 2714625 w 5505450"/>
              <a:gd name="connsiteY1" fmla="*/ 1682668 h 1782625"/>
              <a:gd name="connsiteX2" fmla="*/ 3819525 w 5505450"/>
              <a:gd name="connsiteY2" fmla="*/ 701593 h 1782625"/>
              <a:gd name="connsiteX3" fmla="*/ 4610100 w 5505450"/>
              <a:gd name="connsiteY3" fmla="*/ 25318 h 1782625"/>
              <a:gd name="connsiteX4" fmla="*/ 5505450 w 5505450"/>
              <a:gd name="connsiteY4" fmla="*/ 63418 h 1782625"/>
              <a:gd name="connsiteX0" fmla="*/ 0 w 5505450"/>
              <a:gd name="connsiteY0" fmla="*/ 1682668 h 1782625"/>
              <a:gd name="connsiteX1" fmla="*/ 2714625 w 5505450"/>
              <a:gd name="connsiteY1" fmla="*/ 1682668 h 1782625"/>
              <a:gd name="connsiteX2" fmla="*/ 3819525 w 5505450"/>
              <a:gd name="connsiteY2" fmla="*/ 701593 h 1782625"/>
              <a:gd name="connsiteX3" fmla="*/ 4610100 w 5505450"/>
              <a:gd name="connsiteY3" fmla="*/ 25318 h 1782625"/>
              <a:gd name="connsiteX4" fmla="*/ 5505450 w 5505450"/>
              <a:gd name="connsiteY4" fmla="*/ 63418 h 1782625"/>
              <a:gd name="connsiteX0" fmla="*/ 0 w 5505450"/>
              <a:gd name="connsiteY0" fmla="*/ 1682668 h 1782625"/>
              <a:gd name="connsiteX1" fmla="*/ 2714625 w 5505450"/>
              <a:gd name="connsiteY1" fmla="*/ 1682668 h 1782625"/>
              <a:gd name="connsiteX2" fmla="*/ 3819525 w 5505450"/>
              <a:gd name="connsiteY2" fmla="*/ 701593 h 1782625"/>
              <a:gd name="connsiteX3" fmla="*/ 4610100 w 5505450"/>
              <a:gd name="connsiteY3" fmla="*/ 25318 h 1782625"/>
              <a:gd name="connsiteX4" fmla="*/ 5505450 w 5505450"/>
              <a:gd name="connsiteY4" fmla="*/ 63418 h 1782625"/>
              <a:gd name="connsiteX0" fmla="*/ 0 w 5505450"/>
              <a:gd name="connsiteY0" fmla="*/ 1682668 h 1782625"/>
              <a:gd name="connsiteX1" fmla="*/ 2714625 w 5505450"/>
              <a:gd name="connsiteY1" fmla="*/ 1682668 h 1782625"/>
              <a:gd name="connsiteX2" fmla="*/ 3819525 w 5505450"/>
              <a:gd name="connsiteY2" fmla="*/ 701593 h 1782625"/>
              <a:gd name="connsiteX3" fmla="*/ 4610100 w 5505450"/>
              <a:gd name="connsiteY3" fmla="*/ 25318 h 1782625"/>
              <a:gd name="connsiteX4" fmla="*/ 5505450 w 5505450"/>
              <a:gd name="connsiteY4" fmla="*/ 63418 h 1782625"/>
              <a:gd name="connsiteX0" fmla="*/ 0 w 5505450"/>
              <a:gd name="connsiteY0" fmla="*/ 1701861 h 1801818"/>
              <a:gd name="connsiteX1" fmla="*/ 2714625 w 5505450"/>
              <a:gd name="connsiteY1" fmla="*/ 1701861 h 1801818"/>
              <a:gd name="connsiteX2" fmla="*/ 3819525 w 5505450"/>
              <a:gd name="connsiteY2" fmla="*/ 720786 h 1801818"/>
              <a:gd name="connsiteX3" fmla="*/ 4610100 w 5505450"/>
              <a:gd name="connsiteY3" fmla="*/ 44511 h 1801818"/>
              <a:gd name="connsiteX4" fmla="*/ 5505450 w 5505450"/>
              <a:gd name="connsiteY4" fmla="*/ 82611 h 1801818"/>
              <a:gd name="connsiteX0" fmla="*/ 0 w 5505450"/>
              <a:gd name="connsiteY0" fmla="*/ 1714120 h 1814077"/>
              <a:gd name="connsiteX1" fmla="*/ 2714625 w 5505450"/>
              <a:gd name="connsiteY1" fmla="*/ 1714120 h 1814077"/>
              <a:gd name="connsiteX2" fmla="*/ 3819525 w 5505450"/>
              <a:gd name="connsiteY2" fmla="*/ 733045 h 1814077"/>
              <a:gd name="connsiteX3" fmla="*/ 4610100 w 5505450"/>
              <a:gd name="connsiteY3" fmla="*/ 56770 h 1814077"/>
              <a:gd name="connsiteX4" fmla="*/ 5505450 w 5505450"/>
              <a:gd name="connsiteY4" fmla="*/ 94870 h 1814077"/>
              <a:gd name="connsiteX0" fmla="*/ 0 w 5505450"/>
              <a:gd name="connsiteY0" fmla="*/ 1705344 h 1805301"/>
              <a:gd name="connsiteX1" fmla="*/ 2714625 w 5505450"/>
              <a:gd name="connsiteY1" fmla="*/ 1705344 h 1805301"/>
              <a:gd name="connsiteX2" fmla="*/ 3819525 w 5505450"/>
              <a:gd name="connsiteY2" fmla="*/ 724269 h 1805301"/>
              <a:gd name="connsiteX3" fmla="*/ 4610100 w 5505450"/>
              <a:gd name="connsiteY3" fmla="*/ 47994 h 1805301"/>
              <a:gd name="connsiteX4" fmla="*/ 5505450 w 5505450"/>
              <a:gd name="connsiteY4" fmla="*/ 114669 h 1805301"/>
              <a:gd name="connsiteX0" fmla="*/ 0 w 4871859"/>
              <a:gd name="connsiteY0" fmla="*/ 2267407 h 2367364"/>
              <a:gd name="connsiteX1" fmla="*/ 2714625 w 4871859"/>
              <a:gd name="connsiteY1" fmla="*/ 2267407 h 2367364"/>
              <a:gd name="connsiteX2" fmla="*/ 3819525 w 4871859"/>
              <a:gd name="connsiteY2" fmla="*/ 1286332 h 2367364"/>
              <a:gd name="connsiteX3" fmla="*/ 4610100 w 4871859"/>
              <a:gd name="connsiteY3" fmla="*/ 610057 h 2367364"/>
              <a:gd name="connsiteX4" fmla="*/ 4857750 w 4871859"/>
              <a:gd name="connsiteY4" fmla="*/ 9982 h 2367364"/>
              <a:gd name="connsiteX0" fmla="*/ 0 w 5362575"/>
              <a:gd name="connsiteY0" fmla="*/ 1714121 h 1814078"/>
              <a:gd name="connsiteX1" fmla="*/ 2714625 w 5362575"/>
              <a:gd name="connsiteY1" fmla="*/ 1714121 h 1814078"/>
              <a:gd name="connsiteX2" fmla="*/ 3819525 w 5362575"/>
              <a:gd name="connsiteY2" fmla="*/ 733046 h 1814078"/>
              <a:gd name="connsiteX3" fmla="*/ 4610100 w 5362575"/>
              <a:gd name="connsiteY3" fmla="*/ 56771 h 1814078"/>
              <a:gd name="connsiteX4" fmla="*/ 5362575 w 5362575"/>
              <a:gd name="connsiteY4" fmla="*/ 94871 h 1814078"/>
              <a:gd name="connsiteX0" fmla="*/ 0 w 5667375"/>
              <a:gd name="connsiteY0" fmla="*/ 1698608 h 1798565"/>
              <a:gd name="connsiteX1" fmla="*/ 2714625 w 5667375"/>
              <a:gd name="connsiteY1" fmla="*/ 1698608 h 1798565"/>
              <a:gd name="connsiteX2" fmla="*/ 3819525 w 5667375"/>
              <a:gd name="connsiteY2" fmla="*/ 717533 h 1798565"/>
              <a:gd name="connsiteX3" fmla="*/ 4610100 w 5667375"/>
              <a:gd name="connsiteY3" fmla="*/ 41258 h 1798565"/>
              <a:gd name="connsiteX4" fmla="*/ 5667375 w 5667375"/>
              <a:gd name="connsiteY4" fmla="*/ 136508 h 1798565"/>
              <a:gd name="connsiteX0" fmla="*/ 0 w 4610100"/>
              <a:gd name="connsiteY0" fmla="*/ 1657350 h 1757307"/>
              <a:gd name="connsiteX1" fmla="*/ 2714625 w 4610100"/>
              <a:gd name="connsiteY1" fmla="*/ 1657350 h 1757307"/>
              <a:gd name="connsiteX2" fmla="*/ 3819525 w 4610100"/>
              <a:gd name="connsiteY2" fmla="*/ 676275 h 1757307"/>
              <a:gd name="connsiteX3" fmla="*/ 4610100 w 4610100"/>
              <a:gd name="connsiteY3" fmla="*/ 0 h 1757307"/>
              <a:gd name="connsiteX0" fmla="*/ 0 w 5476875"/>
              <a:gd name="connsiteY0" fmla="*/ 1714500 h 1814457"/>
              <a:gd name="connsiteX1" fmla="*/ 2714625 w 5476875"/>
              <a:gd name="connsiteY1" fmla="*/ 1714500 h 1814457"/>
              <a:gd name="connsiteX2" fmla="*/ 3819525 w 5476875"/>
              <a:gd name="connsiteY2" fmla="*/ 733425 h 1814457"/>
              <a:gd name="connsiteX3" fmla="*/ 5476875 w 5476875"/>
              <a:gd name="connsiteY3" fmla="*/ 0 h 1814457"/>
              <a:gd name="connsiteX0" fmla="*/ 0 w 5648325"/>
              <a:gd name="connsiteY0" fmla="*/ 1714500 h 1814457"/>
              <a:gd name="connsiteX1" fmla="*/ 2714625 w 5648325"/>
              <a:gd name="connsiteY1" fmla="*/ 1714500 h 1814457"/>
              <a:gd name="connsiteX2" fmla="*/ 3819525 w 5648325"/>
              <a:gd name="connsiteY2" fmla="*/ 733425 h 1814457"/>
              <a:gd name="connsiteX3" fmla="*/ 5648325 w 5648325"/>
              <a:gd name="connsiteY3" fmla="*/ 0 h 1814457"/>
              <a:gd name="connsiteX0" fmla="*/ 0 w 5648325"/>
              <a:gd name="connsiteY0" fmla="*/ 1714500 h 1814457"/>
              <a:gd name="connsiteX1" fmla="*/ 2714625 w 5648325"/>
              <a:gd name="connsiteY1" fmla="*/ 1714500 h 1814457"/>
              <a:gd name="connsiteX2" fmla="*/ 3819525 w 5648325"/>
              <a:gd name="connsiteY2" fmla="*/ 733425 h 1814457"/>
              <a:gd name="connsiteX3" fmla="*/ 5648325 w 5648325"/>
              <a:gd name="connsiteY3" fmla="*/ 0 h 1814457"/>
              <a:gd name="connsiteX0" fmla="*/ 0 w 5648325"/>
              <a:gd name="connsiteY0" fmla="*/ 1714500 h 1814457"/>
              <a:gd name="connsiteX1" fmla="*/ 2714625 w 5648325"/>
              <a:gd name="connsiteY1" fmla="*/ 1714500 h 1814457"/>
              <a:gd name="connsiteX2" fmla="*/ 3819525 w 5648325"/>
              <a:gd name="connsiteY2" fmla="*/ 733425 h 1814457"/>
              <a:gd name="connsiteX3" fmla="*/ 5648325 w 5648325"/>
              <a:gd name="connsiteY3" fmla="*/ 0 h 1814457"/>
              <a:gd name="connsiteX0" fmla="*/ 0 w 5648325"/>
              <a:gd name="connsiteY0" fmla="*/ 1714500 h 1814457"/>
              <a:gd name="connsiteX1" fmla="*/ 2714625 w 5648325"/>
              <a:gd name="connsiteY1" fmla="*/ 1714500 h 1814457"/>
              <a:gd name="connsiteX2" fmla="*/ 3819525 w 5648325"/>
              <a:gd name="connsiteY2" fmla="*/ 733425 h 1814457"/>
              <a:gd name="connsiteX3" fmla="*/ 5648325 w 5648325"/>
              <a:gd name="connsiteY3" fmla="*/ 0 h 1814457"/>
              <a:gd name="connsiteX0" fmla="*/ 0 w 5648325"/>
              <a:gd name="connsiteY0" fmla="*/ 1714500 h 1814457"/>
              <a:gd name="connsiteX1" fmla="*/ 2714625 w 5648325"/>
              <a:gd name="connsiteY1" fmla="*/ 1714500 h 1814457"/>
              <a:gd name="connsiteX2" fmla="*/ 3819525 w 5648325"/>
              <a:gd name="connsiteY2" fmla="*/ 733425 h 1814457"/>
              <a:gd name="connsiteX3" fmla="*/ 5648325 w 5648325"/>
              <a:gd name="connsiteY3" fmla="*/ 0 h 1814457"/>
              <a:gd name="connsiteX0" fmla="*/ 0 w 5648325"/>
              <a:gd name="connsiteY0" fmla="*/ 1714500 h 1814457"/>
              <a:gd name="connsiteX1" fmla="*/ 2714625 w 5648325"/>
              <a:gd name="connsiteY1" fmla="*/ 1714500 h 1814457"/>
              <a:gd name="connsiteX2" fmla="*/ 3819525 w 5648325"/>
              <a:gd name="connsiteY2" fmla="*/ 733425 h 1814457"/>
              <a:gd name="connsiteX3" fmla="*/ 5648325 w 5648325"/>
              <a:gd name="connsiteY3" fmla="*/ 0 h 1814457"/>
              <a:gd name="connsiteX0" fmla="*/ 0 w 5724269"/>
              <a:gd name="connsiteY0" fmla="*/ 1865525 h 1965482"/>
              <a:gd name="connsiteX1" fmla="*/ 2714625 w 5724269"/>
              <a:gd name="connsiteY1" fmla="*/ 1865525 h 1965482"/>
              <a:gd name="connsiteX2" fmla="*/ 3819525 w 5724269"/>
              <a:gd name="connsiteY2" fmla="*/ 884450 h 1965482"/>
              <a:gd name="connsiteX3" fmla="*/ 5724269 w 5724269"/>
              <a:gd name="connsiteY3" fmla="*/ 0 h 1965482"/>
              <a:gd name="connsiteX0" fmla="*/ 0 w 5724269"/>
              <a:gd name="connsiteY0" fmla="*/ 1865525 h 2028503"/>
              <a:gd name="connsiteX1" fmla="*/ 2714625 w 5724269"/>
              <a:gd name="connsiteY1" fmla="*/ 1865525 h 2028503"/>
              <a:gd name="connsiteX2" fmla="*/ 5724269 w 5724269"/>
              <a:gd name="connsiteY2" fmla="*/ 0 h 2028503"/>
              <a:gd name="connsiteX0" fmla="*/ 0 w 5724269"/>
              <a:gd name="connsiteY0" fmla="*/ 1865525 h 2028503"/>
              <a:gd name="connsiteX1" fmla="*/ 2714625 w 5724269"/>
              <a:gd name="connsiteY1" fmla="*/ 1865525 h 2028503"/>
              <a:gd name="connsiteX2" fmla="*/ 5724269 w 5724269"/>
              <a:gd name="connsiteY2" fmla="*/ 0 h 2028503"/>
              <a:gd name="connsiteX0" fmla="*/ 0 w 5673950"/>
              <a:gd name="connsiteY0" fmla="*/ 1978192 h 2141170"/>
              <a:gd name="connsiteX1" fmla="*/ 2714625 w 5673950"/>
              <a:gd name="connsiteY1" fmla="*/ 1978192 h 2141170"/>
              <a:gd name="connsiteX2" fmla="*/ 5673950 w 5673950"/>
              <a:gd name="connsiteY2" fmla="*/ 0 h 2141170"/>
              <a:gd name="connsiteX0" fmla="*/ 0 w 5202574"/>
              <a:gd name="connsiteY0" fmla="*/ 2636452 h 2650540"/>
              <a:gd name="connsiteX1" fmla="*/ 2243249 w 5202574"/>
              <a:gd name="connsiteY1" fmla="*/ 1978192 h 2650540"/>
              <a:gd name="connsiteX2" fmla="*/ 5202574 w 5202574"/>
              <a:gd name="connsiteY2" fmla="*/ 0 h 2650540"/>
              <a:gd name="connsiteX0" fmla="*/ 0 w 5202574"/>
              <a:gd name="connsiteY0" fmla="*/ 2636452 h 2649337"/>
              <a:gd name="connsiteX1" fmla="*/ 2738194 w 5202574"/>
              <a:gd name="connsiteY1" fmla="*/ 1928198 h 2649337"/>
              <a:gd name="connsiteX2" fmla="*/ 5202574 w 5202574"/>
              <a:gd name="connsiteY2" fmla="*/ 0 h 2649337"/>
              <a:gd name="connsiteX0" fmla="*/ 0 w 5202574"/>
              <a:gd name="connsiteY0" fmla="*/ 2636452 h 2649337"/>
              <a:gd name="connsiteX1" fmla="*/ 2738194 w 5202574"/>
              <a:gd name="connsiteY1" fmla="*/ 1928198 h 2649337"/>
              <a:gd name="connsiteX2" fmla="*/ 5202574 w 5202574"/>
              <a:gd name="connsiteY2" fmla="*/ 0 h 2649337"/>
              <a:gd name="connsiteX0" fmla="*/ 0 w 5202574"/>
              <a:gd name="connsiteY0" fmla="*/ 2636452 h 2780679"/>
              <a:gd name="connsiteX1" fmla="*/ 2738194 w 5202574"/>
              <a:gd name="connsiteY1" fmla="*/ 1928198 h 2780679"/>
              <a:gd name="connsiteX2" fmla="*/ 5202574 w 5202574"/>
              <a:gd name="connsiteY2" fmla="*/ 0 h 2780679"/>
              <a:gd name="connsiteX0" fmla="*/ 0 w 5202574"/>
              <a:gd name="connsiteY0" fmla="*/ 2636452 h 2697931"/>
              <a:gd name="connsiteX1" fmla="*/ 2738194 w 5202574"/>
              <a:gd name="connsiteY1" fmla="*/ 1928198 h 2697931"/>
              <a:gd name="connsiteX2" fmla="*/ 5202574 w 5202574"/>
              <a:gd name="connsiteY2" fmla="*/ 0 h 2697931"/>
              <a:gd name="connsiteX0" fmla="*/ 0 w 5202574"/>
              <a:gd name="connsiteY0" fmla="*/ 2636452 h 2694659"/>
              <a:gd name="connsiteX1" fmla="*/ 2738194 w 5202574"/>
              <a:gd name="connsiteY1" fmla="*/ 1928198 h 2694659"/>
              <a:gd name="connsiteX2" fmla="*/ 5202574 w 5202574"/>
              <a:gd name="connsiteY2" fmla="*/ 0 h 2694659"/>
              <a:gd name="connsiteX0" fmla="*/ 0 w 5202574"/>
              <a:gd name="connsiteY0" fmla="*/ 2636452 h 2694659"/>
              <a:gd name="connsiteX1" fmla="*/ 2738194 w 5202574"/>
              <a:gd name="connsiteY1" fmla="*/ 1928198 h 2694659"/>
              <a:gd name="connsiteX2" fmla="*/ 5202574 w 5202574"/>
              <a:gd name="connsiteY2" fmla="*/ 0 h 2694659"/>
              <a:gd name="connsiteX0" fmla="*/ 0 w 5288994"/>
              <a:gd name="connsiteY0" fmla="*/ 2744773 h 2758437"/>
              <a:gd name="connsiteX1" fmla="*/ 2824614 w 5288994"/>
              <a:gd name="connsiteY1" fmla="*/ 1928198 h 2758437"/>
              <a:gd name="connsiteX2" fmla="*/ 5288994 w 5288994"/>
              <a:gd name="connsiteY2" fmla="*/ 0 h 2758437"/>
              <a:gd name="connsiteX0" fmla="*/ 0 w 5288994"/>
              <a:gd name="connsiteY0" fmla="*/ 2744773 h 2764145"/>
              <a:gd name="connsiteX1" fmla="*/ 2824614 w 5288994"/>
              <a:gd name="connsiteY1" fmla="*/ 1928198 h 2764145"/>
              <a:gd name="connsiteX2" fmla="*/ 5288994 w 5288994"/>
              <a:gd name="connsiteY2" fmla="*/ 0 h 2764145"/>
            </a:gdLst>
            <a:ahLst/>
            <a:cxnLst>
              <a:cxn ang="0">
                <a:pos x="connsiteX0" y="connsiteY0"/>
              </a:cxn>
              <a:cxn ang="0">
                <a:pos x="connsiteX1" y="connsiteY1"/>
              </a:cxn>
              <a:cxn ang="0">
                <a:pos x="connsiteX2" y="connsiteY2"/>
              </a:cxn>
            </a:cxnLst>
            <a:rect l="l" t="t" r="r" b="b"/>
            <a:pathLst>
              <a:path w="5288994" h="2764145">
                <a:moveTo>
                  <a:pt x="0" y="2744773"/>
                </a:moveTo>
                <a:cubicBezTo>
                  <a:pt x="1031081" y="2843991"/>
                  <a:pt x="1950971" y="2560641"/>
                  <a:pt x="2824614" y="1928198"/>
                </a:cubicBezTo>
                <a:cubicBezTo>
                  <a:pt x="3698257" y="1295755"/>
                  <a:pt x="3999440" y="268872"/>
                  <a:pt x="5288994" y="0"/>
                </a:cubicBezTo>
              </a:path>
            </a:pathLst>
          </a:custGeom>
          <a:noFill/>
          <a:ln w="38100">
            <a:solidFill>
              <a:srgbClr val="0D874A"/>
            </a:solidFill>
            <a:headEnd type="diamond" w="med" len="med"/>
            <a:tailEnd type="diamond"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Rechthoek Klaring ouder dan 13 mnd">
            <a:extLst>
              <a:ext uri="{FF2B5EF4-FFF2-40B4-BE49-F238E27FC236}">
                <a16:creationId xmlns:a16="http://schemas.microsoft.com/office/drawing/2014/main" id="{86FF8BFF-99B4-3237-F7C3-D1D9723F0B7D}"/>
              </a:ext>
            </a:extLst>
          </p:cNvPr>
          <p:cNvSpPr/>
          <p:nvPr/>
        </p:nvSpPr>
        <p:spPr>
          <a:xfrm>
            <a:off x="9088248" y="2773003"/>
            <a:ext cx="1847250" cy="919759"/>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4171"/>
                </a:solidFill>
              </a:rPr>
              <a:t>Advies om de nierfunctie te controleren</a:t>
            </a:r>
          </a:p>
        </p:txBody>
      </p:sp>
      <p:sp>
        <p:nvSpPr>
          <p:cNvPr id="28" name="Tekstvak 27">
            <a:extLst>
              <a:ext uri="{FF2B5EF4-FFF2-40B4-BE49-F238E27FC236}">
                <a16:creationId xmlns:a16="http://schemas.microsoft.com/office/drawing/2014/main" id="{FC9A5581-8161-CA4B-96BD-1EA7A3908F35}"/>
              </a:ext>
            </a:extLst>
          </p:cNvPr>
          <p:cNvSpPr txBox="1"/>
          <p:nvPr/>
        </p:nvSpPr>
        <p:spPr>
          <a:xfrm>
            <a:off x="7230269" y="4295340"/>
            <a:ext cx="4572409" cy="1200329"/>
          </a:xfrm>
          <a:prstGeom prst="rect">
            <a:avLst/>
          </a:prstGeom>
          <a:noFill/>
        </p:spPr>
        <p:txBody>
          <a:bodyPr wrap="square" rtlCol="0">
            <a:spAutoFit/>
          </a:bodyPr>
          <a:lstStyle/>
          <a:p>
            <a:pPr algn="ctr"/>
            <a:r>
              <a:rPr lang="nl-NL" dirty="0">
                <a:solidFill>
                  <a:srgbClr val="E85641"/>
                </a:solidFill>
              </a:rPr>
              <a:t>De klassieke medicatiebewaking doet niets met de geregistreerde nierfunctie!</a:t>
            </a:r>
          </a:p>
          <a:p>
            <a:pPr algn="ctr"/>
            <a:r>
              <a:rPr lang="nl-NL" dirty="0">
                <a:solidFill>
                  <a:srgbClr val="E85641"/>
                </a:solidFill>
              </a:rPr>
              <a:t>De zorgverlener moet deze zelf </a:t>
            </a:r>
          </a:p>
          <a:p>
            <a:pPr algn="ctr"/>
            <a:r>
              <a:rPr lang="nl-NL" dirty="0">
                <a:solidFill>
                  <a:srgbClr val="E85641"/>
                </a:solidFill>
              </a:rPr>
              <a:t>opzoeken en interpreteren.</a:t>
            </a:r>
          </a:p>
        </p:txBody>
      </p:sp>
      <p:sp>
        <p:nvSpPr>
          <p:cNvPr id="6" name="Pijl Oranje naar nierfucntie">
            <a:extLst>
              <a:ext uri="{FF2B5EF4-FFF2-40B4-BE49-F238E27FC236}">
                <a16:creationId xmlns:a16="http://schemas.microsoft.com/office/drawing/2014/main" id="{1A02E435-279F-846E-4323-DD1E716F03EF}"/>
              </a:ext>
            </a:extLst>
          </p:cNvPr>
          <p:cNvSpPr/>
          <p:nvPr/>
        </p:nvSpPr>
        <p:spPr>
          <a:xfrm>
            <a:off x="4051139" y="4036047"/>
            <a:ext cx="3206188" cy="767447"/>
          </a:xfrm>
          <a:custGeom>
            <a:avLst/>
            <a:gdLst>
              <a:gd name="connsiteX0" fmla="*/ 3194613 w 3194613"/>
              <a:gd name="connsiteY0" fmla="*/ 642395 h 642395"/>
              <a:gd name="connsiteX1" fmla="*/ 1365813 w 3194613"/>
              <a:gd name="connsiteY1" fmla="*/ 295154 h 642395"/>
              <a:gd name="connsiteX2" fmla="*/ 0 w 3194613"/>
              <a:gd name="connsiteY2" fmla="*/ 0 h 642395"/>
              <a:gd name="connsiteX0" fmla="*/ 3194613 w 3194613"/>
              <a:gd name="connsiteY0" fmla="*/ 642395 h 642395"/>
              <a:gd name="connsiteX1" fmla="*/ 1585732 w 3194613"/>
              <a:gd name="connsiteY1" fmla="*/ 156258 h 642395"/>
              <a:gd name="connsiteX2" fmla="*/ 0 w 3194613"/>
              <a:gd name="connsiteY2" fmla="*/ 0 h 642395"/>
              <a:gd name="connsiteX0" fmla="*/ 3206188 w 3206188"/>
              <a:gd name="connsiteY0" fmla="*/ 746567 h 746567"/>
              <a:gd name="connsiteX1" fmla="*/ 1597307 w 3206188"/>
              <a:gd name="connsiteY1" fmla="*/ 260430 h 746567"/>
              <a:gd name="connsiteX2" fmla="*/ 0 w 3206188"/>
              <a:gd name="connsiteY2" fmla="*/ 0 h 746567"/>
              <a:gd name="connsiteX0" fmla="*/ 3206188 w 3206188"/>
              <a:gd name="connsiteY0" fmla="*/ 746567 h 746567"/>
              <a:gd name="connsiteX1" fmla="*/ 1770928 w 3206188"/>
              <a:gd name="connsiteY1" fmla="*/ 69448 h 746567"/>
              <a:gd name="connsiteX2" fmla="*/ 0 w 3206188"/>
              <a:gd name="connsiteY2" fmla="*/ 0 h 746567"/>
              <a:gd name="connsiteX0" fmla="*/ 3206188 w 3206188"/>
              <a:gd name="connsiteY0" fmla="*/ 746567 h 746567"/>
              <a:gd name="connsiteX1" fmla="*/ 1770928 w 3206188"/>
              <a:gd name="connsiteY1" fmla="*/ 69448 h 746567"/>
              <a:gd name="connsiteX2" fmla="*/ 0 w 3206188"/>
              <a:gd name="connsiteY2" fmla="*/ 0 h 746567"/>
              <a:gd name="connsiteX0" fmla="*/ 3206188 w 3206188"/>
              <a:gd name="connsiteY0" fmla="*/ 767447 h 767447"/>
              <a:gd name="connsiteX1" fmla="*/ 1770928 w 3206188"/>
              <a:gd name="connsiteY1" fmla="*/ 90328 h 767447"/>
              <a:gd name="connsiteX2" fmla="*/ 0 w 3206188"/>
              <a:gd name="connsiteY2" fmla="*/ 20880 h 767447"/>
            </a:gdLst>
            <a:ahLst/>
            <a:cxnLst>
              <a:cxn ang="0">
                <a:pos x="connsiteX0" y="connsiteY0"/>
              </a:cxn>
              <a:cxn ang="0">
                <a:pos x="connsiteX1" y="connsiteY1"/>
              </a:cxn>
              <a:cxn ang="0">
                <a:pos x="connsiteX2" y="connsiteY2"/>
              </a:cxn>
            </a:cxnLst>
            <a:rect l="l" t="t" r="r" b="b"/>
            <a:pathLst>
              <a:path w="3206188" h="767447">
                <a:moveTo>
                  <a:pt x="3206188" y="767447"/>
                </a:moveTo>
                <a:cubicBezTo>
                  <a:pt x="2706548" y="449144"/>
                  <a:pt x="2380528" y="206075"/>
                  <a:pt x="1770928" y="90328"/>
                </a:cubicBezTo>
                <a:cubicBezTo>
                  <a:pt x="1238492" y="-16738"/>
                  <a:pt x="468774" y="-12397"/>
                  <a:pt x="0" y="20880"/>
                </a:cubicBezTo>
              </a:path>
            </a:pathLst>
          </a:custGeom>
          <a:noFill/>
          <a:ln w="38100">
            <a:solidFill>
              <a:srgbClr val="E85641"/>
            </a:solidFill>
            <a:headEnd type="diamond"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Driehoek 4">
            <a:hlinkClick r:id="" action="ppaction://hlinkshowjump?jump=nextslide"/>
            <a:extLst>
              <a:ext uri="{FF2B5EF4-FFF2-40B4-BE49-F238E27FC236}">
                <a16:creationId xmlns:a16="http://schemas.microsoft.com/office/drawing/2014/main" id="{75B1011C-DAAB-B6D4-0AD1-6185643C5AB0}"/>
              </a:ext>
            </a:extLst>
          </p:cNvPr>
          <p:cNvSpPr/>
          <p:nvPr/>
        </p:nvSpPr>
        <p:spPr>
          <a:xfrm rot="5400000">
            <a:off x="9394319" y="6133148"/>
            <a:ext cx="272226" cy="244305"/>
          </a:xfrm>
          <a:prstGeom prst="triangle">
            <a:avLst/>
          </a:prstGeom>
          <a:solidFill>
            <a:srgbClr val="E85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3753760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nodeType="withEffect">
                                  <p:stCondLst>
                                    <p:cond delay="5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1000"/>
                                        <p:tgtEl>
                                          <p:spTgt spid="40"/>
                                        </p:tgtEl>
                                      </p:cBhvr>
                                    </p:animEffect>
                                  </p:childTnLst>
                                </p:cTn>
                              </p:par>
                            </p:childTnLst>
                          </p:cTn>
                        </p:par>
                        <p:par>
                          <p:cTn id="11" fill="hold">
                            <p:stCondLst>
                              <p:cond delay="1500"/>
                            </p:stCondLst>
                            <p:childTnLst>
                              <p:par>
                                <p:cTn id="12" presetID="10" presetClass="entr" presetSubtype="0" fill="hold" nodeType="afterEffect">
                                  <p:stCondLst>
                                    <p:cond delay="7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par>
                          <p:cTn id="15" fill="hold">
                            <p:stCondLst>
                              <p:cond delay="9500"/>
                            </p:stCondLst>
                            <p:childTnLst>
                              <p:par>
                                <p:cTn id="16" presetID="10" presetClass="entr" presetSubtype="0" fill="hold" grpId="0" nodeType="afterEffect">
                                  <p:stCondLst>
                                    <p:cond delay="20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childTnLst>
                          </p:cTn>
                        </p:par>
                        <p:par>
                          <p:cTn id="19" fill="hold">
                            <p:stCondLst>
                              <p:cond delay="12500"/>
                            </p:stCondLst>
                            <p:childTnLst>
                              <p:par>
                                <p:cTn id="20" presetID="10" presetClass="exit" presetSubtype="0" fill="hold" nodeType="afterEffect">
                                  <p:stCondLst>
                                    <p:cond delay="0"/>
                                  </p:stCondLst>
                                  <p:childTnLst>
                                    <p:animEffect transition="out" filter="fade">
                                      <p:cBhvr>
                                        <p:cTn id="21" dur="1000"/>
                                        <p:tgtEl>
                                          <p:spTgt spid="4"/>
                                        </p:tgtEl>
                                      </p:cBhvr>
                                    </p:animEffect>
                                    <p:set>
                                      <p:cBhvr>
                                        <p:cTn id="22" dur="1" fill="hold">
                                          <p:stCondLst>
                                            <p:cond delay="999"/>
                                          </p:stCondLst>
                                        </p:cTn>
                                        <p:tgtEl>
                                          <p:spTgt spid="4"/>
                                        </p:tgtEl>
                                        <p:attrNameLst>
                                          <p:attrName>style.visibility</p:attrName>
                                        </p:attrNameLst>
                                      </p:cBhvr>
                                      <p:to>
                                        <p:strVal val="hidden"/>
                                      </p:to>
                                    </p:set>
                                  </p:childTnLst>
                                </p:cTn>
                              </p:par>
                            </p:childTnLst>
                          </p:cTn>
                        </p:par>
                        <p:par>
                          <p:cTn id="23" fill="hold">
                            <p:stCondLst>
                              <p:cond delay="13500"/>
                            </p:stCondLst>
                            <p:childTnLst>
                              <p:par>
                                <p:cTn id="24" presetID="10" presetClass="entr" presetSubtype="0" fill="hold" nodeType="afterEffect">
                                  <p:stCondLst>
                                    <p:cond delay="30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childTnLst>
                                </p:cTn>
                              </p:par>
                              <p:par>
                                <p:cTn id="27" presetID="10" presetClass="entr" presetSubtype="0" fill="hold" grpId="0" nodeType="withEffect">
                                  <p:stCondLst>
                                    <p:cond delay="300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childTnLst>
                                </p:cTn>
                              </p:par>
                            </p:childTnLst>
                          </p:cTn>
                        </p:par>
                        <p:par>
                          <p:cTn id="30" fill="hold">
                            <p:stCondLst>
                              <p:cond delay="17500"/>
                            </p:stCondLst>
                            <p:childTnLst>
                              <p:par>
                                <p:cTn id="31" presetID="10" presetClass="entr" presetSubtype="0" fill="hold" grpId="0" nodeType="afterEffect">
                                  <p:stCondLst>
                                    <p:cond delay="300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childTnLst>
                                </p:cTn>
                              </p:par>
                            </p:childTnLst>
                          </p:cTn>
                        </p:par>
                        <p:par>
                          <p:cTn id="34" fill="hold">
                            <p:stCondLst>
                              <p:cond delay="21500"/>
                            </p:stCondLst>
                            <p:childTnLst>
                              <p:par>
                                <p:cTn id="35" presetID="10" presetClass="entr" presetSubtype="0" fill="hold" grpId="0" nodeType="afterEffect">
                                  <p:stCondLst>
                                    <p:cond delay="40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childTnLst>
                                </p:cTn>
                              </p:par>
                              <p:par>
                                <p:cTn id="38" presetID="10" presetClass="entr" presetSubtype="0" fill="hold" grpId="0" nodeType="withEffect">
                                  <p:stCondLst>
                                    <p:cond delay="400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childTnLst>
                                </p:cTn>
                              </p:par>
                            </p:childTnLst>
                          </p:cTn>
                        </p:par>
                        <p:par>
                          <p:cTn id="41" fill="hold">
                            <p:stCondLst>
                              <p:cond delay="26500"/>
                            </p:stCondLst>
                            <p:childTnLst>
                              <p:par>
                                <p:cTn id="42" presetID="1" presetClass="entr" presetSubtype="0" fill="hold" grpId="0" nodeType="afterEffect">
                                  <p:stCondLst>
                                    <p:cond delay="500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28" grpId="0"/>
      <p:bldP spid="6" grpId="0" animBg="1"/>
      <p:bldP spid="5" grpId="0" animBg="1"/>
    </p:bldLst>
  </p:timing>
</p:sld>
</file>

<file path=ppt/theme/theme1.xml><?xml version="1.0" encoding="utf-8"?>
<a:theme xmlns:a="http://schemas.openxmlformats.org/drawingml/2006/main" name="KNMP">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2993BA11-BCB4-774E-9AD9-20334E44BE37}" vid="{E987F8C8-0AC9-B84F-A57D-C38514D96819}"/>
    </a:ext>
  </a:extLst>
</a:theme>
</file>

<file path=ppt/theme/theme2.xml><?xml version="1.0" encoding="utf-8"?>
<a:theme xmlns:a="http://schemas.openxmlformats.org/drawingml/2006/main" name="Tips">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2993BA11-BCB4-774E-9AD9-20334E44BE37}" vid="{12D7084D-81AD-E94A-A33F-C42A3AD8BEB2}"/>
    </a:ext>
  </a:extLst>
</a:theme>
</file>

<file path=ppt/theme/theme3.xml><?xml version="1.0" encoding="utf-8"?>
<a:theme xmlns:a="http://schemas.openxmlformats.org/drawingml/2006/main" name="Kantoorthema">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17E7F06277664AB96099E44B432DAE" ma:contentTypeVersion="15" ma:contentTypeDescription="Een nieuw document maken." ma:contentTypeScope="" ma:versionID="a5c4874675a395ae6c601ef18243275b">
  <xsd:schema xmlns:xsd="http://www.w3.org/2001/XMLSchema" xmlns:xs="http://www.w3.org/2001/XMLSchema" xmlns:p="http://schemas.microsoft.com/office/2006/metadata/properties" xmlns:ns3="5efb88c7-b17f-40eb-86d6-f0d25fe4caaa" xmlns:ns4="838fead9-fc06-4539-a6f2-f54918fe8d27" targetNamespace="http://schemas.microsoft.com/office/2006/metadata/properties" ma:root="true" ma:fieldsID="13543d0a3a0bfafe6b7d1cdeb6f91060" ns3:_="" ns4:_="">
    <xsd:import namespace="5efb88c7-b17f-40eb-86d6-f0d25fe4caaa"/>
    <xsd:import namespace="838fead9-fc06-4539-a6f2-f54918fe8d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_activity" minOccurs="0"/>
                <xsd:element ref="ns3:MediaServiceLoca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b88c7-b17f-40eb-86d6-f0d25fe4ca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8fead9-fc06-4539-a6f2-f54918fe8d2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efb88c7-b17f-40eb-86d6-f0d25fe4caa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712840-B8F3-4688-9311-DAC0C2F2BE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fb88c7-b17f-40eb-86d6-f0d25fe4caaa"/>
    <ds:schemaRef ds:uri="838fead9-fc06-4539-a6f2-f54918fe8d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DD962F-FDD8-426D-8FCF-0EE78BBC9E6A}">
  <ds:schemaRefs>
    <ds:schemaRef ds:uri="5efb88c7-b17f-40eb-86d6-f0d25fe4caaa"/>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838fead9-fc06-4539-a6f2-f54918fe8d27"/>
  </ds:schemaRefs>
</ds:datastoreItem>
</file>

<file path=customXml/itemProps3.xml><?xml version="1.0" encoding="utf-8"?>
<ds:datastoreItem xmlns:ds="http://schemas.openxmlformats.org/officeDocument/2006/customXml" ds:itemID="{8A5463C0-AC5B-4A8B-93F8-7CD3FE8111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KNMP</Template>
  <TotalTime>2811</TotalTime>
  <Words>1205</Words>
  <Application>Microsoft Office PowerPoint</Application>
  <PresentationFormat>Breedbeeld</PresentationFormat>
  <Paragraphs>144</Paragraphs>
  <Slides>15</Slides>
  <Notes>3</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15</vt:i4>
      </vt:variant>
    </vt:vector>
  </HeadingPairs>
  <TitlesOfParts>
    <vt:vector size="23" baseType="lpstr">
      <vt:lpstr>Arial</vt:lpstr>
      <vt:lpstr>Calibri</vt:lpstr>
      <vt:lpstr>Calibri Light</vt:lpstr>
      <vt:lpstr>Courier New</vt:lpstr>
      <vt:lpstr>Ubuntu</vt:lpstr>
      <vt:lpstr>Wingdings</vt:lpstr>
      <vt:lpstr>KNMP</vt:lpstr>
      <vt:lpstr>Tips</vt:lpstr>
      <vt:lpstr>Medisch Farmaceutische Beslisregels</vt:lpstr>
      <vt:lpstr>Medisch Farmaceutische Beslisregels</vt:lpstr>
      <vt:lpstr>Veranderingen medicatiebewaking per  1 februari 2024</vt:lpstr>
      <vt:lpstr>Wat is de invloed van deze verandering op mijn dagelijkse werkzaamheden?</vt:lpstr>
      <vt:lpstr>MFB’s betrekken nieuwe gegevens in de medicatiebewaking </vt:lpstr>
      <vt:lpstr>Medicatiebewaking via MFB's op verschillende momenten (1) </vt:lpstr>
      <vt:lpstr>Medicatiebewaking via MFB’s op verschillende momenten (2) </vt:lpstr>
      <vt:lpstr>Een kijkje onder de MFB-motorkap</vt:lpstr>
      <vt:lpstr>PowerPoint-presentatie</vt:lpstr>
      <vt:lpstr>PowerPoint-presentatie</vt:lpstr>
      <vt:lpstr>PowerPoint-presentatie</vt:lpstr>
      <vt:lpstr>PowerPoint-presentatie</vt:lpstr>
      <vt:lpstr>Voorwaarde voor een juiste werking van de MFB’s: zorg voor een actueel dossier</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Medisch Farmaceutische Beslisregels</dc:title>
  <dc:creator>Jan-Willem ten Pas</dc:creator>
  <cp:lastModifiedBy>Leanne Zuur</cp:lastModifiedBy>
  <cp:revision>74</cp:revision>
  <dcterms:created xsi:type="dcterms:W3CDTF">2023-11-08T09:54:15Z</dcterms:created>
  <dcterms:modified xsi:type="dcterms:W3CDTF">2024-01-02T09:09:44Z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0x010100C817E7F06277664AB96099E44B432DAE</vt:lpwstr>
  </property>
</Properties>
</file>