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706" r:id="rId6"/>
  </p:sldMasterIdLst>
  <p:notesMasterIdLst>
    <p:notesMasterId r:id="rId35"/>
  </p:notesMasterIdLst>
  <p:sldIdLst>
    <p:sldId id="282" r:id="rId7"/>
    <p:sldId id="10410" r:id="rId8"/>
    <p:sldId id="10418" r:id="rId9"/>
    <p:sldId id="10419" r:id="rId10"/>
    <p:sldId id="10353" r:id="rId11"/>
    <p:sldId id="10398" r:id="rId12"/>
    <p:sldId id="10397" r:id="rId13"/>
    <p:sldId id="10382" r:id="rId14"/>
    <p:sldId id="10420" r:id="rId15"/>
    <p:sldId id="10408" r:id="rId16"/>
    <p:sldId id="10405" r:id="rId17"/>
    <p:sldId id="10406" r:id="rId18"/>
    <p:sldId id="10383" r:id="rId19"/>
    <p:sldId id="10407" r:id="rId20"/>
    <p:sldId id="10421" r:id="rId21"/>
    <p:sldId id="10422" r:id="rId22"/>
    <p:sldId id="10424" r:id="rId23"/>
    <p:sldId id="10423" r:id="rId24"/>
    <p:sldId id="10425" r:id="rId25"/>
    <p:sldId id="10414" r:id="rId26"/>
    <p:sldId id="10426" r:id="rId27"/>
    <p:sldId id="10427" r:id="rId28"/>
    <p:sldId id="10428" r:id="rId29"/>
    <p:sldId id="10430" r:id="rId30"/>
    <p:sldId id="10415" r:id="rId31"/>
    <p:sldId id="10431" r:id="rId32"/>
    <p:sldId id="10429" r:id="rId33"/>
    <p:sldId id="10330" r:id="rId34"/>
  </p:sldIdLst>
  <p:sldSz cx="12192000" cy="6858000"/>
  <p:notesSz cx="6888163" cy="100187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0AB3517-4498-4A71-80D0-D261BE252E0A}">
          <p14:sldIdLst>
            <p14:sldId id="282"/>
            <p14:sldId id="10410"/>
            <p14:sldId id="10418"/>
            <p14:sldId id="10419"/>
            <p14:sldId id="10353"/>
            <p14:sldId id="10398"/>
            <p14:sldId id="10397"/>
            <p14:sldId id="10382"/>
            <p14:sldId id="10420"/>
            <p14:sldId id="10408"/>
            <p14:sldId id="10405"/>
            <p14:sldId id="10406"/>
            <p14:sldId id="10383"/>
            <p14:sldId id="10407"/>
            <p14:sldId id="10421"/>
            <p14:sldId id="10422"/>
            <p14:sldId id="10424"/>
            <p14:sldId id="10423"/>
            <p14:sldId id="10425"/>
            <p14:sldId id="10414"/>
            <p14:sldId id="10426"/>
            <p14:sldId id="10427"/>
            <p14:sldId id="10428"/>
            <p14:sldId id="10430"/>
            <p14:sldId id="10415"/>
            <p14:sldId id="10431"/>
            <p14:sldId id="10429"/>
            <p14:sldId id="10330"/>
          </p14:sldIdLst>
        </p14:section>
        <p14:section name="Standaardsectie" id="{18F27FFD-80BD-43C3-8CCA-0D95F228FE3E}">
          <p14:sldIdLst/>
        </p14:section>
      </p14:sectionLst>
    </p:ext>
    <p:ext uri="{EFAFB233-063F-42B5-8137-9DF3F51BA10A}">
      <p15:sldGuideLst xmlns:p15="http://schemas.microsoft.com/office/powerpoint/2012/main">
        <p15:guide id="1" orient="horz" pos="1570" userDrawn="1">
          <p15:clr>
            <a:srgbClr val="FBAE40"/>
          </p15:clr>
        </p15:guide>
        <p15:guide id="2" pos="2547" userDrawn="1">
          <p15:clr>
            <a:srgbClr val="FBAE40"/>
          </p15:clr>
        </p15:guide>
        <p15:guide id="3" userDrawn="1">
          <p15:clr>
            <a:srgbClr val="A4A3A4"/>
          </p15:clr>
        </p15:guide>
        <p15:guide id="4" orient="horz" pos="2818" userDrawn="1">
          <p15:clr>
            <a:srgbClr val="FBAE40"/>
          </p15:clr>
        </p15:guide>
        <p15:guide id="5" pos="5155" userDrawn="1">
          <p15:clr>
            <a:srgbClr val="FBAE4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00A610-D3DD-FD83-8605-DBD7DA03CA0B}" name="Winnie de Bruyn | M&amp;I/Partners" initials="WdB|M" userId="S::winnie.de.bruyn@mxi.nl::560ba1aa-5f22-4468-9993-193f6a5183da" providerId="AD"/>
  <p188:author id="{54AB079A-DB05-5673-B50E-27AA734F9D5C}" name="Bianca van der Spek" initials="BvdS" userId="S::spek@knmp.nl::f2297a66-949c-4a79-9d27-fab016a85f1a" providerId="AD"/>
  <p188:author id="{06627CF2-6FDD-B289-F3A5-2EDB7E47C6CE}" name="Adje Smit-Giesen" initials="ASG" userId="S::smit@knmp.nl::e1889ec7-9727-4c5f-8650-6dc9ec018a7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AEC2"/>
    <a:srgbClr val="0F426E"/>
    <a:srgbClr val="622856"/>
    <a:srgbClr val="E85641"/>
    <a:srgbClr val="FFFF66"/>
    <a:srgbClr val="FFF5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850A7-7F81-4F5C-B625-66E6F74F9611}" v="3" dt="2023-10-02T18:47:30.6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4595" autoAdjust="0"/>
  </p:normalViewPr>
  <p:slideViewPr>
    <p:cSldViewPr snapToGrid="0">
      <p:cViewPr varScale="1">
        <p:scale>
          <a:sx n="108" d="100"/>
          <a:sy n="108" d="100"/>
        </p:scale>
        <p:origin x="936" y="96"/>
      </p:cViewPr>
      <p:guideLst>
        <p:guide orient="horz" pos="1570"/>
        <p:guide pos="2547"/>
        <p:guide/>
        <p:guide orient="horz" pos="2818"/>
        <p:guide pos="515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je Smit-Giesen" userId="e1889ec7-9727-4c5f-8650-6dc9ec018a76" providerId="ADAL" clId="{61F850A7-7F81-4F5C-B625-66E6F74F9611}"/>
    <pc:docChg chg="custSel modSld">
      <pc:chgData name="Adje Smit-Giesen" userId="e1889ec7-9727-4c5f-8650-6dc9ec018a76" providerId="ADAL" clId="{61F850A7-7F81-4F5C-B625-66E6F74F9611}" dt="2023-10-02T18:48:28.174" v="70" actId="20577"/>
      <pc:docMkLst>
        <pc:docMk/>
      </pc:docMkLst>
      <pc:sldChg chg="modSp mod">
        <pc:chgData name="Adje Smit-Giesen" userId="e1889ec7-9727-4c5f-8650-6dc9ec018a76" providerId="ADAL" clId="{61F850A7-7F81-4F5C-B625-66E6F74F9611}" dt="2023-10-02T18:48:28.174" v="70" actId="20577"/>
        <pc:sldMkLst>
          <pc:docMk/>
          <pc:sldMk cId="123882081" sldId="10420"/>
        </pc:sldMkLst>
        <pc:spChg chg="mod">
          <ac:chgData name="Adje Smit-Giesen" userId="e1889ec7-9727-4c5f-8650-6dc9ec018a76" providerId="ADAL" clId="{61F850A7-7F81-4F5C-B625-66E6F74F9611}" dt="2023-10-02T18:48:28.174" v="70" actId="20577"/>
          <ac:spMkLst>
            <pc:docMk/>
            <pc:sldMk cId="123882081" sldId="10420"/>
            <ac:spMk id="3" creationId="{D3058BA8-C78C-0C07-C9E7-7535D2C5C0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BB37A4C9-8F85-F44D-8720-9270BF4165B0}" type="datetimeFigureOut">
              <a:rPr lang="nl-NL" smtClean="0"/>
              <a:t>5-10-2023</a:t>
            </a:fld>
            <a:endParaRPr lang="nl-NL"/>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nl-NL"/>
          </a:p>
        </p:txBody>
      </p:sp>
      <p:sp>
        <p:nvSpPr>
          <p:cNvPr id="5" name="Tijdelijke aanduiding voor notitie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3305E888-0407-2B45-A7CA-A22BBC360582}" type="slidenum">
              <a:rPr lang="nl-NL" smtClean="0"/>
              <a:t>‹nr.›</a:t>
            </a:fld>
            <a:endParaRPr lang="nl-NL"/>
          </a:p>
        </p:txBody>
      </p:sp>
    </p:spTree>
    <p:extLst>
      <p:ext uri="{BB962C8B-B14F-4D97-AF65-F5344CB8AC3E}">
        <p14:creationId xmlns:p14="http://schemas.microsoft.com/office/powerpoint/2010/main" val="103961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defTabSz="966064">
              <a:defRPr/>
            </a:pPr>
            <a:fld id="{3305E888-0407-2B45-A7CA-A22BBC360582}" type="slidenum">
              <a:rPr lang="nl-NL">
                <a:solidFill>
                  <a:prstClr val="black"/>
                </a:solidFill>
                <a:latin typeface="Calibri" panose="020F0502020204030204"/>
              </a:rPr>
              <a:pPr defTabSz="966064">
                <a:defRPr/>
              </a:pPr>
              <a:t>4</a:t>
            </a:fld>
            <a:endParaRPr lang="nl-NL">
              <a:solidFill>
                <a:prstClr val="black"/>
              </a:solidFill>
              <a:latin typeface="Calibri" panose="020F0502020204030204"/>
            </a:endParaRPr>
          </a:p>
        </p:txBody>
      </p:sp>
    </p:spTree>
    <p:extLst>
      <p:ext uri="{BB962C8B-B14F-4D97-AF65-F5344CB8AC3E}">
        <p14:creationId xmlns:p14="http://schemas.microsoft.com/office/powerpoint/2010/main" val="318762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18</a:t>
            </a:fld>
            <a:endParaRPr lang="nl-NL"/>
          </a:p>
        </p:txBody>
      </p:sp>
    </p:spTree>
    <p:extLst>
      <p:ext uri="{BB962C8B-B14F-4D97-AF65-F5344CB8AC3E}">
        <p14:creationId xmlns:p14="http://schemas.microsoft.com/office/powerpoint/2010/main" val="50591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19</a:t>
            </a:fld>
            <a:endParaRPr lang="nl-NL"/>
          </a:p>
        </p:txBody>
      </p:sp>
    </p:spTree>
    <p:extLst>
      <p:ext uri="{BB962C8B-B14F-4D97-AF65-F5344CB8AC3E}">
        <p14:creationId xmlns:p14="http://schemas.microsoft.com/office/powerpoint/2010/main" val="32582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21</a:t>
            </a:fld>
            <a:endParaRPr lang="nl-NL"/>
          </a:p>
        </p:txBody>
      </p:sp>
    </p:spTree>
    <p:extLst>
      <p:ext uri="{BB962C8B-B14F-4D97-AF65-F5344CB8AC3E}">
        <p14:creationId xmlns:p14="http://schemas.microsoft.com/office/powerpoint/2010/main" val="419399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22</a:t>
            </a:fld>
            <a:endParaRPr lang="nl-NL"/>
          </a:p>
        </p:txBody>
      </p:sp>
    </p:spTree>
    <p:extLst>
      <p:ext uri="{BB962C8B-B14F-4D97-AF65-F5344CB8AC3E}">
        <p14:creationId xmlns:p14="http://schemas.microsoft.com/office/powerpoint/2010/main" val="250869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6</a:t>
            </a:fld>
            <a:endParaRPr lang="nl-NL"/>
          </a:p>
        </p:txBody>
      </p:sp>
    </p:spTree>
    <p:extLst>
      <p:ext uri="{BB962C8B-B14F-4D97-AF65-F5344CB8AC3E}">
        <p14:creationId xmlns:p14="http://schemas.microsoft.com/office/powerpoint/2010/main" val="158160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10</a:t>
            </a:fld>
            <a:endParaRPr lang="nl-NL"/>
          </a:p>
        </p:txBody>
      </p:sp>
    </p:spTree>
    <p:extLst>
      <p:ext uri="{BB962C8B-B14F-4D97-AF65-F5344CB8AC3E}">
        <p14:creationId xmlns:p14="http://schemas.microsoft.com/office/powerpoint/2010/main" val="399169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11</a:t>
            </a:fld>
            <a:endParaRPr lang="nl-NL"/>
          </a:p>
        </p:txBody>
      </p:sp>
    </p:spTree>
    <p:extLst>
      <p:ext uri="{BB962C8B-B14F-4D97-AF65-F5344CB8AC3E}">
        <p14:creationId xmlns:p14="http://schemas.microsoft.com/office/powerpoint/2010/main" val="50577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12</a:t>
            </a:fld>
            <a:endParaRPr lang="nl-NL"/>
          </a:p>
        </p:txBody>
      </p:sp>
    </p:spTree>
    <p:extLst>
      <p:ext uri="{BB962C8B-B14F-4D97-AF65-F5344CB8AC3E}">
        <p14:creationId xmlns:p14="http://schemas.microsoft.com/office/powerpoint/2010/main" val="73181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14</a:t>
            </a:fld>
            <a:endParaRPr lang="nl-NL"/>
          </a:p>
        </p:txBody>
      </p:sp>
    </p:spTree>
    <p:extLst>
      <p:ext uri="{BB962C8B-B14F-4D97-AF65-F5344CB8AC3E}">
        <p14:creationId xmlns:p14="http://schemas.microsoft.com/office/powerpoint/2010/main" val="333861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15</a:t>
            </a:fld>
            <a:endParaRPr lang="nl-NL"/>
          </a:p>
        </p:txBody>
      </p:sp>
    </p:spTree>
    <p:extLst>
      <p:ext uri="{BB962C8B-B14F-4D97-AF65-F5344CB8AC3E}">
        <p14:creationId xmlns:p14="http://schemas.microsoft.com/office/powerpoint/2010/main" val="348521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16</a:t>
            </a:fld>
            <a:endParaRPr lang="nl-NL"/>
          </a:p>
        </p:txBody>
      </p:sp>
    </p:spTree>
    <p:extLst>
      <p:ext uri="{BB962C8B-B14F-4D97-AF65-F5344CB8AC3E}">
        <p14:creationId xmlns:p14="http://schemas.microsoft.com/office/powerpoint/2010/main" val="31979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17</a:t>
            </a:fld>
            <a:endParaRPr lang="nl-NL"/>
          </a:p>
        </p:txBody>
      </p:sp>
    </p:spTree>
    <p:extLst>
      <p:ext uri="{BB962C8B-B14F-4D97-AF65-F5344CB8AC3E}">
        <p14:creationId xmlns:p14="http://schemas.microsoft.com/office/powerpoint/2010/main" val="2966170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C2FFB-409B-38FD-325E-7A803350CF9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FA862A-4E6C-8CF6-10B2-FE3EC2898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E7CBC2-88AF-1C4D-51BE-40243C14999A}"/>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C240729F-CEE3-C983-3EBD-465178C9FE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23D8D5-02FE-191A-6215-8B13FAD03D23}"/>
              </a:ext>
            </a:extLst>
          </p:cNvPr>
          <p:cNvSpPr>
            <a:spLocks noGrp="1"/>
          </p:cNvSpPr>
          <p:nvPr>
            <p:ph type="sldNum" sz="quarter" idx="12"/>
          </p:nvPr>
        </p:nvSpPr>
        <p:spPr/>
        <p:txBody>
          <a:body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16578266-3E4A-DCBD-B9F4-6538893A0C71}"/>
              </a:ext>
            </a:extLst>
          </p:cNvPr>
          <p:cNvPicPr>
            <a:picLocks noChangeAspect="1"/>
          </p:cNvPicPr>
          <p:nvPr userDrawn="1"/>
        </p:nvPicPr>
        <p:blipFill rotWithShape="1">
          <a:blip r:embed="rId2"/>
          <a:srcRect b="5820"/>
          <a:stretch/>
        </p:blipFill>
        <p:spPr>
          <a:xfrm>
            <a:off x="0" y="3636541"/>
            <a:ext cx="12192000" cy="3239342"/>
          </a:xfrm>
          <a:prstGeom prst="rect">
            <a:avLst/>
          </a:prstGeom>
        </p:spPr>
      </p:pic>
    </p:spTree>
    <p:extLst>
      <p:ext uri="{BB962C8B-B14F-4D97-AF65-F5344CB8AC3E}">
        <p14:creationId xmlns:p14="http://schemas.microsoft.com/office/powerpoint/2010/main" val="183501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695C-97C9-7D9B-5FA1-EBD8B375D67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4D7308-3555-8E22-003F-0F67CBEC34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C1B2BF-E5FA-CBCE-96A3-92175C32DC1B}"/>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EFAD0FC0-8ED0-4AC0-68D1-9AAD5DCDF7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C85582-C80F-7AA4-9FBB-0607549914F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419294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71B0FA-8D72-1946-E9FE-58BDECEE41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E33CFB4-BAFC-BB7C-93D4-99CBDBC93C7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2DC82C-1452-296B-EE11-DC6719DB1A87}"/>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09B811A4-FC5E-C0A2-4701-927DC0EF8A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811273-69BF-F23D-1A49-D0E53F059D25}"/>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98404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C2FFB-409B-38FD-325E-7A803350CF9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FA862A-4E6C-8CF6-10B2-FE3EC2898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E7CBC2-88AF-1C4D-51BE-40243C14999A}"/>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C240729F-CEE3-C983-3EBD-465178C9FE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23D8D5-02FE-191A-6215-8B13FAD03D23}"/>
              </a:ext>
            </a:extLst>
          </p:cNvPr>
          <p:cNvSpPr>
            <a:spLocks noGrp="1"/>
          </p:cNvSpPr>
          <p:nvPr>
            <p:ph type="sldNum" sz="quarter" idx="12"/>
          </p:nvPr>
        </p:nvSpPr>
        <p:spPr/>
        <p:txBody>
          <a:body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16578266-3E4A-DCBD-B9F4-6538893A0C71}"/>
              </a:ext>
            </a:extLst>
          </p:cNvPr>
          <p:cNvPicPr>
            <a:picLocks noChangeAspect="1"/>
          </p:cNvPicPr>
          <p:nvPr userDrawn="1"/>
        </p:nvPicPr>
        <p:blipFill rotWithShape="1">
          <a:blip r:embed="rId2"/>
          <a:srcRect b="5820"/>
          <a:stretch/>
        </p:blipFill>
        <p:spPr>
          <a:xfrm>
            <a:off x="0" y="3636541"/>
            <a:ext cx="12192000" cy="3239342"/>
          </a:xfrm>
          <a:prstGeom prst="rect">
            <a:avLst/>
          </a:prstGeom>
        </p:spPr>
      </p:pic>
    </p:spTree>
    <p:extLst>
      <p:ext uri="{BB962C8B-B14F-4D97-AF65-F5344CB8AC3E}">
        <p14:creationId xmlns:p14="http://schemas.microsoft.com/office/powerpoint/2010/main" val="98580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BBE77-3C74-FCAA-721F-782429BE44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C96BD9-573C-80AC-F2A0-AD73244023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960D79-1C72-C6AC-C8C8-CC87E3B63C3B}"/>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351D0E9F-D08C-B2AA-5601-69A101B7F8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9BA4BC-71C7-A90C-48A7-6E3FCA4886E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037165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85A8D-35B5-D178-DA76-277ECB2320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63DE74B-B352-5692-7C16-D0E1DB584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DE92CF2-E32B-AA73-4A97-2ACE7346C73F}"/>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B0775DB6-283A-A233-D4F3-6981AC01E2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DE73B1-7BA8-8F87-C929-365AEDA2234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256765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CA30F-A51E-4609-9337-0B6849B0B82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279FE8-AE96-EEA9-89DD-C13C6E660D9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F5FAF0E-26BB-84D9-2A44-11D69EDF5A4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1AD5B3-B466-C164-42EA-F0742FCF61EA}"/>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6" name="Tijdelijke aanduiding voor voettekst 5">
            <a:extLst>
              <a:ext uri="{FF2B5EF4-FFF2-40B4-BE49-F238E27FC236}">
                <a16:creationId xmlns:a16="http://schemas.microsoft.com/office/drawing/2014/main" id="{3B43303E-B243-D528-EA05-E4FF26B233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52950D-634B-85A9-2A16-BC4B6CE7170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26296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BA54E-0270-BE55-097F-AA5A6667BB5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4E5CB2C-E8F5-F117-0D77-6B80608E0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2C47BF-DF35-21B8-BB56-0572A944B6F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571F8CE-B630-2FC0-E838-60B6F6E68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F1A556-3333-7381-8E9E-A07F32D6E9D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3485725-0F50-9AF2-B561-DF566B49ACED}"/>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8" name="Tijdelijke aanduiding voor voettekst 7">
            <a:extLst>
              <a:ext uri="{FF2B5EF4-FFF2-40B4-BE49-F238E27FC236}">
                <a16:creationId xmlns:a16="http://schemas.microsoft.com/office/drawing/2014/main" id="{12BAC5DE-195B-F777-5639-80B30F9B84C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75D105B-B8FA-3D80-41BB-849785D8F973}"/>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854309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0B630-66D8-267E-C70B-16D6EE2B96D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DFD027E-AB45-18D9-E9BD-C55DD248473E}"/>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4" name="Tijdelijke aanduiding voor voettekst 3">
            <a:extLst>
              <a:ext uri="{FF2B5EF4-FFF2-40B4-BE49-F238E27FC236}">
                <a16:creationId xmlns:a16="http://schemas.microsoft.com/office/drawing/2014/main" id="{FCD4BBE0-6755-6792-9540-411DCBA5048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7720B6E-A486-960D-3177-B13CD5C3D03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380161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73623A1-F419-BB87-C3CB-C16704AF9162}"/>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3" name="Tijdelijke aanduiding voor voettekst 2">
            <a:extLst>
              <a:ext uri="{FF2B5EF4-FFF2-40B4-BE49-F238E27FC236}">
                <a16:creationId xmlns:a16="http://schemas.microsoft.com/office/drawing/2014/main" id="{B27FFFCA-B607-49DD-DF67-10CE1E515EE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28C336-C201-D0E9-1B40-B509A0FB2239}"/>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79370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95BB4-F5B3-37C2-ECCF-938156A888F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56B744-8B65-8689-3F48-9034DAA14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A0BDD3-F063-0E21-9378-6CED69224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E63F75-EDEB-5402-CB67-C87B1F0DEF52}"/>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6" name="Tijdelijke aanduiding voor voettekst 5">
            <a:extLst>
              <a:ext uri="{FF2B5EF4-FFF2-40B4-BE49-F238E27FC236}">
                <a16:creationId xmlns:a16="http://schemas.microsoft.com/office/drawing/2014/main" id="{4CB0CAB0-94F3-F220-EA02-77EBAB420B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5E9C4C2-C608-836B-60B4-9C4EE464EBF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423859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BBE77-3C74-FCAA-721F-782429BE44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C96BD9-573C-80AC-F2A0-AD73244023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960D79-1C72-C6AC-C8C8-CC87E3B63C3B}"/>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351D0E9F-D08C-B2AA-5601-69A101B7F8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9BA4BC-71C7-A90C-48A7-6E3FCA4886E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506738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C3EFB-D3FC-147E-4403-8F4EA696AF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61CA352-D701-B5F0-1C1D-540C62739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A249C90-E850-91A4-B5B3-39EF4B674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1F5F6B-A7D3-A5F9-DE35-7AF0395B05CE}"/>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6" name="Tijdelijke aanduiding voor voettekst 5">
            <a:extLst>
              <a:ext uri="{FF2B5EF4-FFF2-40B4-BE49-F238E27FC236}">
                <a16:creationId xmlns:a16="http://schemas.microsoft.com/office/drawing/2014/main" id="{743125CD-1413-4FA3-C27E-3194066D2D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219E26-8260-7BEE-C7CA-4E0EBEFB786C}"/>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4022637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695C-97C9-7D9B-5FA1-EBD8B375D67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4D7308-3555-8E22-003F-0F67CBEC34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C1B2BF-E5FA-CBCE-96A3-92175C32DC1B}"/>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EFAD0FC0-8ED0-4AC0-68D1-9AAD5DCDF7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C85582-C80F-7AA4-9FBB-0607549914F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494647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71B0FA-8D72-1946-E9FE-58BDECEE41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E33CFB4-BAFC-BB7C-93D4-99CBDBC93C7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2DC82C-1452-296B-EE11-DC6719DB1A87}"/>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09B811A4-FC5E-C0A2-4701-927DC0EF8A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811273-69BF-F23D-1A49-D0E53F059D25}"/>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58291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tretch>
            <a:fillRect/>
          </a:stretch>
        </p:blipFill>
        <p:spPr>
          <a:xfrm>
            <a:off x="5760001" y="0"/>
            <a:ext cx="2777067" cy="1049867"/>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6096000" y="0"/>
            <a:ext cx="6096000" cy="68580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2133">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4" name="Date Placeholder 3"/>
          <p:cNvSpPr>
            <a:spLocks noGrp="1"/>
          </p:cNvSpPr>
          <p:nvPr>
            <p:ph type="dt" sz="half" idx="10"/>
          </p:nvPr>
        </p:nvSpPr>
        <p:spPr>
          <a:xfrm>
            <a:off x="575997" y="5664000"/>
            <a:ext cx="1920000" cy="240000"/>
          </a:xfrm>
        </p:spPr>
        <p:txBody>
          <a:bodyPr anchor="b" anchorCtr="0"/>
          <a:lstStyle>
            <a:lvl1pPr algn="l">
              <a:defRPr sz="1335">
                <a:solidFill>
                  <a:schemeClr val="tx2"/>
                </a:solidFill>
              </a:defRPr>
            </a:lvl1pPr>
          </a:lstStyle>
          <a:p>
            <a:fld id="{40ADD497-B790-6646-B0B3-65D9752D93A0}" type="datetime4">
              <a:rPr lang="nl-NL" smtClean="0"/>
              <a:pPr/>
              <a:t>5 oktober 2023</a:t>
            </a:fld>
            <a:endParaRPr lang="nl-NL"/>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1152000"/>
            <a:ext cx="96000" cy="47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5760000" y="0"/>
            <a:ext cx="2784000" cy="1056000"/>
          </a:xfrm>
          <a:blipFill>
            <a:blip r:embed="rId2"/>
            <a:stretch>
              <a:fillRect/>
            </a:stretch>
          </a:blipFill>
        </p:spPr>
        <p:txBody>
          <a:bodyPr/>
          <a:lstStyle>
            <a:lvl1pPr marL="0" indent="0">
              <a:buNone/>
              <a:defRPr sz="1467">
                <a:solidFill>
                  <a:schemeClr val="bg1"/>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576000" y="1104000"/>
            <a:ext cx="5232000" cy="3072000"/>
          </a:xfrm>
        </p:spPr>
        <p:txBody>
          <a:bodyPr anchor="b" anchorCtr="0"/>
          <a:lstStyle>
            <a:lvl1pPr algn="l">
              <a:lnSpc>
                <a:spcPct val="100000"/>
              </a:lnSpc>
              <a:defRPr sz="4267">
                <a:solidFill>
                  <a:schemeClr val="tx2"/>
                </a:solidFill>
              </a:defRPr>
            </a:lvl1pPr>
          </a:lstStyle>
          <a:p>
            <a:r>
              <a:rPr lang="nl-NL"/>
              <a:t>Klik om stijl te bewerken</a:t>
            </a:r>
            <a:endParaRPr lang="en-US"/>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576000" y="4224000"/>
            <a:ext cx="5232000" cy="1248000"/>
          </a:xfrm>
        </p:spPr>
        <p:txBody>
          <a:bodyPr anchor="t" anchorCtr="0"/>
          <a:lstStyle>
            <a:lvl1pPr marL="0" indent="0" algn="l">
              <a:lnSpc>
                <a:spcPct val="110000"/>
              </a:lnSpc>
              <a:buNone/>
              <a:defRPr sz="2133">
                <a:solidFill>
                  <a:schemeClr val="tx2"/>
                </a:solidFill>
              </a:defRPr>
            </a:lvl1pPr>
            <a:lvl2pPr marL="457194" indent="0" algn="ctr">
              <a:buNone/>
              <a:defRPr sz="2000"/>
            </a:lvl2pPr>
            <a:lvl3pPr marL="914389" indent="0" algn="ctr">
              <a:buNone/>
              <a:defRPr sz="1799"/>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0" indent="0" algn="ctr">
              <a:buNone/>
              <a:defRPr sz="1600"/>
            </a:lvl8pPr>
            <a:lvl9pPr marL="3657554" indent="0" algn="ctr">
              <a:buNone/>
              <a:defRPr sz="1600"/>
            </a:lvl9pPr>
          </a:lstStyle>
          <a:p>
            <a:r>
              <a:rPr lang="nl-NL"/>
              <a:t>Klikken om de ondertitelstijl van het model te bewerken</a:t>
            </a:r>
            <a:endParaRPr lang="en-US"/>
          </a:p>
        </p:txBody>
      </p:sp>
    </p:spTree>
    <p:extLst>
      <p:ext uri="{BB962C8B-B14F-4D97-AF65-F5344CB8AC3E}">
        <p14:creationId xmlns:p14="http://schemas.microsoft.com/office/powerpoint/2010/main" val="1264206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rcRect/>
          <a:stretch/>
        </p:blipFill>
        <p:spPr>
          <a:xfrm>
            <a:off x="5760001" y="0"/>
            <a:ext cx="2777067" cy="1049867"/>
          </a:xfrm>
          <a:prstGeom prst="rect">
            <a:avLst/>
          </a:prstGeom>
        </p:spPr>
      </p:pic>
      <p:sp>
        <p:nvSpPr>
          <p:cNvPr id="4" name="Date Placeholder 3"/>
          <p:cNvSpPr>
            <a:spLocks noGrp="1"/>
          </p:cNvSpPr>
          <p:nvPr>
            <p:ph type="dt" sz="half" idx="10"/>
          </p:nvPr>
        </p:nvSpPr>
        <p:spPr>
          <a:xfrm>
            <a:off x="575997" y="5664000"/>
            <a:ext cx="1920000" cy="240000"/>
          </a:xfrm>
        </p:spPr>
        <p:txBody>
          <a:bodyPr anchor="b" anchorCtr="0"/>
          <a:lstStyle>
            <a:lvl1pPr algn="l">
              <a:defRPr sz="1335"/>
            </a:lvl1pPr>
          </a:lstStyle>
          <a:p>
            <a:fld id="{40ADD497-B790-6646-B0B3-65D9752D93A0}" type="datetime4">
              <a:rPr lang="nl-NL" smtClean="0"/>
              <a:pPr/>
              <a:t>5 oktober 2023</a:t>
            </a:fld>
            <a:endParaRPr lang="nl-NL"/>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1152000"/>
            <a:ext cx="96000" cy="47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6096000" y="0"/>
            <a:ext cx="6096000" cy="68580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2133">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5760000" y="0"/>
            <a:ext cx="2784000" cy="1056000"/>
          </a:xfrm>
          <a:blipFill>
            <a:blip r:embed="rId2"/>
            <a:stretch>
              <a:fillRect/>
            </a:stretch>
          </a:blipFill>
        </p:spPr>
        <p:txBody>
          <a:bodyPr/>
          <a:lstStyle>
            <a:lvl1pPr marL="0" indent="0">
              <a:buNone/>
              <a:defRPr sz="1467">
                <a:solidFill>
                  <a:schemeClr val="bg1"/>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576000" y="1104000"/>
            <a:ext cx="5232000" cy="3072000"/>
          </a:xfrm>
        </p:spPr>
        <p:txBody>
          <a:bodyPr anchor="b" anchorCtr="0"/>
          <a:lstStyle>
            <a:lvl1pPr algn="l">
              <a:lnSpc>
                <a:spcPct val="100000"/>
              </a:lnSpc>
              <a:defRPr sz="4267">
                <a:solidFill>
                  <a:schemeClr val="tx2"/>
                </a:solidFill>
              </a:defRPr>
            </a:lvl1pPr>
          </a:lstStyle>
          <a:p>
            <a:r>
              <a:rPr lang="nl-NL"/>
              <a:t>Klik om stijl te bewerken</a:t>
            </a:r>
            <a:endParaRPr lang="en-US"/>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576000" y="4224000"/>
            <a:ext cx="5232000" cy="1248000"/>
          </a:xfrm>
        </p:spPr>
        <p:txBody>
          <a:bodyPr anchor="t" anchorCtr="0"/>
          <a:lstStyle>
            <a:lvl1pPr marL="0" indent="0" algn="l">
              <a:lnSpc>
                <a:spcPct val="110000"/>
              </a:lnSpc>
              <a:buNone/>
              <a:defRPr sz="2133">
                <a:solidFill>
                  <a:schemeClr val="tx2"/>
                </a:solidFill>
              </a:defRPr>
            </a:lvl1pPr>
            <a:lvl2pPr marL="457194" indent="0" algn="ctr">
              <a:buNone/>
              <a:defRPr sz="2000"/>
            </a:lvl2pPr>
            <a:lvl3pPr marL="914389" indent="0" algn="ctr">
              <a:buNone/>
              <a:defRPr sz="1799"/>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0" indent="0" algn="ctr">
              <a:buNone/>
              <a:defRPr sz="1600"/>
            </a:lvl8pPr>
            <a:lvl9pPr marL="3657554" indent="0" algn="ctr">
              <a:buNone/>
              <a:defRPr sz="1600"/>
            </a:lvl9pPr>
          </a:lstStyle>
          <a:p>
            <a:r>
              <a:rPr lang="nl-NL"/>
              <a:t>Klikken om de ondertitelstijl van het model te bewerken</a:t>
            </a:r>
            <a:endParaRPr lang="en-US"/>
          </a:p>
        </p:txBody>
      </p:sp>
    </p:spTree>
    <p:extLst>
      <p:ext uri="{BB962C8B-B14F-4D97-AF65-F5344CB8AC3E}">
        <p14:creationId xmlns:p14="http://schemas.microsoft.com/office/powerpoint/2010/main" val="3057014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rcRect/>
          <a:stretch/>
        </p:blipFill>
        <p:spPr>
          <a:xfrm>
            <a:off x="5760001" y="0"/>
            <a:ext cx="2777067" cy="1049867"/>
          </a:xfrm>
          <a:prstGeom prst="rect">
            <a:avLst/>
          </a:prstGeom>
        </p:spPr>
      </p:pic>
      <p:sp>
        <p:nvSpPr>
          <p:cNvPr id="4" name="Date Placeholder 3"/>
          <p:cNvSpPr>
            <a:spLocks noGrp="1"/>
          </p:cNvSpPr>
          <p:nvPr>
            <p:ph type="dt" sz="half" idx="10"/>
          </p:nvPr>
        </p:nvSpPr>
        <p:spPr>
          <a:xfrm>
            <a:off x="3360000" y="4539268"/>
            <a:ext cx="1920000" cy="240000"/>
          </a:xfrm>
        </p:spPr>
        <p:txBody>
          <a:bodyPr anchor="b" anchorCtr="0"/>
          <a:lstStyle>
            <a:lvl1pPr algn="l">
              <a:defRPr sz="1600">
                <a:solidFill>
                  <a:schemeClr val="tx2"/>
                </a:solidFill>
              </a:defRPr>
            </a:lvl1pPr>
          </a:lstStyle>
          <a:p>
            <a:fld id="{40ADD497-B790-6646-B0B3-65D9752D93A0}" type="datetime4">
              <a:rPr lang="nl-NL" smtClean="0"/>
              <a:pPr/>
              <a:t>5 oktober 2023</a:t>
            </a:fld>
            <a:endParaRPr lang="nl-NL"/>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1152000"/>
            <a:ext cx="96000" cy="47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0001" y="5236468"/>
            <a:ext cx="6888464" cy="850928"/>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3360004" y="1104000"/>
            <a:ext cx="7871997" cy="2304000"/>
          </a:xfrm>
        </p:spPr>
        <p:txBody>
          <a:bodyPr anchor="b" anchorCtr="0"/>
          <a:lstStyle>
            <a:lvl1pPr algn="l">
              <a:lnSpc>
                <a:spcPct val="100000"/>
              </a:lnSpc>
              <a:defRPr sz="4267">
                <a:solidFill>
                  <a:schemeClr val="tx2"/>
                </a:solidFill>
              </a:defRPr>
            </a:lvl1pPr>
          </a:lstStyle>
          <a:p>
            <a:r>
              <a:rPr lang="nl-NL"/>
              <a:t>Klik om stijl te bewerken</a:t>
            </a:r>
            <a:endParaRPr lang="en-US"/>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3360004" y="3456000"/>
            <a:ext cx="7871997" cy="864000"/>
          </a:xfrm>
        </p:spPr>
        <p:txBody>
          <a:bodyPr anchor="t" anchorCtr="0"/>
          <a:lstStyle>
            <a:lvl1pPr marL="0" indent="0" algn="l">
              <a:lnSpc>
                <a:spcPct val="110000"/>
              </a:lnSpc>
              <a:buNone/>
              <a:defRPr sz="2133">
                <a:solidFill>
                  <a:schemeClr val="tx2"/>
                </a:solidFill>
              </a:defRPr>
            </a:lvl1pPr>
            <a:lvl2pPr marL="457194" indent="0" algn="ctr">
              <a:buNone/>
              <a:defRPr sz="2000"/>
            </a:lvl2pPr>
            <a:lvl3pPr marL="914389" indent="0" algn="ctr">
              <a:buNone/>
              <a:defRPr sz="1799"/>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0" indent="0" algn="ctr">
              <a:buNone/>
              <a:defRPr sz="1600"/>
            </a:lvl8pPr>
            <a:lvl9pPr marL="3657554" indent="0" algn="ctr">
              <a:buNone/>
              <a:defRPr sz="1600"/>
            </a:lvl9pPr>
          </a:lstStyle>
          <a:p>
            <a:r>
              <a:rPr lang="nl-NL"/>
              <a:t>Klikken om de ondertitelstijl van het model te bewerken</a:t>
            </a:r>
            <a:endParaRPr lang="en-US"/>
          </a:p>
        </p:txBody>
      </p:sp>
    </p:spTree>
    <p:extLst>
      <p:ext uri="{BB962C8B-B14F-4D97-AF65-F5344CB8AC3E}">
        <p14:creationId xmlns:p14="http://schemas.microsoft.com/office/powerpoint/2010/main" val="1114944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2"/>
            <a:ext cx="6096000" cy="6861447"/>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9"/>
          </a:p>
        </p:txBody>
      </p:sp>
      <p:sp>
        <p:nvSpPr>
          <p:cNvPr id="3" name="Content Placeholder 2"/>
          <p:cNvSpPr>
            <a:spLocks noGrp="1"/>
          </p:cNvSpPr>
          <p:nvPr>
            <p:ph idx="1"/>
          </p:nvPr>
        </p:nvSpPr>
        <p:spPr>
          <a:xfrm>
            <a:off x="6479997" y="2208000"/>
            <a:ext cx="4752000" cy="3936000"/>
          </a:xfrm>
        </p:spPr>
        <p:txBody>
          <a:bodyPr/>
          <a:lstStyle>
            <a:lvl1pPr marL="383996" indent="-383996">
              <a:lnSpc>
                <a:spcPct val="120000"/>
              </a:lnSpc>
              <a:buFont typeface="+mj-lt"/>
              <a:buAutoNum type="arabicPeriod"/>
              <a:defRPr sz="1868"/>
            </a:lvl1pPr>
            <a:lvl2pPr marL="719991" indent="-335996">
              <a:lnSpc>
                <a:spcPct val="120000"/>
              </a:lnSpc>
              <a:buFont typeface="Arial" panose="020B0604020202020204" pitchFamily="34" charset="0"/>
              <a:buChar char="•"/>
              <a:defRPr sz="1868"/>
            </a:lvl2pPr>
            <a:lvl3pPr marL="335996" indent="0">
              <a:buFont typeface="+mj-lt"/>
              <a:buNone/>
              <a:defRPr sz="2401"/>
            </a:lvl3pPr>
            <a:lvl4pPr indent="-383996">
              <a:buFont typeface="+mj-lt"/>
              <a:buAutoNum type="arabicPeriod"/>
              <a:defRPr sz="2401"/>
            </a:lvl4pPr>
            <a:lvl5pPr indent="-383996">
              <a:buFont typeface="+mj-lt"/>
              <a:buAutoNum type="arabicPeriod"/>
              <a:defRPr sz="2401"/>
            </a:lvl5pPr>
          </a:lstStyle>
          <a:p>
            <a:pPr lvl="0"/>
            <a:r>
              <a:rPr lang="nl-NL"/>
              <a:t>Klikken om de tekststijl van het model te bewerken</a:t>
            </a:r>
          </a:p>
          <a:p>
            <a:pPr lvl="1"/>
            <a:r>
              <a:rPr lang="nl-NL"/>
              <a:t>Tweede niveau</a:t>
            </a:r>
          </a:p>
        </p:txBody>
      </p:sp>
      <p:sp>
        <p:nvSpPr>
          <p:cNvPr id="4" name="Date Placeholder 3"/>
          <p:cNvSpPr>
            <a:spLocks noGrp="1"/>
          </p:cNvSpPr>
          <p:nvPr>
            <p:ph type="dt" sz="half" idx="10"/>
          </p:nvPr>
        </p:nvSpPr>
        <p:spPr/>
        <p:txBody>
          <a:bodyPr/>
          <a:lstStyle/>
          <a:p>
            <a:fld id="{FA35F890-0F95-5A4A-96BA-D78C9B583BF6}" type="datetime4">
              <a:rPr lang="nl-NL" smtClean="0"/>
              <a:t>5 oktober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6480002" y="768000"/>
            <a:ext cx="4751997" cy="1152000"/>
          </a:xfrm>
        </p:spPr>
        <p:txBody>
          <a:bodyPr/>
          <a:lstStyle/>
          <a:p>
            <a:r>
              <a:rPr lang="nl-NL"/>
              <a:t>Klik om stijl te bewerken</a:t>
            </a:r>
            <a:endParaRPr lang="en-US"/>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2" y="1219280"/>
            <a:ext cx="4013319" cy="3698296"/>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sz="1799"/>
          </a:p>
        </p:txBody>
      </p:sp>
    </p:spTree>
    <p:extLst>
      <p:ext uri="{BB962C8B-B14F-4D97-AF65-F5344CB8AC3E}">
        <p14:creationId xmlns:p14="http://schemas.microsoft.com/office/powerpoint/2010/main" val="2559981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5 oktober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829059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960003" y="768000"/>
            <a:ext cx="10271995" cy="1152000"/>
          </a:xfrm>
        </p:spPr>
        <p:txBody>
          <a:bodyPr/>
          <a:lstStyle/>
          <a:p>
            <a:r>
              <a:rPr lang="nl-NL"/>
              <a:t>Klik om stijl te bewerken</a:t>
            </a:r>
            <a:endParaRPr lang="en-US"/>
          </a:p>
        </p:txBody>
      </p:sp>
      <p:sp>
        <p:nvSpPr>
          <p:cNvPr id="5" name="Date Placeholder 4"/>
          <p:cNvSpPr>
            <a:spLocks noGrp="1"/>
          </p:cNvSpPr>
          <p:nvPr>
            <p:ph type="dt" sz="half" idx="10"/>
          </p:nvPr>
        </p:nvSpPr>
        <p:spPr/>
        <p:txBody>
          <a:bodyPr/>
          <a:lstStyle/>
          <a:p>
            <a:fld id="{B2C96F9E-5229-F645-8F5C-4EB949CEC216}" type="datetime4">
              <a:rPr lang="nl-NL" smtClean="0"/>
              <a:t>5 oktober 2023</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960000" y="2208000"/>
            <a:ext cx="4992000" cy="393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6240003" y="2208000"/>
            <a:ext cx="4992000" cy="393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828784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59997" y="2016884"/>
            <a:ext cx="3264000" cy="336000"/>
          </a:xfrm>
        </p:spPr>
        <p:txBody>
          <a:bodyPr anchor="t" anchorCtr="0"/>
          <a:lstStyle>
            <a:lvl1pPr marL="0" indent="0">
              <a:buNone/>
              <a:defRPr sz="1600"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7" name="Date Placeholder 6"/>
          <p:cNvSpPr>
            <a:spLocks noGrp="1"/>
          </p:cNvSpPr>
          <p:nvPr>
            <p:ph type="dt" sz="half" idx="10"/>
          </p:nvPr>
        </p:nvSpPr>
        <p:spPr/>
        <p:txBody>
          <a:bodyPr/>
          <a:lstStyle/>
          <a:p>
            <a:fld id="{DF5F3FBC-26C9-F741-82E9-C379C2A72FB1}" type="datetime4">
              <a:rPr lang="nl-NL" smtClean="0"/>
              <a:t>5 oktober 2023</a:t>
            </a:fld>
            <a:endParaRPr lang="nl-NL"/>
          </a:p>
        </p:txBody>
      </p:sp>
      <p:sp>
        <p:nvSpPr>
          <p:cNvPr id="8" name="Footer Placeholder 7"/>
          <p:cNvSpPr>
            <a:spLocks noGrp="1"/>
          </p:cNvSpPr>
          <p:nvPr>
            <p:ph type="ftr" sz="quarter" idx="11"/>
          </p:nvPr>
        </p:nvSpPr>
        <p:spPr/>
        <p:txBody>
          <a:bodyPr/>
          <a:lstStyle/>
          <a:p>
            <a:r>
              <a:rPr lang="nl-NL"/>
              <a:t>Titel van de presentatie &gt; pas aan via &gt; Functie Koptekst en voettekst</a:t>
            </a:r>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960003" y="768000"/>
            <a:ext cx="10271995" cy="1152000"/>
          </a:xfrm>
        </p:spPr>
        <p:txBody>
          <a:bodyPr/>
          <a:lstStyle/>
          <a:p>
            <a:r>
              <a:rPr lang="nl-NL"/>
              <a:t>Klik om stijl te bewerken</a:t>
            </a:r>
            <a:endParaRPr lang="en-US"/>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960000" y="2448000"/>
            <a:ext cx="3264000" cy="369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7967997" y="2448000"/>
            <a:ext cx="3264000" cy="369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4463997" y="2448000"/>
            <a:ext cx="3264000" cy="369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4463997" y="2016884"/>
            <a:ext cx="3264000" cy="336000"/>
          </a:xfrm>
        </p:spPr>
        <p:txBody>
          <a:bodyPr anchor="t" anchorCtr="0"/>
          <a:lstStyle>
            <a:lvl1pPr marL="0" indent="0">
              <a:buNone/>
              <a:defRPr sz="1600"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7967997" y="2016884"/>
            <a:ext cx="3264000" cy="336000"/>
          </a:xfrm>
        </p:spPr>
        <p:txBody>
          <a:bodyPr anchor="t" anchorCtr="0"/>
          <a:lstStyle>
            <a:lvl1pPr marL="0" indent="0">
              <a:buNone/>
              <a:defRPr sz="1600"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Tree>
    <p:extLst>
      <p:ext uri="{BB962C8B-B14F-4D97-AF65-F5344CB8AC3E}">
        <p14:creationId xmlns:p14="http://schemas.microsoft.com/office/powerpoint/2010/main" val="4075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85A8D-35B5-D178-DA76-277ECB2320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63DE74B-B352-5692-7C16-D0E1DB584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DE92CF2-E32B-AA73-4A97-2ACE7346C73F}"/>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B0775DB6-283A-A233-D4F3-6981AC01E2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DE73B1-7BA8-8F87-C929-365AEDA2234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94797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59997" y="2016884"/>
            <a:ext cx="4992000" cy="336000"/>
          </a:xfrm>
        </p:spPr>
        <p:txBody>
          <a:bodyPr anchor="t" anchorCtr="0"/>
          <a:lstStyle>
            <a:lvl1pPr marL="0" indent="0">
              <a:buNone/>
              <a:defRPr sz="1600"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7" name="Date Placeholder 6"/>
          <p:cNvSpPr>
            <a:spLocks noGrp="1"/>
          </p:cNvSpPr>
          <p:nvPr>
            <p:ph type="dt" sz="half" idx="10"/>
          </p:nvPr>
        </p:nvSpPr>
        <p:spPr/>
        <p:txBody>
          <a:bodyPr/>
          <a:lstStyle/>
          <a:p>
            <a:fld id="{DF5F3FBC-26C9-F741-82E9-C379C2A72FB1}" type="datetime4">
              <a:rPr lang="nl-NL" smtClean="0"/>
              <a:t>5 oktober 2023</a:t>
            </a:fld>
            <a:endParaRPr lang="nl-NL"/>
          </a:p>
        </p:txBody>
      </p:sp>
      <p:sp>
        <p:nvSpPr>
          <p:cNvPr id="8" name="Footer Placeholder 7"/>
          <p:cNvSpPr>
            <a:spLocks noGrp="1"/>
          </p:cNvSpPr>
          <p:nvPr>
            <p:ph type="ftr" sz="quarter" idx="11"/>
          </p:nvPr>
        </p:nvSpPr>
        <p:spPr/>
        <p:txBody>
          <a:bodyPr/>
          <a:lstStyle/>
          <a:p>
            <a:r>
              <a:rPr lang="nl-NL"/>
              <a:t>Titel van de presentatie &gt; pas aan via &gt; Functie Koptekst en voettekst</a:t>
            </a:r>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960003" y="768000"/>
            <a:ext cx="10271995" cy="1152000"/>
          </a:xfrm>
        </p:spPr>
        <p:txBody>
          <a:bodyPr/>
          <a:lstStyle/>
          <a:p>
            <a:r>
              <a:rPr lang="nl-NL"/>
              <a:t>Klik om stijl te bewerken</a:t>
            </a:r>
            <a:endParaRPr lang="en-US"/>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960000" y="2448000"/>
            <a:ext cx="4992000" cy="369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6240003" y="2448000"/>
            <a:ext cx="4992000" cy="369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6240003" y="2016885"/>
            <a:ext cx="4992000" cy="336000"/>
          </a:xfrm>
        </p:spPr>
        <p:txBody>
          <a:bodyPr anchor="t" anchorCtr="0"/>
          <a:lstStyle>
            <a:lvl1pPr marL="0" indent="0">
              <a:buNone/>
              <a:defRPr sz="1600"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Tree>
    <p:extLst>
      <p:ext uri="{BB962C8B-B14F-4D97-AF65-F5344CB8AC3E}">
        <p14:creationId xmlns:p14="http://schemas.microsoft.com/office/powerpoint/2010/main" val="480534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6095997" y="0"/>
            <a:ext cx="6096000" cy="68580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9"/>
          </a:p>
        </p:txBody>
      </p:sp>
      <p:sp>
        <p:nvSpPr>
          <p:cNvPr id="2" name="Title 1"/>
          <p:cNvSpPr>
            <a:spLocks noGrp="1"/>
          </p:cNvSpPr>
          <p:nvPr>
            <p:ph type="title"/>
          </p:nvPr>
        </p:nvSpPr>
        <p:spPr>
          <a:xfrm>
            <a:off x="960003" y="768000"/>
            <a:ext cx="4128000" cy="1152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5F583914-FB42-5344-A1EB-EE1A95AAD0F5}" type="datetime4">
              <a:rPr lang="nl-NL" smtClean="0"/>
              <a:pPr/>
              <a:t>5 oktober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959995" y="2208002"/>
            <a:ext cx="4128000" cy="3935999"/>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6479999" y="1200002"/>
            <a:ext cx="4751997" cy="3935999"/>
          </a:xfrm>
        </p:spPr>
        <p:txBody>
          <a:bodyPr/>
          <a:lstStyle>
            <a:lvl1pPr marL="0" indent="0">
              <a:lnSpc>
                <a:spcPct val="100000"/>
              </a:lnSpc>
              <a:buNone/>
              <a:defRPr sz="3733" b="1">
                <a:solidFill>
                  <a:schemeClr val="bg1"/>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267439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6095997" y="0"/>
            <a:ext cx="6096000" cy="68580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9"/>
          </a:p>
        </p:txBody>
      </p:sp>
      <p:sp>
        <p:nvSpPr>
          <p:cNvPr id="2" name="Title 1"/>
          <p:cNvSpPr>
            <a:spLocks noGrp="1"/>
          </p:cNvSpPr>
          <p:nvPr>
            <p:ph type="title"/>
          </p:nvPr>
        </p:nvSpPr>
        <p:spPr>
          <a:xfrm>
            <a:off x="960003" y="768000"/>
            <a:ext cx="4128000" cy="1152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5F583914-FB42-5344-A1EB-EE1A95AAD0F5}" type="datetime4">
              <a:rPr lang="nl-NL" smtClean="0"/>
              <a:pPr/>
              <a:t>5 oktober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959995" y="2208002"/>
            <a:ext cx="4128000" cy="3935999"/>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6479999" y="1200002"/>
            <a:ext cx="4751997" cy="3935999"/>
          </a:xfrm>
        </p:spPr>
        <p:txBody>
          <a:bodyPr/>
          <a:lstStyle>
            <a:lvl1pPr marL="0" indent="0">
              <a:lnSpc>
                <a:spcPct val="100000"/>
              </a:lnSpc>
              <a:buNone/>
              <a:defRPr sz="3733" b="1">
                <a:solidFill>
                  <a:schemeClr val="bg1"/>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45874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6095997" y="0"/>
            <a:ext cx="6096000" cy="68580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9"/>
          </a:p>
        </p:txBody>
      </p:sp>
      <p:sp>
        <p:nvSpPr>
          <p:cNvPr id="2" name="Title 1"/>
          <p:cNvSpPr>
            <a:spLocks noGrp="1"/>
          </p:cNvSpPr>
          <p:nvPr>
            <p:ph type="title"/>
          </p:nvPr>
        </p:nvSpPr>
        <p:spPr>
          <a:xfrm>
            <a:off x="960003" y="768000"/>
            <a:ext cx="4128000" cy="1152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5 oktober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959995" y="2208002"/>
            <a:ext cx="4128000" cy="3935999"/>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6479999" y="1200002"/>
            <a:ext cx="4751997" cy="3935999"/>
          </a:xfrm>
        </p:spPr>
        <p:txBody>
          <a:bodyPr/>
          <a:lstStyle>
            <a:lvl1pPr marL="0" indent="0">
              <a:lnSpc>
                <a:spcPct val="100000"/>
              </a:lnSpc>
              <a:buNone/>
              <a:defRPr sz="3733" b="1">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12029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6095997" y="0"/>
            <a:ext cx="6096000" cy="68580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9"/>
          </a:p>
        </p:txBody>
      </p:sp>
      <p:sp>
        <p:nvSpPr>
          <p:cNvPr id="2" name="Title 1"/>
          <p:cNvSpPr>
            <a:spLocks noGrp="1"/>
          </p:cNvSpPr>
          <p:nvPr>
            <p:ph type="title"/>
          </p:nvPr>
        </p:nvSpPr>
        <p:spPr>
          <a:xfrm>
            <a:off x="960003" y="768000"/>
            <a:ext cx="4128000" cy="1152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5F583914-FB42-5344-A1EB-EE1A95AAD0F5}" type="datetime4">
              <a:rPr lang="nl-NL" smtClean="0"/>
              <a:pPr/>
              <a:t>5 oktober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959995" y="2208002"/>
            <a:ext cx="4128000" cy="3935999"/>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6479999" y="1200002"/>
            <a:ext cx="4751997" cy="3935999"/>
          </a:xfrm>
        </p:spPr>
        <p:txBody>
          <a:bodyPr/>
          <a:lstStyle>
            <a:lvl1pPr marL="0" indent="0">
              <a:lnSpc>
                <a:spcPct val="100000"/>
              </a:lnSpc>
              <a:buNone/>
              <a:defRPr sz="3733" b="1">
                <a:solidFill>
                  <a:schemeClr val="bg1"/>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976064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2"/>
            <a:ext cx="6096000" cy="6861447"/>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9"/>
          </a:p>
        </p:txBody>
      </p:sp>
      <p:sp>
        <p:nvSpPr>
          <p:cNvPr id="2" name="Title 1"/>
          <p:cNvSpPr>
            <a:spLocks noGrp="1"/>
          </p:cNvSpPr>
          <p:nvPr>
            <p:ph type="title"/>
          </p:nvPr>
        </p:nvSpPr>
        <p:spPr>
          <a:xfrm>
            <a:off x="7103995" y="768000"/>
            <a:ext cx="4128000" cy="1152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5 oktober 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7103988" y="2208002"/>
            <a:ext cx="4128000" cy="3935999"/>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960004" y="1200002"/>
            <a:ext cx="4751997" cy="3935999"/>
          </a:xfrm>
        </p:spPr>
        <p:txBody>
          <a:bodyPr/>
          <a:lstStyle>
            <a:lvl1pPr marL="0" indent="0">
              <a:lnSpc>
                <a:spcPct val="100000"/>
              </a:lnSpc>
              <a:buNone/>
              <a:defRPr sz="3733" b="1">
                <a:solidFill>
                  <a:schemeClr val="bg1"/>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469997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2"/>
            <a:ext cx="6096000" cy="6861447"/>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9"/>
          </a:p>
        </p:txBody>
      </p:sp>
      <p:sp>
        <p:nvSpPr>
          <p:cNvPr id="2" name="Title 1"/>
          <p:cNvSpPr>
            <a:spLocks noGrp="1"/>
          </p:cNvSpPr>
          <p:nvPr>
            <p:ph type="title"/>
          </p:nvPr>
        </p:nvSpPr>
        <p:spPr>
          <a:xfrm>
            <a:off x="7103995" y="768000"/>
            <a:ext cx="4128000" cy="1152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5 oktober 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7103988" y="2208002"/>
            <a:ext cx="4128000" cy="3935999"/>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960004" y="1200002"/>
            <a:ext cx="4751997" cy="3935999"/>
          </a:xfrm>
        </p:spPr>
        <p:txBody>
          <a:bodyPr/>
          <a:lstStyle>
            <a:lvl1pPr marL="0" indent="0">
              <a:lnSpc>
                <a:spcPct val="100000"/>
              </a:lnSpc>
              <a:buNone/>
              <a:defRPr sz="3733" b="1">
                <a:solidFill>
                  <a:schemeClr val="bg1"/>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460509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2"/>
            <a:ext cx="6096000" cy="6861447"/>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9">
              <a:solidFill>
                <a:schemeClr val="tx2"/>
              </a:solidFill>
            </a:endParaRPr>
          </a:p>
        </p:txBody>
      </p:sp>
      <p:sp>
        <p:nvSpPr>
          <p:cNvPr id="2" name="Title 1"/>
          <p:cNvSpPr>
            <a:spLocks noGrp="1"/>
          </p:cNvSpPr>
          <p:nvPr>
            <p:ph type="title"/>
          </p:nvPr>
        </p:nvSpPr>
        <p:spPr>
          <a:xfrm>
            <a:off x="7103995" y="768000"/>
            <a:ext cx="4128000" cy="1152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5 oktober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7103988" y="2208002"/>
            <a:ext cx="4128000" cy="3935999"/>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960004" y="1200002"/>
            <a:ext cx="4751997" cy="3935999"/>
          </a:xfrm>
        </p:spPr>
        <p:txBody>
          <a:bodyPr/>
          <a:lstStyle>
            <a:lvl1pPr marL="0" indent="0">
              <a:lnSpc>
                <a:spcPct val="100000"/>
              </a:lnSpc>
              <a:buNone/>
              <a:defRPr sz="3733" b="1">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81636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2"/>
            <a:ext cx="6096000" cy="6861447"/>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9"/>
          </a:p>
        </p:txBody>
      </p:sp>
      <p:sp>
        <p:nvSpPr>
          <p:cNvPr id="2" name="Title 1"/>
          <p:cNvSpPr>
            <a:spLocks noGrp="1"/>
          </p:cNvSpPr>
          <p:nvPr>
            <p:ph type="title"/>
          </p:nvPr>
        </p:nvSpPr>
        <p:spPr>
          <a:xfrm>
            <a:off x="7103995" y="768000"/>
            <a:ext cx="4128000" cy="1152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5 oktober 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7103988" y="2208002"/>
            <a:ext cx="4128000" cy="3935999"/>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960004" y="1200002"/>
            <a:ext cx="4751997" cy="3935999"/>
          </a:xfrm>
        </p:spPr>
        <p:txBody>
          <a:bodyPr/>
          <a:lstStyle>
            <a:lvl1pPr marL="0" indent="0">
              <a:lnSpc>
                <a:spcPct val="100000"/>
              </a:lnSpc>
              <a:buNone/>
              <a:defRPr sz="3733" b="1">
                <a:solidFill>
                  <a:schemeClr val="bg1"/>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411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584000" y="1920000"/>
            <a:ext cx="816000" cy="816000"/>
          </a:xfrm>
          <a:noFill/>
        </p:spPr>
        <p:txBody>
          <a:bodyPr lIns="36000" tIns="36000" rIns="36000" anchor="t"/>
          <a:lstStyle>
            <a:lvl1pPr marL="0" indent="0" algn="ctr">
              <a:lnSpc>
                <a:spcPct val="100000"/>
              </a:lnSpc>
              <a:spcBef>
                <a:spcPts val="0"/>
              </a:spcBef>
              <a:buNone/>
              <a:defRPr sz="1067">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t>
            </a:r>
            <a:endParaRPr lang="en-US"/>
          </a:p>
        </p:txBody>
      </p:sp>
      <p:sp>
        <p:nvSpPr>
          <p:cNvPr id="4" name="Text Placeholder 3"/>
          <p:cNvSpPr>
            <a:spLocks noGrp="1"/>
          </p:cNvSpPr>
          <p:nvPr>
            <p:ph type="body" sz="half" idx="2"/>
          </p:nvPr>
        </p:nvSpPr>
        <p:spPr>
          <a:xfrm>
            <a:off x="960000" y="3840000"/>
            <a:ext cx="2400000"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5 oktober 2023</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960003" y="768000"/>
            <a:ext cx="10271995" cy="1152000"/>
          </a:xfrm>
        </p:spPr>
        <p:txBody>
          <a:bodyPr/>
          <a:lstStyle/>
          <a:p>
            <a:r>
              <a:rPr lang="nl-NL"/>
              <a:t>Klik om stijl te bewerken</a:t>
            </a:r>
            <a:endParaRPr lang="en-US"/>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8831997" y="3840000"/>
            <a:ext cx="2400000"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3584000" y="3840000"/>
            <a:ext cx="2400000"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6208000" y="3840000"/>
            <a:ext cx="2400000"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959997" y="2832000"/>
            <a:ext cx="2400000" cy="720000"/>
          </a:xfrm>
        </p:spPr>
        <p:txBody>
          <a:bodyPr anchor="t" anchorCtr="0"/>
          <a:lstStyle>
            <a:lvl1pPr marL="0" indent="0">
              <a:lnSpc>
                <a:spcPct val="100000"/>
              </a:lnSpc>
              <a:buNone/>
              <a:defRPr sz="1868"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3584000" y="2832000"/>
            <a:ext cx="2400000" cy="720000"/>
          </a:xfrm>
        </p:spPr>
        <p:txBody>
          <a:bodyPr anchor="t" anchorCtr="0"/>
          <a:lstStyle>
            <a:lvl1pPr marL="0" indent="0">
              <a:lnSpc>
                <a:spcPct val="100000"/>
              </a:lnSpc>
              <a:buNone/>
              <a:defRPr sz="1868"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6208000" y="2832000"/>
            <a:ext cx="2400000" cy="720000"/>
          </a:xfrm>
        </p:spPr>
        <p:txBody>
          <a:bodyPr anchor="t" anchorCtr="0"/>
          <a:lstStyle>
            <a:lvl1pPr marL="0" indent="0">
              <a:lnSpc>
                <a:spcPct val="100000"/>
              </a:lnSpc>
              <a:buNone/>
              <a:defRPr sz="1868"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8831997" y="2832000"/>
            <a:ext cx="2400000" cy="720000"/>
          </a:xfrm>
        </p:spPr>
        <p:txBody>
          <a:bodyPr anchor="t" anchorCtr="0"/>
          <a:lstStyle>
            <a:lvl1pPr marL="0" indent="0">
              <a:lnSpc>
                <a:spcPct val="100000"/>
              </a:lnSpc>
              <a:buNone/>
              <a:defRPr sz="1868"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6207997" y="1920000"/>
            <a:ext cx="816000" cy="816000"/>
          </a:xfrm>
          <a:noFill/>
        </p:spPr>
        <p:txBody>
          <a:bodyPr lIns="36000" tIns="36000" rIns="36000" anchor="t"/>
          <a:lstStyle>
            <a:lvl1pPr marL="0" indent="0" algn="ctr">
              <a:lnSpc>
                <a:spcPct val="100000"/>
              </a:lnSpc>
              <a:spcBef>
                <a:spcPts val="0"/>
              </a:spcBef>
              <a:buNone/>
              <a:defRPr sz="1067">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t>
            </a:r>
            <a:endParaRPr lang="en-US"/>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8836517" y="1920000"/>
            <a:ext cx="816000" cy="816000"/>
          </a:xfrm>
          <a:noFill/>
        </p:spPr>
        <p:txBody>
          <a:bodyPr lIns="36000" tIns="36000" rIns="36000" anchor="t"/>
          <a:lstStyle>
            <a:lvl1pPr marL="0" indent="0" algn="ctr">
              <a:lnSpc>
                <a:spcPct val="100000"/>
              </a:lnSpc>
              <a:spcBef>
                <a:spcPts val="0"/>
              </a:spcBef>
              <a:buNone/>
              <a:defRPr sz="1067">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t>
            </a:r>
            <a:endParaRPr lang="en-US"/>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980312" y="1920000"/>
            <a:ext cx="816000" cy="816000"/>
          </a:xfrm>
          <a:noFill/>
        </p:spPr>
        <p:txBody>
          <a:bodyPr lIns="36000" tIns="36000" rIns="36000" anchor="t"/>
          <a:lstStyle>
            <a:lvl1pPr marL="0" indent="0" algn="ctr">
              <a:lnSpc>
                <a:spcPct val="100000"/>
              </a:lnSpc>
              <a:spcBef>
                <a:spcPts val="0"/>
              </a:spcBef>
              <a:buNone/>
              <a:defRPr sz="1067">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t>
            </a:r>
            <a:endParaRPr lang="en-US"/>
          </a:p>
        </p:txBody>
      </p:sp>
    </p:spTree>
    <p:extLst>
      <p:ext uri="{BB962C8B-B14F-4D97-AF65-F5344CB8AC3E}">
        <p14:creationId xmlns:p14="http://schemas.microsoft.com/office/powerpoint/2010/main" val="13285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CA30F-A51E-4609-9337-0B6849B0B82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279FE8-AE96-EEA9-89DD-C13C6E660D9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F5FAF0E-26BB-84D9-2A44-11D69EDF5A4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1AD5B3-B466-C164-42EA-F0742FCF61EA}"/>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6" name="Tijdelijke aanduiding voor voettekst 5">
            <a:extLst>
              <a:ext uri="{FF2B5EF4-FFF2-40B4-BE49-F238E27FC236}">
                <a16:creationId xmlns:a16="http://schemas.microsoft.com/office/drawing/2014/main" id="{3B43303E-B243-D528-EA05-E4FF26B233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52950D-634B-85A9-2A16-BC4B6CE7170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435794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7997" y="1920000"/>
            <a:ext cx="816000" cy="816000"/>
          </a:xfrm>
          <a:noFill/>
        </p:spPr>
        <p:txBody>
          <a:bodyPr lIns="36000" tIns="36000" rIns="36000" anchor="t"/>
          <a:lstStyle>
            <a:lvl1pPr marL="0" indent="0" algn="ctr">
              <a:lnSpc>
                <a:spcPct val="100000"/>
              </a:lnSpc>
              <a:spcBef>
                <a:spcPts val="0"/>
              </a:spcBef>
              <a:buNone/>
              <a:defRPr sz="1067">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t>
            </a:r>
            <a:endParaRPr lang="en-US"/>
          </a:p>
        </p:txBody>
      </p:sp>
      <p:sp>
        <p:nvSpPr>
          <p:cNvPr id="4" name="Text Placeholder 3"/>
          <p:cNvSpPr>
            <a:spLocks noGrp="1"/>
          </p:cNvSpPr>
          <p:nvPr>
            <p:ph type="body" sz="half" idx="2"/>
          </p:nvPr>
        </p:nvSpPr>
        <p:spPr>
          <a:xfrm>
            <a:off x="960000" y="3840000"/>
            <a:ext cx="1920000"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5 oktober 2023</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960003" y="768000"/>
            <a:ext cx="10271995" cy="1152000"/>
          </a:xfrm>
        </p:spPr>
        <p:txBody>
          <a:bodyPr/>
          <a:lstStyle/>
          <a:p>
            <a:r>
              <a:rPr lang="nl-NL"/>
              <a:t>Klik om stijl te bewerken</a:t>
            </a:r>
            <a:endParaRPr lang="en-US"/>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9311997" y="3840000"/>
            <a:ext cx="1920000"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3047997" y="3840000"/>
            <a:ext cx="1920000"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5135997" y="3840000"/>
            <a:ext cx="1920000"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959997" y="2832000"/>
            <a:ext cx="1920000" cy="720000"/>
          </a:xfrm>
        </p:spPr>
        <p:txBody>
          <a:bodyPr anchor="t" anchorCtr="0"/>
          <a:lstStyle>
            <a:lvl1pPr marL="0" indent="0">
              <a:lnSpc>
                <a:spcPct val="100000"/>
              </a:lnSpc>
              <a:buNone/>
              <a:defRPr sz="1868"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3047997" y="2832000"/>
            <a:ext cx="1920000" cy="720000"/>
          </a:xfrm>
        </p:spPr>
        <p:txBody>
          <a:bodyPr anchor="t" anchorCtr="0"/>
          <a:lstStyle>
            <a:lvl1pPr marL="0" indent="0">
              <a:lnSpc>
                <a:spcPct val="100000"/>
              </a:lnSpc>
              <a:buNone/>
              <a:defRPr sz="1868"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5135997" y="2832000"/>
            <a:ext cx="1920000" cy="720000"/>
          </a:xfrm>
        </p:spPr>
        <p:txBody>
          <a:bodyPr anchor="t" anchorCtr="0"/>
          <a:lstStyle>
            <a:lvl1pPr marL="0" indent="0">
              <a:lnSpc>
                <a:spcPct val="100000"/>
              </a:lnSpc>
              <a:buNone/>
              <a:defRPr sz="1868"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5135997" y="1920000"/>
            <a:ext cx="816000" cy="816000"/>
          </a:xfrm>
          <a:noFill/>
        </p:spPr>
        <p:txBody>
          <a:bodyPr lIns="36000" tIns="36000" rIns="36000" anchor="t"/>
          <a:lstStyle>
            <a:lvl1pPr marL="0" indent="0" algn="ctr">
              <a:lnSpc>
                <a:spcPct val="100000"/>
              </a:lnSpc>
              <a:spcBef>
                <a:spcPts val="0"/>
              </a:spcBef>
              <a:buNone/>
              <a:defRPr sz="1067">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t>
            </a:r>
            <a:endParaRPr lang="en-US"/>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9311997" y="1920000"/>
            <a:ext cx="816000" cy="816000"/>
          </a:xfrm>
          <a:noFill/>
        </p:spPr>
        <p:txBody>
          <a:bodyPr lIns="36000" tIns="36000" rIns="36000" anchor="t"/>
          <a:lstStyle>
            <a:lvl1pPr marL="0" indent="0" algn="ctr">
              <a:lnSpc>
                <a:spcPct val="100000"/>
              </a:lnSpc>
              <a:spcBef>
                <a:spcPts val="0"/>
              </a:spcBef>
              <a:buNone/>
              <a:defRPr sz="1067">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t>
            </a:r>
            <a:endParaRPr lang="en-US"/>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980312" y="1920000"/>
            <a:ext cx="816000" cy="816000"/>
          </a:xfrm>
          <a:noFill/>
        </p:spPr>
        <p:txBody>
          <a:bodyPr lIns="36000" tIns="36000" rIns="36000" anchor="t"/>
          <a:lstStyle>
            <a:lvl1pPr marL="0" indent="0" algn="ctr">
              <a:lnSpc>
                <a:spcPct val="100000"/>
              </a:lnSpc>
              <a:spcBef>
                <a:spcPts val="0"/>
              </a:spcBef>
              <a:buNone/>
              <a:defRPr sz="1067">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t>
            </a:r>
            <a:endParaRPr lang="en-US"/>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9312000" y="2832000"/>
            <a:ext cx="1920000" cy="720000"/>
          </a:xfrm>
        </p:spPr>
        <p:txBody>
          <a:bodyPr anchor="t" anchorCtr="0"/>
          <a:lstStyle>
            <a:lvl1pPr marL="0" indent="0">
              <a:lnSpc>
                <a:spcPct val="100000"/>
              </a:lnSpc>
              <a:buNone/>
              <a:defRPr sz="1868"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7223997" y="3840000"/>
            <a:ext cx="1920000"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7223997" y="2832000"/>
            <a:ext cx="1920000" cy="720000"/>
          </a:xfrm>
        </p:spPr>
        <p:txBody>
          <a:bodyPr anchor="t" anchorCtr="0"/>
          <a:lstStyle>
            <a:lvl1pPr marL="0" indent="0">
              <a:lnSpc>
                <a:spcPct val="100000"/>
              </a:lnSpc>
              <a:buNone/>
              <a:defRPr sz="1868"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7223997" y="1920000"/>
            <a:ext cx="816000" cy="816000"/>
          </a:xfrm>
          <a:noFill/>
        </p:spPr>
        <p:txBody>
          <a:bodyPr lIns="36000" tIns="36000" rIns="36000" anchor="t"/>
          <a:lstStyle>
            <a:lvl1pPr marL="0" indent="0" algn="ctr">
              <a:lnSpc>
                <a:spcPct val="100000"/>
              </a:lnSpc>
              <a:spcBef>
                <a:spcPts val="0"/>
              </a:spcBef>
              <a:buNone/>
              <a:defRPr sz="1067">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t>
            </a:r>
            <a:endParaRPr lang="en-US"/>
          </a:p>
        </p:txBody>
      </p:sp>
    </p:spTree>
    <p:extLst>
      <p:ext uri="{BB962C8B-B14F-4D97-AF65-F5344CB8AC3E}">
        <p14:creationId xmlns:p14="http://schemas.microsoft.com/office/powerpoint/2010/main" val="1373004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BE92A0-EE28-164E-8842-ED9D6A0E05C2}" type="datetime4">
              <a:rPr lang="nl-NL" smtClean="0"/>
              <a:t>5 oktober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1152000"/>
            <a:ext cx="96000" cy="47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960004" y="1104000"/>
            <a:ext cx="7871997" cy="2160000"/>
          </a:xfrm>
        </p:spPr>
        <p:txBody>
          <a:bodyPr anchor="b" anchorCtr="0"/>
          <a:lstStyle>
            <a:lvl1pPr algn="l">
              <a:defRPr sz="4267">
                <a:solidFill>
                  <a:schemeClr val="tx2"/>
                </a:solidFill>
              </a:defRPr>
            </a:lvl1pPr>
          </a:lstStyle>
          <a:p>
            <a:r>
              <a:rPr lang="nl-NL"/>
              <a:t>Klik om stijl te bewerken</a:t>
            </a:r>
            <a:endParaRPr lang="en-US"/>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960004" y="3456000"/>
            <a:ext cx="7871997" cy="864000"/>
          </a:xfrm>
        </p:spPr>
        <p:txBody>
          <a:bodyPr anchor="t" anchorCtr="0"/>
          <a:lstStyle>
            <a:lvl1pPr marL="0" indent="0" algn="l">
              <a:lnSpc>
                <a:spcPct val="110000"/>
              </a:lnSpc>
              <a:buNone/>
              <a:defRPr sz="2133">
                <a:solidFill>
                  <a:schemeClr val="tx2"/>
                </a:solidFill>
              </a:defRPr>
            </a:lvl1pPr>
            <a:lvl2pPr marL="457194" indent="0" algn="ctr">
              <a:buNone/>
              <a:defRPr sz="2000"/>
            </a:lvl2pPr>
            <a:lvl3pPr marL="914389" indent="0" algn="ctr">
              <a:buNone/>
              <a:defRPr sz="1799"/>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0" indent="0" algn="ctr">
              <a:buNone/>
              <a:defRPr sz="1600"/>
            </a:lvl8pPr>
            <a:lvl9pPr marL="3657554" indent="0" algn="ctr">
              <a:buNone/>
              <a:defRPr sz="1600"/>
            </a:lvl9pPr>
          </a:lstStyle>
          <a:p>
            <a:r>
              <a:rPr lang="nl-NL"/>
              <a:t>Klikken om de ondertitelstijl van het model te bewerken</a:t>
            </a:r>
            <a:endParaRPr lang="en-US"/>
          </a:p>
        </p:txBody>
      </p:sp>
    </p:spTree>
    <p:extLst>
      <p:ext uri="{BB962C8B-B14F-4D97-AF65-F5344CB8AC3E}">
        <p14:creationId xmlns:p14="http://schemas.microsoft.com/office/powerpoint/2010/main" val="102601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4886FBE-EAAD-CC46-9411-DCAB2069A525}" type="datetime4">
              <a:rPr lang="nl-NL" smtClean="0"/>
              <a:t>5 oktober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660278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960007" y="768000"/>
            <a:ext cx="10271997" cy="11520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929926B-3126-E446-9C4D-3CDD5194BF3F}" type="datetime4">
              <a:rPr lang="nl-NL" smtClean="0"/>
              <a:t>5 oktober 2023</a:t>
            </a:fld>
            <a:endParaRPr lang="nl-NL"/>
          </a:p>
        </p:txBody>
      </p:sp>
      <p:sp>
        <p:nvSpPr>
          <p:cNvPr id="4" name="Footer Placeholder 3"/>
          <p:cNvSpPr>
            <a:spLocks noGrp="1"/>
          </p:cNvSpPr>
          <p:nvPr>
            <p:ph type="ftr" sz="quarter" idx="11"/>
          </p:nvPr>
        </p:nvSpPr>
        <p:spPr/>
        <p:txBody>
          <a:bodyPr/>
          <a:lstStyle/>
          <a:p>
            <a:r>
              <a:rPr lang="nl-NL"/>
              <a:t>Titel van de presentatie &gt; pas aan via &gt; Functie Koptekst en voettekst</a:t>
            </a:r>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20197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55AE-F5E8-BE4C-A591-A6522D0AF3A6}" type="datetime4">
              <a:rPr lang="nl-NL" smtClean="0"/>
              <a:t>5 oktober 2023</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168553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60000" y="4512257"/>
            <a:ext cx="2400000" cy="1632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5 oktober 2023</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960003" y="768000"/>
            <a:ext cx="10271995" cy="1152000"/>
          </a:xfrm>
        </p:spPr>
        <p:txBody>
          <a:bodyPr/>
          <a:lstStyle/>
          <a:p>
            <a:r>
              <a:rPr lang="nl-NL"/>
              <a:t>Klik om stijl te bewerken</a:t>
            </a:r>
            <a:endParaRPr lang="en-US"/>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959997" y="3840257"/>
            <a:ext cx="2400000" cy="576000"/>
          </a:xfrm>
        </p:spPr>
        <p:txBody>
          <a:bodyPr anchor="t" anchorCtr="0"/>
          <a:lstStyle>
            <a:lvl1pPr marL="0" indent="0">
              <a:lnSpc>
                <a:spcPct val="100000"/>
              </a:lnSpc>
              <a:buNone/>
              <a:defRPr sz="1600"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959997" y="2016000"/>
            <a:ext cx="1440000" cy="1632000"/>
          </a:xfrm>
          <a:solidFill>
            <a:schemeClr val="bg1">
              <a:lumMod val="85000"/>
            </a:schemeClr>
          </a:solidFill>
        </p:spPr>
        <p:txBody>
          <a:bodyPr lIns="72000" tIns="72000" rIns="72000" anchor="t"/>
          <a:lstStyle>
            <a:lvl1pPr marL="0" indent="0" algn="ctr">
              <a:lnSpc>
                <a:spcPct val="110000"/>
              </a:lnSpc>
              <a:spcBef>
                <a:spcPts val="0"/>
              </a:spcBef>
              <a:buNone/>
              <a:defRPr sz="1335">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3584000" y="2016000"/>
            <a:ext cx="1440000" cy="1632000"/>
          </a:xfrm>
          <a:solidFill>
            <a:schemeClr val="bg1">
              <a:lumMod val="85000"/>
            </a:schemeClr>
          </a:solidFill>
        </p:spPr>
        <p:txBody>
          <a:bodyPr lIns="72000" tIns="72000" rIns="72000" anchor="t"/>
          <a:lstStyle>
            <a:lvl1pPr marL="0" indent="0" algn="ctr">
              <a:lnSpc>
                <a:spcPct val="110000"/>
              </a:lnSpc>
              <a:spcBef>
                <a:spcPts val="0"/>
              </a:spcBef>
              <a:buNone/>
              <a:defRPr sz="1335">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6208000" y="2016000"/>
            <a:ext cx="1440000" cy="1632000"/>
          </a:xfrm>
          <a:solidFill>
            <a:schemeClr val="bg1">
              <a:lumMod val="85000"/>
            </a:schemeClr>
          </a:solidFill>
        </p:spPr>
        <p:txBody>
          <a:bodyPr lIns="72000" tIns="72000" rIns="72000" anchor="t"/>
          <a:lstStyle>
            <a:lvl1pPr marL="0" indent="0" algn="ctr">
              <a:lnSpc>
                <a:spcPct val="110000"/>
              </a:lnSpc>
              <a:spcBef>
                <a:spcPts val="0"/>
              </a:spcBef>
              <a:buNone/>
              <a:defRPr sz="1335">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8831997" y="2016000"/>
            <a:ext cx="1440000" cy="1632000"/>
          </a:xfrm>
          <a:solidFill>
            <a:schemeClr val="bg1">
              <a:lumMod val="85000"/>
            </a:schemeClr>
          </a:solidFill>
        </p:spPr>
        <p:txBody>
          <a:bodyPr lIns="72000" tIns="72000" rIns="72000" anchor="t"/>
          <a:lstStyle>
            <a:lvl1pPr marL="0" indent="0" algn="ctr">
              <a:lnSpc>
                <a:spcPct val="110000"/>
              </a:lnSpc>
              <a:spcBef>
                <a:spcPts val="0"/>
              </a:spcBef>
              <a:buNone/>
              <a:defRPr sz="1335">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3583995" y="4512257"/>
            <a:ext cx="2400000" cy="1632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3583993" y="3840257"/>
            <a:ext cx="2400000" cy="576000"/>
          </a:xfrm>
        </p:spPr>
        <p:txBody>
          <a:bodyPr anchor="t" anchorCtr="0"/>
          <a:lstStyle>
            <a:lvl1pPr marL="0" indent="0">
              <a:lnSpc>
                <a:spcPct val="100000"/>
              </a:lnSpc>
              <a:buNone/>
              <a:defRPr sz="1600"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8831997" y="4512257"/>
            <a:ext cx="2400000" cy="1632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8831997" y="3840257"/>
            <a:ext cx="2400000" cy="576000"/>
          </a:xfrm>
        </p:spPr>
        <p:txBody>
          <a:bodyPr anchor="t" anchorCtr="0"/>
          <a:lstStyle>
            <a:lvl1pPr marL="0" indent="0">
              <a:lnSpc>
                <a:spcPct val="100000"/>
              </a:lnSpc>
              <a:buNone/>
              <a:defRPr sz="1600"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6208000" y="4512257"/>
            <a:ext cx="2400000" cy="1632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6208000" y="3840257"/>
            <a:ext cx="2400000" cy="576000"/>
          </a:xfrm>
        </p:spPr>
        <p:txBody>
          <a:bodyPr anchor="t" anchorCtr="0"/>
          <a:lstStyle>
            <a:lvl1pPr marL="0" indent="0">
              <a:lnSpc>
                <a:spcPct val="100000"/>
              </a:lnSpc>
              <a:buNone/>
              <a:defRPr sz="1600" b="1">
                <a:solidFill>
                  <a:schemeClr val="accent3"/>
                </a:solidFill>
              </a:defRPr>
            </a:lvl1pPr>
            <a:lvl2pPr marL="457194" indent="0">
              <a:buNone/>
              <a:defRPr sz="2000" b="1"/>
            </a:lvl2pPr>
            <a:lvl3pPr marL="914389" indent="0">
              <a:buNone/>
              <a:defRPr sz="1799"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0" indent="0">
              <a:buNone/>
              <a:defRPr sz="1600" b="1"/>
            </a:lvl8pPr>
            <a:lvl9pPr marL="3657554" indent="0">
              <a:buNone/>
              <a:defRPr sz="1600" b="1"/>
            </a:lvl9pPr>
          </a:lstStyle>
          <a:p>
            <a:pPr lvl="0"/>
            <a:r>
              <a:rPr lang="nl-NL"/>
              <a:t>Klikken om te bewerken</a:t>
            </a:r>
          </a:p>
        </p:txBody>
      </p:sp>
    </p:spTree>
    <p:extLst>
      <p:ext uri="{BB962C8B-B14F-4D97-AF65-F5344CB8AC3E}">
        <p14:creationId xmlns:p14="http://schemas.microsoft.com/office/powerpoint/2010/main" val="2120136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 y="1199999"/>
            <a:ext cx="3916800" cy="2400000"/>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160004" y="3840000"/>
            <a:ext cx="3071997" cy="2304000"/>
          </a:xfrm>
        </p:spPr>
        <p:txBody>
          <a:bodyPr/>
          <a:lstStyle>
            <a:lvl1pPr marL="0" indent="0">
              <a:buNone/>
              <a:defRPr sz="1200">
                <a:solidFill>
                  <a:schemeClr val="tx2"/>
                </a:solidFill>
              </a:defRPr>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5 oktober 2023</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8159997" y="1343997"/>
            <a:ext cx="3072000" cy="2208000"/>
          </a:xfrm>
        </p:spPr>
        <p:txBody>
          <a:bodyPr anchor="t" anchorCtr="0"/>
          <a:lstStyle/>
          <a:p>
            <a:r>
              <a:rPr lang="nl-NL"/>
              <a:t>Klik om stijl te bewerken</a:t>
            </a:r>
            <a:endParaRPr lang="en-US"/>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4056001" y="1199999"/>
            <a:ext cx="3912000" cy="2400000"/>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960001" y="3743999"/>
            <a:ext cx="3912000" cy="1920000"/>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5016001" y="3744000"/>
            <a:ext cx="2952000" cy="2400000"/>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2086349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240002" y="960000"/>
            <a:ext cx="4991997" cy="2520000"/>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5" name="Date Placeholder 4"/>
          <p:cNvSpPr>
            <a:spLocks noGrp="1"/>
          </p:cNvSpPr>
          <p:nvPr>
            <p:ph type="dt" sz="half" idx="10"/>
          </p:nvPr>
        </p:nvSpPr>
        <p:spPr/>
        <p:txBody>
          <a:bodyPr/>
          <a:lstStyle/>
          <a:p>
            <a:fld id="{12C20469-46C4-8A42-AE41-AEB92A27224C}" type="datetime4">
              <a:rPr lang="nl-NL" smtClean="0"/>
              <a:t>5 oktober 2023</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959995" y="2112000"/>
            <a:ext cx="4512000" cy="4032000"/>
          </a:xfrm>
        </p:spPr>
        <p:txBody>
          <a:bodyPr/>
          <a:lstStyle>
            <a:lvl1pPr marL="0" marR="0" indent="0" algn="l" defTabSz="914389"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467"/>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960000" y="768000"/>
            <a:ext cx="4512000" cy="1152000"/>
          </a:xfrm>
        </p:spPr>
        <p:txBody>
          <a:bodyPr/>
          <a:lstStyle/>
          <a:p>
            <a:r>
              <a:rPr lang="nl-NL"/>
              <a:t>Klik om stijl te bewerken</a:t>
            </a:r>
            <a:endParaRPr lang="en-US"/>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6240002" y="3624000"/>
            <a:ext cx="4991997" cy="2520000"/>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3336140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20000" y="2111999"/>
            <a:ext cx="6912000" cy="3744000"/>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5" name="Date Placeholder 4"/>
          <p:cNvSpPr>
            <a:spLocks noGrp="1"/>
          </p:cNvSpPr>
          <p:nvPr>
            <p:ph type="dt" sz="half" idx="10"/>
          </p:nvPr>
        </p:nvSpPr>
        <p:spPr/>
        <p:txBody>
          <a:bodyPr/>
          <a:lstStyle/>
          <a:p>
            <a:fld id="{12C20469-46C4-8A42-AE41-AEB92A27224C}" type="datetime4">
              <a:rPr lang="nl-NL" smtClean="0"/>
              <a:t>5 oktober 2023</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959999" y="2112000"/>
            <a:ext cx="2686717" cy="4032000"/>
          </a:xfrm>
        </p:spPr>
        <p:txBody>
          <a:bodyPr/>
          <a:lstStyle>
            <a:lvl1pPr marL="0" marR="0" indent="0" algn="l" defTabSz="914389"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200"/>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960001" y="768000"/>
            <a:ext cx="7998943" cy="1152000"/>
          </a:xfrm>
        </p:spPr>
        <p:txBody>
          <a:bodyPr/>
          <a:lstStyle/>
          <a:p>
            <a:r>
              <a:rPr lang="nl-NL"/>
              <a:t>Klik om stijl te bewerken</a:t>
            </a:r>
            <a:endParaRPr lang="en-US"/>
          </a:p>
        </p:txBody>
      </p:sp>
    </p:spTree>
    <p:extLst>
      <p:ext uri="{BB962C8B-B14F-4D97-AF65-F5344CB8AC3E}">
        <p14:creationId xmlns:p14="http://schemas.microsoft.com/office/powerpoint/2010/main" val="1675289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6095995" y="0"/>
            <a:ext cx="6096005" cy="68580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2133">
                <a:solidFill>
                  <a:schemeClr val="tx1">
                    <a:lumMod val="50000"/>
                    <a:lumOff val="50000"/>
                  </a:schemeClr>
                </a:solidFill>
              </a:defRPr>
            </a:lvl1pPr>
            <a:lvl2pPr marL="457194" indent="0">
              <a:buNone/>
              <a:defRPr sz="2800"/>
            </a:lvl2pPr>
            <a:lvl3pPr marL="914389" indent="0">
              <a:buNone/>
              <a:defRPr sz="2401"/>
            </a:lvl3pPr>
            <a:lvl4pPr marL="1371583" indent="0">
              <a:buNone/>
              <a:defRPr sz="2000"/>
            </a:lvl4pPr>
            <a:lvl5pPr marL="1828777" indent="0">
              <a:buNone/>
              <a:defRPr sz="2000"/>
            </a:lvl5pPr>
            <a:lvl6pPr marL="2285971" indent="0">
              <a:buNone/>
              <a:defRPr sz="2000"/>
            </a:lvl6pPr>
            <a:lvl7pPr marL="2743167" indent="0">
              <a:buNone/>
              <a:defRPr sz="2000"/>
            </a:lvl7pPr>
            <a:lvl8pPr marL="3200360" indent="0">
              <a:buNone/>
              <a:defRPr sz="2000"/>
            </a:lvl8pPr>
            <a:lvl9pPr marL="3657554"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959995" y="2112000"/>
            <a:ext cx="4512000" cy="4032000"/>
          </a:xfrm>
        </p:spPr>
        <p:txBody>
          <a:bodyPr/>
          <a:lstStyle>
            <a:lvl1pPr marL="0" marR="0" indent="0" algn="l" defTabSz="914389"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200"/>
            </a:lvl1pPr>
            <a:lvl2pPr marL="457194" indent="0">
              <a:buNone/>
              <a:defRPr sz="1401"/>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0" indent="0">
              <a:buNone/>
              <a:defRPr sz="1000"/>
            </a:lvl8pPr>
            <a:lvl9pPr marL="3657554" indent="0">
              <a:buNone/>
              <a:defRPr sz="1000"/>
            </a:lvl9pPr>
          </a:lstStyle>
          <a:p>
            <a:pPr lvl="0"/>
            <a:r>
              <a:rPr lang="nl-NL"/>
              <a:t>Klikken om de tekststijl van het model te bewerken</a:t>
            </a:r>
          </a:p>
          <a:p>
            <a:pPr lvl="0"/>
            <a:endParaRPr lang="nl-NL"/>
          </a:p>
        </p:txBody>
      </p:sp>
      <p:sp>
        <p:nvSpPr>
          <p:cNvPr id="5" name="Date Placeholder 4"/>
          <p:cNvSpPr>
            <a:spLocks noGrp="1"/>
          </p:cNvSpPr>
          <p:nvPr>
            <p:ph type="dt" sz="half" idx="10"/>
          </p:nvPr>
        </p:nvSpPr>
        <p:spPr/>
        <p:txBody>
          <a:bodyPr/>
          <a:lstStyle>
            <a:lvl1pPr>
              <a:defRPr>
                <a:solidFill>
                  <a:schemeClr val="bg1"/>
                </a:solidFill>
              </a:defRPr>
            </a:lvl1pPr>
          </a:lstStyle>
          <a:p>
            <a:fld id="{12C20469-46C4-8A42-AE41-AEB92A27224C}" type="datetime4">
              <a:rPr lang="nl-NL" smtClean="0"/>
              <a:pPr/>
              <a:t>5 oktober 2023</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960000" y="768000"/>
            <a:ext cx="4512000" cy="1152000"/>
          </a:xfrm>
        </p:spPr>
        <p:txBody>
          <a:bodyPr/>
          <a:lstStyle/>
          <a:p>
            <a:r>
              <a:rPr lang="nl-NL"/>
              <a:t>Klik om stijl te bewerken</a:t>
            </a:r>
            <a:endParaRPr lang="en-US"/>
          </a:p>
        </p:txBody>
      </p:sp>
    </p:spTree>
    <p:extLst>
      <p:ext uri="{BB962C8B-B14F-4D97-AF65-F5344CB8AC3E}">
        <p14:creationId xmlns:p14="http://schemas.microsoft.com/office/powerpoint/2010/main" val="81193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BA54E-0270-BE55-097F-AA5A6667BB5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4E5CB2C-E8F5-F117-0D77-6B80608E0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2C47BF-DF35-21B8-BB56-0572A944B6F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571F8CE-B630-2FC0-E838-60B6F6E68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F1A556-3333-7381-8E9E-A07F32D6E9D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3485725-0F50-9AF2-B561-DF566B49ACED}"/>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8" name="Tijdelijke aanduiding voor voettekst 7">
            <a:extLst>
              <a:ext uri="{FF2B5EF4-FFF2-40B4-BE49-F238E27FC236}">
                <a16:creationId xmlns:a16="http://schemas.microsoft.com/office/drawing/2014/main" id="{12BAC5DE-195B-F777-5639-80B30F9B84C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75D105B-B8FA-3D80-41BB-849785D8F973}"/>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29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0B630-66D8-267E-C70B-16D6EE2B96D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DFD027E-AB45-18D9-E9BD-C55DD248473E}"/>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4" name="Tijdelijke aanduiding voor voettekst 3">
            <a:extLst>
              <a:ext uri="{FF2B5EF4-FFF2-40B4-BE49-F238E27FC236}">
                <a16:creationId xmlns:a16="http://schemas.microsoft.com/office/drawing/2014/main" id="{FCD4BBE0-6755-6792-9540-411DCBA5048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7720B6E-A486-960D-3177-B13CD5C3D03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65769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73623A1-F419-BB87-C3CB-C16704AF9162}"/>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3" name="Tijdelijke aanduiding voor voettekst 2">
            <a:extLst>
              <a:ext uri="{FF2B5EF4-FFF2-40B4-BE49-F238E27FC236}">
                <a16:creationId xmlns:a16="http://schemas.microsoft.com/office/drawing/2014/main" id="{B27FFFCA-B607-49DD-DF67-10CE1E515EE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28C336-C201-D0E9-1B40-B509A0FB2239}"/>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34371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95BB4-F5B3-37C2-ECCF-938156A888F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56B744-8B65-8689-3F48-9034DAA14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A0BDD3-F063-0E21-9378-6CED69224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E63F75-EDEB-5402-CB67-C87B1F0DEF52}"/>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6" name="Tijdelijke aanduiding voor voettekst 5">
            <a:extLst>
              <a:ext uri="{FF2B5EF4-FFF2-40B4-BE49-F238E27FC236}">
                <a16:creationId xmlns:a16="http://schemas.microsoft.com/office/drawing/2014/main" id="{4CB0CAB0-94F3-F220-EA02-77EBAB420B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5E9C4C2-C608-836B-60B4-9C4EE464EBF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31237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C3EFB-D3FC-147E-4403-8F4EA696AF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61CA352-D701-B5F0-1C1D-540C62739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A249C90-E850-91A4-B5B3-39EF4B674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1F5F6B-A7D3-A5F9-DE35-7AF0395B05CE}"/>
              </a:ext>
            </a:extLst>
          </p:cNvPr>
          <p:cNvSpPr>
            <a:spLocks noGrp="1"/>
          </p:cNvSpPr>
          <p:nvPr>
            <p:ph type="dt" sz="half" idx="10"/>
          </p:nvPr>
        </p:nvSpPr>
        <p:spPr/>
        <p:txBody>
          <a:bodyPr/>
          <a:lstStyle/>
          <a:p>
            <a:fld id="{4EB2BC40-2B32-124A-8CDA-3BE624E1478A}" type="datetimeFigureOut">
              <a:rPr lang="nl-NL" smtClean="0"/>
              <a:t>5-10-2023</a:t>
            </a:fld>
            <a:endParaRPr lang="nl-NL"/>
          </a:p>
        </p:txBody>
      </p:sp>
      <p:sp>
        <p:nvSpPr>
          <p:cNvPr id="6" name="Tijdelijke aanduiding voor voettekst 5">
            <a:extLst>
              <a:ext uri="{FF2B5EF4-FFF2-40B4-BE49-F238E27FC236}">
                <a16:creationId xmlns:a16="http://schemas.microsoft.com/office/drawing/2014/main" id="{743125CD-1413-4FA3-C27E-3194066D2D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219E26-8260-7BEE-C7CA-4E0EBEFB786C}"/>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5716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AC42BA-EE30-A587-887A-D330A5F89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7D1859-C50B-17C0-B5B6-3796795CF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295700-1BDF-8626-46DD-AF5500F37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E8D7B035-169A-017F-A56E-0E98F57C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7CBC4C7-B8BC-EE72-0752-F3CE9508D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BCF90E86-12E8-E9F2-AFB3-82FECF342637}"/>
              </a:ext>
            </a:extLst>
          </p:cNvPr>
          <p:cNvPicPr>
            <a:picLocks noChangeAspect="1"/>
          </p:cNvPicPr>
          <p:nvPr userDrawn="1"/>
        </p:nvPicPr>
        <p:blipFill rotWithShape="1">
          <a:blip r:embed="rId13"/>
          <a:srcRect b="5820"/>
          <a:stretch/>
        </p:blipFill>
        <p:spPr>
          <a:xfrm>
            <a:off x="0" y="3636541"/>
            <a:ext cx="12192000" cy="3239342"/>
          </a:xfrm>
          <a:prstGeom prst="rect">
            <a:avLst/>
          </a:prstGeom>
        </p:spPr>
      </p:pic>
    </p:spTree>
    <p:extLst>
      <p:ext uri="{BB962C8B-B14F-4D97-AF65-F5344CB8AC3E}">
        <p14:creationId xmlns:p14="http://schemas.microsoft.com/office/powerpoint/2010/main" val="55310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F426E"/>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AEC2"/>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564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AC42BA-EE30-A587-887A-D330A5F89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7D1859-C50B-17C0-B5B6-3796795CF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295700-1BDF-8626-46DD-AF5500F37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2BC40-2B32-124A-8CDA-3BE624E1478A}"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E8D7B035-169A-017F-A56E-0E98F57C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7CBC4C7-B8BC-EE72-0752-F3CE9508D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BCF90E86-12E8-E9F2-AFB3-82FECF342637}"/>
              </a:ext>
            </a:extLst>
          </p:cNvPr>
          <p:cNvPicPr>
            <a:picLocks noChangeAspect="1"/>
          </p:cNvPicPr>
          <p:nvPr userDrawn="1"/>
        </p:nvPicPr>
        <p:blipFill rotWithShape="1">
          <a:blip r:embed="rId13"/>
          <a:srcRect b="5820"/>
          <a:stretch/>
        </p:blipFill>
        <p:spPr>
          <a:xfrm>
            <a:off x="0" y="3636541"/>
            <a:ext cx="12192000" cy="3239342"/>
          </a:xfrm>
          <a:prstGeom prst="rect">
            <a:avLst/>
          </a:prstGeom>
        </p:spPr>
      </p:pic>
    </p:spTree>
    <p:extLst>
      <p:ext uri="{BB962C8B-B14F-4D97-AF65-F5344CB8AC3E}">
        <p14:creationId xmlns:p14="http://schemas.microsoft.com/office/powerpoint/2010/main" val="20326802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rgbClr val="0F426E"/>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AEC2"/>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564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4" y="768000"/>
            <a:ext cx="7871997" cy="1152000"/>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960004" y="2208000"/>
            <a:ext cx="7871997" cy="393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831997" y="6432000"/>
            <a:ext cx="1920000" cy="240000"/>
          </a:xfrm>
          <a:prstGeom prst="rect">
            <a:avLst/>
          </a:prstGeom>
        </p:spPr>
        <p:txBody>
          <a:bodyPr vert="horz" lIns="0" tIns="0" rIns="0" bIns="0" rtlCol="0" anchor="t" anchorCtr="0">
            <a:noAutofit/>
          </a:bodyPr>
          <a:lstStyle>
            <a:lvl1pPr algn="r">
              <a:defRPr sz="1067">
                <a:solidFill>
                  <a:schemeClr val="tx2"/>
                </a:solidFill>
              </a:defRPr>
            </a:lvl1pPr>
          </a:lstStyle>
          <a:p>
            <a:fld id="{C1F610A6-3FB9-BB49-BAD8-F52931540E00}" type="datetime4">
              <a:rPr lang="nl-NL" smtClean="0"/>
              <a:pPr/>
              <a:t>5 oktober 2023</a:t>
            </a:fld>
            <a:endParaRPr lang="nl-NL"/>
          </a:p>
        </p:txBody>
      </p:sp>
      <p:sp>
        <p:nvSpPr>
          <p:cNvPr id="5" name="Footer Placeholder 4"/>
          <p:cNvSpPr>
            <a:spLocks noGrp="1"/>
          </p:cNvSpPr>
          <p:nvPr>
            <p:ph type="ftr" sz="quarter" idx="3"/>
          </p:nvPr>
        </p:nvSpPr>
        <p:spPr>
          <a:xfrm>
            <a:off x="960000" y="6432000"/>
            <a:ext cx="5040000" cy="240000"/>
          </a:xfrm>
          <a:prstGeom prst="rect">
            <a:avLst/>
          </a:prstGeom>
        </p:spPr>
        <p:txBody>
          <a:bodyPr vert="horz" lIns="0" tIns="0" rIns="0" bIns="0" rtlCol="0" anchor="t" anchorCtr="0">
            <a:noAutofit/>
          </a:bodyPr>
          <a:lstStyle>
            <a:lvl1pPr algn="l">
              <a:defRPr sz="1067">
                <a:solidFill>
                  <a:schemeClr val="tx2"/>
                </a:solidFill>
              </a:defRPr>
            </a:lvl1pPr>
          </a:lstStyle>
          <a:p>
            <a:r>
              <a:rPr lang="nl-NL"/>
              <a:t>Titel van de presentatie &gt; pas aan via &gt; Functie Koptekst en voettekst</a:t>
            </a:r>
          </a:p>
        </p:txBody>
      </p:sp>
      <p:sp>
        <p:nvSpPr>
          <p:cNvPr id="6" name="Slide Number Placeholder 5"/>
          <p:cNvSpPr>
            <a:spLocks noGrp="1"/>
          </p:cNvSpPr>
          <p:nvPr>
            <p:ph type="sldNum" sz="quarter" idx="4"/>
          </p:nvPr>
        </p:nvSpPr>
        <p:spPr>
          <a:xfrm>
            <a:off x="10751997" y="6432000"/>
            <a:ext cx="480000" cy="240000"/>
          </a:xfrm>
          <a:prstGeom prst="rect">
            <a:avLst/>
          </a:prstGeom>
        </p:spPr>
        <p:txBody>
          <a:bodyPr vert="horz" lIns="0" tIns="0" rIns="0" bIns="0" rtlCol="0" anchor="t" anchorCtr="0">
            <a:noAutofit/>
          </a:bodyPr>
          <a:lstStyle>
            <a:lvl1pPr algn="r">
              <a:defRPr sz="1067">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7212852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Lst>
  <p:hf hdr="0"/>
  <p:txStyles>
    <p:titleStyle>
      <a:lvl1pPr algn="l" defTabSz="914389"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191998" indent="-191998" algn="l" defTabSz="914389" rtl="0" eaLnBrk="1" latinLnBrk="0" hangingPunct="1">
        <a:lnSpc>
          <a:spcPct val="120000"/>
        </a:lnSpc>
        <a:spcBef>
          <a:spcPts val="0"/>
        </a:spcBef>
        <a:buClr>
          <a:schemeClr val="accent3"/>
        </a:buClr>
        <a:buFont typeface="Arial" panose="020B0604020202020204" pitchFamily="34" charset="0"/>
        <a:buChar char="•"/>
        <a:defRPr sz="1200" kern="1200">
          <a:solidFill>
            <a:schemeClr val="tx2"/>
          </a:solidFill>
          <a:latin typeface="+mn-lt"/>
          <a:ea typeface="+mn-ea"/>
          <a:cs typeface="+mn-cs"/>
        </a:defRPr>
      </a:lvl1pPr>
      <a:lvl2pPr marL="383996" indent="-191998" algn="l" defTabSz="914389" rtl="0" eaLnBrk="1" latinLnBrk="0" hangingPunct="1">
        <a:lnSpc>
          <a:spcPct val="120000"/>
        </a:lnSpc>
        <a:spcBef>
          <a:spcPts val="0"/>
        </a:spcBef>
        <a:buClr>
          <a:schemeClr val="accent3"/>
        </a:buClr>
        <a:buFont typeface="Arial" panose="020B0604020202020204" pitchFamily="34" charset="0"/>
        <a:buChar char="•"/>
        <a:defRPr sz="1200" kern="1200">
          <a:solidFill>
            <a:schemeClr val="tx2"/>
          </a:solidFill>
          <a:latin typeface="+mn-lt"/>
          <a:ea typeface="+mn-ea"/>
          <a:cs typeface="+mn-cs"/>
        </a:defRPr>
      </a:lvl2pPr>
      <a:lvl3pPr marL="575992" indent="-191998" algn="l" defTabSz="914389" rtl="0" eaLnBrk="1" latinLnBrk="0" hangingPunct="1">
        <a:lnSpc>
          <a:spcPct val="120000"/>
        </a:lnSpc>
        <a:spcBef>
          <a:spcPts val="0"/>
        </a:spcBef>
        <a:buClr>
          <a:schemeClr val="accent3"/>
        </a:buClr>
        <a:buFont typeface="Arial" panose="020B0604020202020204" pitchFamily="34" charset="0"/>
        <a:buChar char="•"/>
        <a:defRPr sz="1200" kern="1200">
          <a:solidFill>
            <a:schemeClr val="tx2"/>
          </a:solidFill>
          <a:latin typeface="+mn-lt"/>
          <a:ea typeface="+mn-ea"/>
          <a:cs typeface="+mn-cs"/>
        </a:defRPr>
      </a:lvl3pPr>
      <a:lvl4pPr marL="767990" indent="-191998" algn="l" defTabSz="914389" rtl="0" eaLnBrk="1" latinLnBrk="0" hangingPunct="1">
        <a:lnSpc>
          <a:spcPct val="120000"/>
        </a:lnSpc>
        <a:spcBef>
          <a:spcPts val="0"/>
        </a:spcBef>
        <a:buClr>
          <a:schemeClr val="accent3"/>
        </a:buClr>
        <a:buFont typeface="Arial" panose="020B0604020202020204" pitchFamily="34" charset="0"/>
        <a:buChar char="•"/>
        <a:defRPr sz="1200" kern="1200">
          <a:solidFill>
            <a:schemeClr val="tx2"/>
          </a:solidFill>
          <a:latin typeface="+mn-lt"/>
          <a:ea typeface="+mn-ea"/>
          <a:cs typeface="+mn-cs"/>
        </a:defRPr>
      </a:lvl4pPr>
      <a:lvl5pPr marL="767990" indent="-191998" algn="l" defTabSz="914389" rtl="0" eaLnBrk="1" latinLnBrk="0" hangingPunct="1">
        <a:lnSpc>
          <a:spcPct val="120000"/>
        </a:lnSpc>
        <a:spcBef>
          <a:spcPts val="0"/>
        </a:spcBef>
        <a:buClr>
          <a:schemeClr val="accent3"/>
        </a:buClr>
        <a:buFont typeface="Arial" panose="020B0604020202020204" pitchFamily="34" charset="0"/>
        <a:buChar char="•"/>
        <a:defRPr sz="1200" i="1" kern="1200">
          <a:solidFill>
            <a:schemeClr val="tx2"/>
          </a:solidFill>
          <a:latin typeface="+mn-lt"/>
          <a:ea typeface="+mn-ea"/>
          <a:cs typeface="+mn-cs"/>
        </a:defRPr>
      </a:lvl5pPr>
      <a:lvl6pPr marL="2514569" indent="-228598" algn="l" defTabSz="91438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63" indent="-228598" algn="l" defTabSz="91438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56" indent="-228598" algn="l" defTabSz="91438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52" indent="-228598" algn="l" defTabSz="91438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89" rtl="0" eaLnBrk="1" latinLnBrk="0" hangingPunct="1">
        <a:defRPr sz="1799" kern="1200">
          <a:solidFill>
            <a:schemeClr val="tx1"/>
          </a:solidFill>
          <a:latin typeface="+mn-lt"/>
          <a:ea typeface="+mn-ea"/>
          <a:cs typeface="+mn-cs"/>
        </a:defRPr>
      </a:lvl1pPr>
      <a:lvl2pPr marL="457194" algn="l" defTabSz="914389" rtl="0" eaLnBrk="1" latinLnBrk="0" hangingPunct="1">
        <a:defRPr sz="1799" kern="1200">
          <a:solidFill>
            <a:schemeClr val="tx1"/>
          </a:solidFill>
          <a:latin typeface="+mn-lt"/>
          <a:ea typeface="+mn-ea"/>
          <a:cs typeface="+mn-cs"/>
        </a:defRPr>
      </a:lvl2pPr>
      <a:lvl3pPr marL="914389" algn="l" defTabSz="914389" rtl="0" eaLnBrk="1" latinLnBrk="0" hangingPunct="1">
        <a:defRPr sz="1799" kern="1200">
          <a:solidFill>
            <a:schemeClr val="tx1"/>
          </a:solidFill>
          <a:latin typeface="+mn-lt"/>
          <a:ea typeface="+mn-ea"/>
          <a:cs typeface="+mn-cs"/>
        </a:defRPr>
      </a:lvl3pPr>
      <a:lvl4pPr marL="1371583" algn="l" defTabSz="914389" rtl="0" eaLnBrk="1" latinLnBrk="0" hangingPunct="1">
        <a:defRPr sz="1799" kern="1200">
          <a:solidFill>
            <a:schemeClr val="tx1"/>
          </a:solidFill>
          <a:latin typeface="+mn-lt"/>
          <a:ea typeface="+mn-ea"/>
          <a:cs typeface="+mn-cs"/>
        </a:defRPr>
      </a:lvl4pPr>
      <a:lvl5pPr marL="1828777" algn="l" defTabSz="914389" rtl="0" eaLnBrk="1" latinLnBrk="0" hangingPunct="1">
        <a:defRPr sz="1799" kern="1200">
          <a:solidFill>
            <a:schemeClr val="tx1"/>
          </a:solidFill>
          <a:latin typeface="+mn-lt"/>
          <a:ea typeface="+mn-ea"/>
          <a:cs typeface="+mn-cs"/>
        </a:defRPr>
      </a:lvl5pPr>
      <a:lvl6pPr marL="2285971" algn="l" defTabSz="914389" rtl="0" eaLnBrk="1" latinLnBrk="0" hangingPunct="1">
        <a:defRPr sz="1799" kern="1200">
          <a:solidFill>
            <a:schemeClr val="tx1"/>
          </a:solidFill>
          <a:latin typeface="+mn-lt"/>
          <a:ea typeface="+mn-ea"/>
          <a:cs typeface="+mn-cs"/>
        </a:defRPr>
      </a:lvl6pPr>
      <a:lvl7pPr marL="2743167" algn="l" defTabSz="914389" rtl="0" eaLnBrk="1" latinLnBrk="0" hangingPunct="1">
        <a:defRPr sz="1799" kern="1200">
          <a:solidFill>
            <a:schemeClr val="tx1"/>
          </a:solidFill>
          <a:latin typeface="+mn-lt"/>
          <a:ea typeface="+mn-ea"/>
          <a:cs typeface="+mn-cs"/>
        </a:defRPr>
      </a:lvl7pPr>
      <a:lvl8pPr marL="3200360" algn="l" defTabSz="914389" rtl="0" eaLnBrk="1" latinLnBrk="0" hangingPunct="1">
        <a:defRPr sz="1799" kern="1200">
          <a:solidFill>
            <a:schemeClr val="tx1"/>
          </a:solidFill>
          <a:latin typeface="+mn-lt"/>
          <a:ea typeface="+mn-ea"/>
          <a:cs typeface="+mn-cs"/>
        </a:defRPr>
      </a:lvl8pPr>
      <a:lvl9pPr marL="3657554" algn="l" defTabSz="914389"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hyperlink" Target="https://www.dejuistezorgopdejuisteplek.nl/actueel/nieuws/beoordelingskader-impactvolle-transformaties-klaar-voor-gebrui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knmp.nl/media/2232"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rijksoverheid.nl/documenten/rapporten/2022/07/04/wozo-programma-wonen-ondersteuning-en-zorg-voor-ouderen" TargetMode="External"/><Relationship Id="rId7" Type="http://schemas.openxmlformats.org/officeDocument/2006/relationships/hyperlink" Target="https://vng.nl/sites/default/files/2023-09/roadmap-gezond-leven-2023.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rijksoverheid.nl/onderwerpen/gezondheid-en-preventie/nationaal-preventieakkoord" TargetMode="External"/><Relationship Id="rId5" Type="http://schemas.openxmlformats.org/officeDocument/2006/relationships/hyperlink" Target="https://www.dus-i.nl/subsidies/brede-spuk-specifieke-uitkering" TargetMode="External"/><Relationship Id="rId4" Type="http://schemas.openxmlformats.org/officeDocument/2006/relationships/hyperlink" Target="https://www.rijksoverheid.nl/documenten/rapporten/2023/01/31/gala-gezond-en-actief-leven-akkoor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zonmw.nl/nl/programma/versterking-eerstelijnsz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knmp.nl/actueel/nieuws/voorbereidingssubsidie-voor-regionale-versterking-eerstelijnszorg-tweede-rond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zonmw.nl/nl/subsidies?f%5B0%5D=subsidy_status%3Aope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knmp.nl/actueel/nieuws/nieuwe-subsidieronde-voor-apotheken-om-regeldruk-te-verminderen"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zoek.officielebekendmakingen.nl/stcrt-2022-19128.html" TargetMode="External"/><Relationship Id="rId4" Type="http://schemas.openxmlformats.org/officeDocument/2006/relationships/hyperlink" Target="https://www.dus-i.nl/subsidies/ontregelprojecten-zorgaanbied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zilverenkruis.nl/zorgaanbieders/zorgtransformatie-en-beleid/financiering-van-innovatie/voorbeelden-initiatieven" TargetMode="External"/><Relationship Id="rId2" Type="http://schemas.openxmlformats.org/officeDocument/2006/relationships/hyperlink" Target="https://www.zilverenkruis.nl/zorgaanbieders/zorgtransformatie-en-beleid/financiering-van-innovatie/quickscan" TargetMode="External"/><Relationship Id="rId1" Type="http://schemas.openxmlformats.org/officeDocument/2006/relationships/slideLayout" Target="../slideLayouts/slideLayout13.xml"/><Relationship Id="rId4" Type="http://schemas.openxmlformats.org/officeDocument/2006/relationships/hyperlink" Target="https://www.cooperatievgz.nl/zorgaanbieders/eerstelijns-ondersteuningsgelden/algeme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zilverenkruis.nl/zorgaanbieders/zorgtransformatie-en-beleid/financiering-van-innovati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cooperatievgz.nl/zorgaanbieders/eerstelijns-ondersteuningsgelden/algemeen"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operatievgz.nl/zorgaanbieders/eerstelijns-ondersteuningsgelden/algemeen" TargetMode="External"/><Relationship Id="rId2" Type="http://schemas.openxmlformats.org/officeDocument/2006/relationships/hyperlink" Target="https://www.zilverenkruis.nl/zorgaanbieders/zorgtransformatie-en-beleid/financiering-van-innovatie"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www.rijksoverheid.nl/actueel/nieuws/2022/09/30/500-miljoen-euro-per-jaar-voor-een-toekomstbestendige-arbeidsmarkt-in-de-zorg"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s://www.rijksoverheid.nl/actueel/nieuws/2022/09/30/500-miljoen-euro-per-jaar-voor-een-toekomstbestendige-arbeidsmarkt-in-de-zorg"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ros-netwerk.nl/contact/vind-een-ros-in-uw-regio"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knmp.nl/dossiers/integraal-zorgakkoord-iza" TargetMode="External"/><Relationship Id="rId2" Type="http://schemas.openxmlformats.org/officeDocument/2006/relationships/hyperlink" Target="https://www.rijksoverheid.nl/binaries/rijksoverheid/documenten/rapporten/2022/09/16/integraal-zorgakkoord-samen-werken-aan-gezonde-zorg/integraal-zorg-akkoord.pdf"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knmp.nl/sites/default/files/2022-02/Visie%20regionale%20samenwerking%20in%20de%20farmaceutische%20zorg.pdf"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www.regioatlas.nl/regioindelingen/regioindelingen_indeling/t/ggd_en" TargetMode="External"/><Relationship Id="rId3" Type="http://schemas.microsoft.com/office/2007/relationships/hdphoto" Target="../media/hdphoto1.wdp"/><Relationship Id="rId7" Type="http://schemas.openxmlformats.org/officeDocument/2006/relationships/hyperlink" Target="https://www.regioatlas.nl/regioindelingen/regioindelingen_indeling/t/zorgkantoorregio_s"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hyperlink" Target="https://www.regioatlas.nl/regioindelingen/regioindelingen_indeling/t/roaz_regio_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ejuistezorgopdejuisteplek.nl/regio/regiobeelde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rijksoverheid.nl/documenten/rapporten/2022/09/16/integraal-zorgakkoord-samen-werken-aan-gezonde-zorg" TargetMode="External"/><Relationship Id="rId2" Type="http://schemas.openxmlformats.org/officeDocument/2006/relationships/hyperlink" Target="https://www.rijksoverheid.nl/documenten/rapporten/2022/07/04/wozo-programma-wonen-ondersteuning-en-zorg-voor-ouderen" TargetMode="External"/><Relationship Id="rId1" Type="http://schemas.openxmlformats.org/officeDocument/2006/relationships/slideLayout" Target="../slideLayouts/slideLayout13.xml"/><Relationship Id="rId6" Type="http://schemas.openxmlformats.org/officeDocument/2006/relationships/hyperlink" Target="https://www.knmp.nl/actueel/nieuws/gemeenten-gaan-aan-de-slag-met-valpreventie-en-welzijn-op-recept" TargetMode="External"/><Relationship Id="rId5" Type="http://schemas.openxmlformats.org/officeDocument/2006/relationships/hyperlink" Target="https://www.rijksoverheid.nl/documenten/rapporten/2023/01/31/gala-gezond-en-actief-leven-akkoord" TargetMode="External"/><Relationship Id="rId4" Type="http://schemas.openxmlformats.org/officeDocument/2006/relationships/hyperlink" Target="https://www.rivm.nl/duurzamezorg"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dejuistezorgopdejuisteplek.nl/ondersteuning/"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21D60-598B-2DDC-780F-7FD37B8CFD7D}"/>
              </a:ext>
            </a:extLst>
          </p:cNvPr>
          <p:cNvSpPr>
            <a:spLocks noGrp="1"/>
          </p:cNvSpPr>
          <p:nvPr>
            <p:ph type="ctrTitle"/>
          </p:nvPr>
        </p:nvSpPr>
        <p:spPr>
          <a:xfrm>
            <a:off x="753065" y="1360634"/>
            <a:ext cx="10571569" cy="879475"/>
          </a:xfrm>
        </p:spPr>
        <p:txBody>
          <a:bodyPr>
            <a:noAutofit/>
          </a:bodyPr>
          <a:lstStyle/>
          <a:p>
            <a:pPr algn="l"/>
            <a:r>
              <a:rPr lang="nl-NL" sz="5400" b="1" dirty="0"/>
              <a:t>Subsidies</a:t>
            </a:r>
            <a:r>
              <a:rPr lang="nl-NL" sz="5400" b="1" dirty="0">
                <a:solidFill>
                  <a:srgbClr val="0F426E"/>
                </a:solidFill>
                <a:latin typeface="Ubuntu" panose="020B0504030602030204" pitchFamily="34" charset="0"/>
              </a:rPr>
              <a:t> voor apotheken</a:t>
            </a:r>
          </a:p>
        </p:txBody>
      </p:sp>
      <p:pic>
        <p:nvPicPr>
          <p:cNvPr id="10" name="Afbeelding 9">
            <a:extLst>
              <a:ext uri="{FF2B5EF4-FFF2-40B4-BE49-F238E27FC236}">
                <a16:creationId xmlns:a16="http://schemas.microsoft.com/office/drawing/2014/main" id="{E102EBD4-4066-C6C5-38DE-031F9F99F9C2}"/>
              </a:ext>
            </a:extLst>
          </p:cNvPr>
          <p:cNvPicPr>
            <a:picLocks noChangeAspect="1"/>
          </p:cNvPicPr>
          <p:nvPr/>
        </p:nvPicPr>
        <p:blipFill rotWithShape="1">
          <a:blip r:embed="rId2"/>
          <a:srcRect t="61158" b="5820"/>
          <a:stretch/>
        </p:blipFill>
        <p:spPr>
          <a:xfrm>
            <a:off x="-57150" y="5740081"/>
            <a:ext cx="12192000" cy="1135801"/>
          </a:xfrm>
          <a:prstGeom prst="rect">
            <a:avLst/>
          </a:prstGeom>
        </p:spPr>
      </p:pic>
      <p:pic>
        <p:nvPicPr>
          <p:cNvPr id="7" name="Afbeelding 6">
            <a:extLst>
              <a:ext uri="{FF2B5EF4-FFF2-40B4-BE49-F238E27FC236}">
                <a16:creationId xmlns:a16="http://schemas.microsoft.com/office/drawing/2014/main" id="{2C000BD6-D40A-83A0-F28A-746E5ACA635B}"/>
              </a:ext>
            </a:extLst>
          </p:cNvPr>
          <p:cNvPicPr>
            <a:picLocks noChangeAspect="1"/>
          </p:cNvPicPr>
          <p:nvPr/>
        </p:nvPicPr>
        <p:blipFill rotWithShape="1">
          <a:blip r:embed="rId3">
            <a:alphaModFix amt="75000"/>
          </a:blip>
          <a:srcRect b="16"/>
          <a:stretch/>
        </p:blipFill>
        <p:spPr>
          <a:xfrm rot="10433656" flipH="1">
            <a:off x="7840519" y="3355924"/>
            <a:ext cx="2598815" cy="1621654"/>
          </a:xfrm>
          <a:prstGeom prst="rect">
            <a:avLst/>
          </a:prstGeom>
        </p:spPr>
      </p:pic>
      <p:sp>
        <p:nvSpPr>
          <p:cNvPr id="8" name="Tekstvak 7">
            <a:extLst>
              <a:ext uri="{FF2B5EF4-FFF2-40B4-BE49-F238E27FC236}">
                <a16:creationId xmlns:a16="http://schemas.microsoft.com/office/drawing/2014/main" id="{0B2BC583-2F83-4CFE-AE65-DBDC898FB54A}"/>
              </a:ext>
            </a:extLst>
          </p:cNvPr>
          <p:cNvSpPr txBox="1"/>
          <p:nvPr/>
        </p:nvSpPr>
        <p:spPr>
          <a:xfrm>
            <a:off x="7983110" y="3797421"/>
            <a:ext cx="2368254" cy="369332"/>
          </a:xfrm>
          <a:prstGeom prst="rect">
            <a:avLst/>
          </a:prstGeom>
          <a:noFill/>
        </p:spPr>
        <p:txBody>
          <a:bodyPr wrap="square" rtlCol="0">
            <a:spAutoFit/>
          </a:bodyPr>
          <a:lstStyle/>
          <a:p>
            <a:pPr algn="ctr"/>
            <a:r>
              <a:rPr lang="nl-NL" dirty="0">
                <a:solidFill>
                  <a:schemeClr val="bg1"/>
                </a:solidFill>
                <a:latin typeface="Ubuntu Medium" panose="020B0504030602030204" pitchFamily="34" charset="0"/>
              </a:rPr>
              <a:t>3 oktober 2023</a:t>
            </a:r>
          </a:p>
        </p:txBody>
      </p:sp>
      <p:pic>
        <p:nvPicPr>
          <p:cNvPr id="11" name="Afbeelding 10">
            <a:extLst>
              <a:ext uri="{FF2B5EF4-FFF2-40B4-BE49-F238E27FC236}">
                <a16:creationId xmlns:a16="http://schemas.microsoft.com/office/drawing/2014/main" id="{C3261F51-422A-4F1D-A7C2-7C4CBA2B2395}"/>
              </a:ext>
            </a:extLst>
          </p:cNvPr>
          <p:cNvPicPr>
            <a:picLocks noChangeAspect="1"/>
          </p:cNvPicPr>
          <p:nvPr/>
        </p:nvPicPr>
        <p:blipFill>
          <a:blip r:embed="rId4">
            <a:alphaModFix amt="42000"/>
          </a:blip>
          <a:stretch>
            <a:fillRect/>
          </a:stretch>
        </p:blipFill>
        <p:spPr>
          <a:xfrm flipV="1">
            <a:off x="9140244" y="4095091"/>
            <a:ext cx="2616719" cy="1777683"/>
          </a:xfrm>
          <a:prstGeom prst="rect">
            <a:avLst/>
          </a:prstGeom>
          <a:noFill/>
        </p:spPr>
      </p:pic>
      <p:sp>
        <p:nvSpPr>
          <p:cNvPr id="5" name="Tekstvak 4">
            <a:extLst>
              <a:ext uri="{FF2B5EF4-FFF2-40B4-BE49-F238E27FC236}">
                <a16:creationId xmlns:a16="http://schemas.microsoft.com/office/drawing/2014/main" id="{8FA52D13-3E07-E177-C422-729E4063D5D3}"/>
              </a:ext>
            </a:extLst>
          </p:cNvPr>
          <p:cNvSpPr txBox="1"/>
          <p:nvPr/>
        </p:nvSpPr>
        <p:spPr>
          <a:xfrm>
            <a:off x="9552373" y="4680367"/>
            <a:ext cx="1899821" cy="369332"/>
          </a:xfrm>
          <a:prstGeom prst="rect">
            <a:avLst/>
          </a:prstGeom>
          <a:noFill/>
        </p:spPr>
        <p:txBody>
          <a:bodyPr wrap="square" rtlCol="0">
            <a:spAutoFit/>
          </a:bodyPr>
          <a:lstStyle/>
          <a:p>
            <a:r>
              <a:rPr lang="nl-NL" b="1" dirty="0">
                <a:solidFill>
                  <a:schemeClr val="bg1"/>
                </a:solidFill>
              </a:rPr>
              <a:t>Adje Smit-Giesen</a:t>
            </a:r>
          </a:p>
        </p:txBody>
      </p:sp>
    </p:spTree>
    <p:extLst>
      <p:ext uri="{BB962C8B-B14F-4D97-AF65-F5344CB8AC3E}">
        <p14:creationId xmlns:p14="http://schemas.microsoft.com/office/powerpoint/2010/main" val="188271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lstStyle/>
          <a:p>
            <a:r>
              <a:rPr lang="nl-NL" sz="4000" dirty="0"/>
              <a:t>*</a:t>
            </a:r>
            <a:r>
              <a:rPr lang="nl-NL" dirty="0"/>
              <a:t> </a:t>
            </a:r>
            <a:r>
              <a:rPr lang="nl-NL" sz="4000" dirty="0"/>
              <a:t>IZA transformatiemiddelen</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38200" y="1479396"/>
            <a:ext cx="10515600" cy="4086903"/>
          </a:xfrm>
        </p:spPr>
        <p:txBody>
          <a:bodyPr/>
          <a:lstStyle/>
          <a:p>
            <a:pPr>
              <a:tabLst>
                <a:tab pos="266700" algn="l"/>
              </a:tabLst>
            </a:pPr>
            <a:r>
              <a:rPr lang="nl-NL" dirty="0"/>
              <a:t>2,8 miljard euro beschikbaar:</a:t>
            </a:r>
          </a:p>
          <a:p>
            <a:pPr marL="628650" lvl="1" indent="-266700">
              <a:buFontTx/>
              <a:buChar char="-"/>
              <a:tabLst>
                <a:tab pos="266700" algn="l"/>
              </a:tabLst>
            </a:pPr>
            <a:r>
              <a:rPr lang="nl-NL" sz="2800" dirty="0">
                <a:solidFill>
                  <a:srgbClr val="0F426E"/>
                </a:solidFill>
                <a:latin typeface="Ubuntu" panose="020B0504030602030204"/>
              </a:rPr>
              <a:t>50% gealloceerd naar sectoren (1,4 miljard)</a:t>
            </a:r>
          </a:p>
          <a:p>
            <a:pPr marL="361950" lvl="1" indent="0">
              <a:buNone/>
              <a:tabLst>
                <a:tab pos="266700" algn="l"/>
              </a:tabLst>
            </a:pPr>
            <a:r>
              <a:rPr lang="nl-NL" sz="2800" dirty="0">
                <a:solidFill>
                  <a:srgbClr val="0F426E"/>
                </a:solidFill>
                <a:latin typeface="Ubuntu" panose="020B0504030602030204"/>
              </a:rPr>
              <a:t>	(MSZ, GGZ, wijkverpleging, huisartsenzorg/MDZ)</a:t>
            </a:r>
          </a:p>
          <a:p>
            <a:pPr marL="628650" lvl="1" indent="-266700">
              <a:buFontTx/>
              <a:buChar char="-"/>
              <a:tabLst>
                <a:tab pos="266700" algn="l"/>
              </a:tabLst>
            </a:pPr>
            <a:r>
              <a:rPr lang="nl-NL" sz="2800" dirty="0">
                <a:solidFill>
                  <a:srgbClr val="0F426E"/>
                </a:solidFill>
                <a:latin typeface="Ubuntu" panose="020B0504030602030204"/>
              </a:rPr>
              <a:t>50% voor sector overstijgende transities (1,4 miljard)</a:t>
            </a:r>
          </a:p>
          <a:p>
            <a:pPr marL="228600" lvl="1">
              <a:spcBef>
                <a:spcPts val="1000"/>
              </a:spcBef>
              <a:tabLst>
                <a:tab pos="266700" algn="l"/>
              </a:tabLst>
            </a:pPr>
            <a:r>
              <a:rPr lang="nl-NL" sz="2800" dirty="0">
                <a:solidFill>
                  <a:srgbClr val="3FAEC2"/>
                </a:solidFill>
              </a:rPr>
              <a:t>Alleen indien nodig, geen dubbele financiering</a:t>
            </a:r>
          </a:p>
          <a:p>
            <a:pPr marL="228600" lvl="1">
              <a:spcBef>
                <a:spcPts val="1000"/>
              </a:spcBef>
              <a:tabLst>
                <a:tab pos="266700" algn="l"/>
              </a:tabLst>
            </a:pPr>
            <a:r>
              <a:rPr lang="nl-NL" sz="2800" dirty="0">
                <a:solidFill>
                  <a:srgbClr val="3FAEC2"/>
                </a:solidFill>
              </a:rPr>
              <a:t>Eenmalig geld, geen structurele zorgkosten</a:t>
            </a:r>
          </a:p>
          <a:p>
            <a:pPr marL="228600" lvl="1">
              <a:spcBef>
                <a:spcPts val="1000"/>
              </a:spcBef>
              <a:tabLst>
                <a:tab pos="266700" algn="l"/>
              </a:tabLst>
            </a:pPr>
            <a:r>
              <a:rPr lang="nl-NL" sz="2800" dirty="0">
                <a:solidFill>
                  <a:srgbClr val="3FAEC2"/>
                </a:solidFill>
              </a:rPr>
              <a:t>Gekoppeld aan het halen van transformatiedoelen</a:t>
            </a:r>
          </a:p>
          <a:p>
            <a:pPr marL="228600" lvl="1">
              <a:spcBef>
                <a:spcPts val="1000"/>
              </a:spcBef>
              <a:tabLst>
                <a:tab pos="266700" algn="l"/>
              </a:tabLst>
            </a:pPr>
            <a:r>
              <a:rPr lang="nl-NL" sz="2800" dirty="0">
                <a:solidFill>
                  <a:srgbClr val="3FAEC2"/>
                </a:solidFill>
              </a:rPr>
              <a:t>Duidelijk hoe middelen verdeeld worden over partijen</a:t>
            </a:r>
          </a:p>
          <a:p>
            <a:endParaRPr lang="nl-NL" dirty="0"/>
          </a:p>
        </p:txBody>
      </p:sp>
    </p:spTree>
    <p:extLst>
      <p:ext uri="{BB962C8B-B14F-4D97-AF65-F5344CB8AC3E}">
        <p14:creationId xmlns:p14="http://schemas.microsoft.com/office/powerpoint/2010/main" val="93496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lang="nl-NL" dirty="0"/>
              <a:t>* </a:t>
            </a:r>
            <a:r>
              <a:rPr lang="nl-NL" sz="4000" dirty="0"/>
              <a:t>IZA transformatiemiddelen</a:t>
            </a:r>
            <a:br>
              <a:rPr lang="nl-NL" dirty="0"/>
            </a:br>
            <a:r>
              <a:rPr lang="nl-NL" sz="2800" dirty="0"/>
              <a:t>Transformatieplannen I</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341050" y="1772359"/>
            <a:ext cx="11768091" cy="2790763"/>
          </a:xfrm>
        </p:spPr>
        <p:txBody>
          <a:bodyPr/>
          <a:lstStyle/>
          <a:p>
            <a:pPr marL="0" indent="0">
              <a:buNone/>
            </a:pPr>
            <a:r>
              <a:rPr lang="nl-NL" dirty="0"/>
              <a:t>Moet impactvol zijn = impact hebben op min. 1 van deze 4 aspecten:</a:t>
            </a:r>
          </a:p>
          <a:p>
            <a:r>
              <a:rPr lang="nl-NL" dirty="0"/>
              <a:t>Zorggebruik in Zorgverzekeringswet</a:t>
            </a:r>
          </a:p>
          <a:p>
            <a:r>
              <a:rPr lang="nl-NL" dirty="0"/>
              <a:t>Regionale en/of landelijke herverdelingsvraagstukken (profielkeuzes)</a:t>
            </a:r>
          </a:p>
          <a:p>
            <a:r>
              <a:rPr lang="nl-NL" dirty="0"/>
              <a:t>Inzet van personeel</a:t>
            </a:r>
          </a:p>
          <a:p>
            <a:r>
              <a:rPr lang="nl-NL" dirty="0"/>
              <a:t>Omvang van zorgvastgoed (i.r.t. omvang zorgaanbieder)</a:t>
            </a:r>
          </a:p>
          <a:p>
            <a:endParaRPr lang="nl-NL" dirty="0"/>
          </a:p>
        </p:txBody>
      </p:sp>
    </p:spTree>
    <p:extLst>
      <p:ext uri="{BB962C8B-B14F-4D97-AF65-F5344CB8AC3E}">
        <p14:creationId xmlns:p14="http://schemas.microsoft.com/office/powerpoint/2010/main" val="180220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lang="nl-NL" dirty="0"/>
              <a:t>* </a:t>
            </a:r>
            <a:r>
              <a:rPr lang="nl-NL" sz="4000" dirty="0"/>
              <a:t>IZA transformatiemiddelen</a:t>
            </a:r>
            <a:br>
              <a:rPr lang="nl-NL" dirty="0"/>
            </a:br>
            <a:r>
              <a:rPr lang="nl-NL" sz="2800" dirty="0"/>
              <a:t>Transformatieplannen II</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p:txBody>
          <a:bodyPr/>
          <a:lstStyle/>
          <a:p>
            <a:pPr marL="0" indent="0">
              <a:buNone/>
            </a:pPr>
            <a:r>
              <a:rPr lang="nl-NL" dirty="0"/>
              <a:t>Moet voldoen aan 3 voorwaarden:</a:t>
            </a:r>
          </a:p>
          <a:p>
            <a:r>
              <a:rPr lang="nl-NL" dirty="0"/>
              <a:t>In lijn met regio/ROAZ-beelden/plannen</a:t>
            </a:r>
          </a:p>
          <a:p>
            <a:r>
              <a:rPr lang="nl-NL" dirty="0"/>
              <a:t>Aantoonbare en gedeelde urgentie en commitment bij benodigde partijen</a:t>
            </a:r>
          </a:p>
          <a:p>
            <a:r>
              <a:rPr lang="nl-NL" dirty="0"/>
              <a:t>Gelijk gerichtheid van zorgaanbieders en zorgverzekeraars (Mededingingswet)</a:t>
            </a:r>
          </a:p>
          <a:p>
            <a:endParaRPr lang="nl-NL" dirty="0"/>
          </a:p>
        </p:txBody>
      </p:sp>
    </p:spTree>
    <p:extLst>
      <p:ext uri="{BB962C8B-B14F-4D97-AF65-F5344CB8AC3E}">
        <p14:creationId xmlns:p14="http://schemas.microsoft.com/office/powerpoint/2010/main" val="40071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26CA4F-8384-44F6-AB49-D74665FD7030}"/>
              </a:ext>
            </a:extLst>
          </p:cNvPr>
          <p:cNvPicPr>
            <a:picLocks noChangeAspect="1"/>
          </p:cNvPicPr>
          <p:nvPr/>
        </p:nvPicPr>
        <p:blipFill>
          <a:blip r:embed="rId2"/>
          <a:stretch>
            <a:fillRect/>
          </a:stretch>
        </p:blipFill>
        <p:spPr>
          <a:xfrm>
            <a:off x="6662871" y="944591"/>
            <a:ext cx="3528879" cy="4895819"/>
          </a:xfrm>
          <a:prstGeom prst="rect">
            <a:avLst/>
          </a:prstGeom>
          <a:ln>
            <a:noFill/>
          </a:ln>
          <a:effectLst>
            <a:outerShdw blurRad="292100" dist="139700" dir="2700000" algn="tl" rotWithShape="0">
              <a:srgbClr val="333333">
                <a:alpha val="65000"/>
              </a:srgbClr>
            </a:outerShdw>
          </a:effectLst>
        </p:spPr>
      </p:pic>
      <p:pic>
        <p:nvPicPr>
          <p:cNvPr id="7" name="Afbeelding 6">
            <a:extLst>
              <a:ext uri="{FF2B5EF4-FFF2-40B4-BE49-F238E27FC236}">
                <a16:creationId xmlns:a16="http://schemas.microsoft.com/office/drawing/2014/main" id="{E812E258-E99E-4F0E-B7C1-0CB2C6A0C3EC}"/>
              </a:ext>
            </a:extLst>
          </p:cNvPr>
          <p:cNvPicPr>
            <a:picLocks noChangeAspect="1"/>
          </p:cNvPicPr>
          <p:nvPr/>
        </p:nvPicPr>
        <p:blipFill>
          <a:blip r:embed="rId3"/>
          <a:stretch>
            <a:fillRect/>
          </a:stretch>
        </p:blipFill>
        <p:spPr>
          <a:xfrm>
            <a:off x="2000250" y="949592"/>
            <a:ext cx="3460755" cy="4932093"/>
          </a:xfrm>
          <a:prstGeom prst="rect">
            <a:avLst/>
          </a:prstGeom>
          <a:ln>
            <a:noFill/>
          </a:ln>
          <a:effectLst>
            <a:outerShdw blurRad="292100" dist="139700" dir="2700000" algn="tl" rotWithShape="0">
              <a:srgbClr val="333333">
                <a:alpha val="65000"/>
              </a:srgbClr>
            </a:outerShdw>
          </a:effectLst>
        </p:spPr>
      </p:pic>
      <p:sp>
        <p:nvSpPr>
          <p:cNvPr id="4" name="Tekstvak 3">
            <a:extLst>
              <a:ext uri="{FF2B5EF4-FFF2-40B4-BE49-F238E27FC236}">
                <a16:creationId xmlns:a16="http://schemas.microsoft.com/office/drawing/2014/main" id="{38BFFBF7-AA7E-8714-5050-CFB9C5EE8C4F}"/>
              </a:ext>
            </a:extLst>
          </p:cNvPr>
          <p:cNvSpPr txBox="1"/>
          <p:nvPr/>
        </p:nvSpPr>
        <p:spPr>
          <a:xfrm>
            <a:off x="1069754" y="6054571"/>
            <a:ext cx="6853562" cy="415498"/>
          </a:xfrm>
          <a:prstGeom prst="rect">
            <a:avLst/>
          </a:prstGeom>
          <a:noFill/>
        </p:spPr>
        <p:txBody>
          <a:bodyPr wrap="square" rtlCol="0">
            <a:spAutoFit/>
          </a:bodyPr>
          <a:lstStyle/>
          <a:p>
            <a:r>
              <a:rPr kumimoji="0" lang="nl-NL" sz="21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hlinkClick r:id="rId4">
                  <a:extLst>
                    <a:ext uri="{A12FA001-AC4F-418D-AE19-62706E023703}">
                      <ahyp:hlinkClr xmlns:ahyp="http://schemas.microsoft.com/office/drawing/2018/hyperlinkcolor" val="tx"/>
                    </a:ext>
                  </a:extLst>
                </a:hlinkClick>
              </a:rPr>
              <a:t>Link naar bovenstaande documenten</a:t>
            </a:r>
            <a:endParaRPr lang="nl-NL" dirty="0">
              <a:solidFill>
                <a:srgbClr val="3FAEC2"/>
              </a:solidFill>
            </a:endParaRPr>
          </a:p>
        </p:txBody>
      </p:sp>
    </p:spTree>
    <p:extLst>
      <p:ext uri="{BB962C8B-B14F-4D97-AF65-F5344CB8AC3E}">
        <p14:creationId xmlns:p14="http://schemas.microsoft.com/office/powerpoint/2010/main" val="324122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lstStyle/>
          <a:p>
            <a:r>
              <a:rPr lang="nl-NL" sz="4000" dirty="0"/>
              <a:t>* IZA transformatiemiddelen</a:t>
            </a:r>
            <a:br>
              <a:rPr lang="nl-NL" dirty="0"/>
            </a:br>
            <a:r>
              <a:rPr lang="nl-NL" sz="2800" dirty="0"/>
              <a:t>Proces transformatieplannen</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p:txBody>
          <a:bodyPr>
            <a:normAutofit lnSpcReduction="10000"/>
          </a:bodyPr>
          <a:lstStyle/>
          <a:p>
            <a:pPr>
              <a:lnSpc>
                <a:spcPct val="80000"/>
              </a:lnSpc>
            </a:pPr>
            <a:r>
              <a:rPr lang="nl-NL" dirty="0"/>
              <a:t>Proces in 4 stappen</a:t>
            </a:r>
          </a:p>
          <a:p>
            <a:pPr marL="628650" lvl="1" indent="-266700">
              <a:lnSpc>
                <a:spcPct val="80000"/>
              </a:lnSpc>
              <a:buFont typeface="+mj-lt"/>
              <a:buAutoNum type="arabicPeriod"/>
            </a:pPr>
            <a:r>
              <a:rPr lang="nl-NL" sz="2800" dirty="0">
                <a:solidFill>
                  <a:srgbClr val="0F426E"/>
                </a:solidFill>
                <a:ea typeface="+mj-ea"/>
                <a:cs typeface="+mj-cs"/>
              </a:rPr>
              <a:t> eerste snelle toets  </a:t>
            </a:r>
          </a:p>
          <a:p>
            <a:pPr marL="628650" lvl="1" indent="-266700">
              <a:lnSpc>
                <a:spcPct val="80000"/>
              </a:lnSpc>
              <a:buFont typeface="+mj-lt"/>
              <a:buAutoNum type="arabicPeriod"/>
            </a:pPr>
            <a:r>
              <a:rPr lang="nl-NL" sz="2800" dirty="0">
                <a:solidFill>
                  <a:srgbClr val="0F426E"/>
                </a:solidFill>
                <a:ea typeface="+mj-ea"/>
                <a:cs typeface="+mj-cs"/>
              </a:rPr>
              <a:t> samen uitwerken transformatieplan</a:t>
            </a:r>
          </a:p>
          <a:p>
            <a:pPr marL="628650" lvl="1" indent="-266700">
              <a:lnSpc>
                <a:spcPct val="80000"/>
              </a:lnSpc>
              <a:buFont typeface="+mj-lt"/>
              <a:buAutoNum type="arabicPeriod"/>
            </a:pPr>
            <a:r>
              <a:rPr lang="nl-NL" sz="2800" dirty="0">
                <a:solidFill>
                  <a:srgbClr val="0F426E"/>
                </a:solidFill>
                <a:ea typeface="+mj-ea"/>
                <a:cs typeface="+mj-cs"/>
              </a:rPr>
              <a:t> beoordeling transformatieplan</a:t>
            </a:r>
          </a:p>
          <a:p>
            <a:pPr marL="628650" lvl="1" indent="-266700">
              <a:lnSpc>
                <a:spcPct val="80000"/>
              </a:lnSpc>
              <a:buFont typeface="+mj-lt"/>
              <a:buAutoNum type="arabicPeriod"/>
            </a:pPr>
            <a:r>
              <a:rPr lang="nl-NL" sz="2800" dirty="0">
                <a:solidFill>
                  <a:srgbClr val="0F426E"/>
                </a:solidFill>
                <a:ea typeface="+mj-ea"/>
                <a:cs typeface="+mj-cs"/>
              </a:rPr>
              <a:t> implementatie inclusief monitoring</a:t>
            </a:r>
            <a:br>
              <a:rPr lang="nl-NL" sz="2800" dirty="0">
                <a:solidFill>
                  <a:srgbClr val="3FAEC2"/>
                </a:solidFill>
              </a:rPr>
            </a:br>
            <a:endParaRPr lang="nl-NL" sz="2800" dirty="0">
              <a:solidFill>
                <a:srgbClr val="3FAEC2"/>
              </a:solidFill>
            </a:endParaRPr>
          </a:p>
          <a:p>
            <a:r>
              <a:rPr lang="nl-NL" dirty="0"/>
              <a:t>Twee mark leidende verzekeraars beoordelen en keuren goed</a:t>
            </a:r>
          </a:p>
          <a:p>
            <a:pPr marL="628650" lvl="1" indent="-266700">
              <a:buFont typeface="+mj-lt"/>
              <a:buAutoNum type="arabicPeriod"/>
            </a:pPr>
            <a:r>
              <a:rPr lang="nl-NL" sz="2800" dirty="0">
                <a:solidFill>
                  <a:srgbClr val="0F426E"/>
                </a:solidFill>
                <a:ea typeface="+mj-ea"/>
                <a:cs typeface="+mj-cs"/>
              </a:rPr>
              <a:t> indiening bij eerste marktleider</a:t>
            </a:r>
          </a:p>
          <a:p>
            <a:pPr marL="628650" lvl="1" indent="-266700">
              <a:buFont typeface="+mj-lt"/>
              <a:buAutoNum type="arabicPeriod"/>
            </a:pPr>
            <a:r>
              <a:rPr lang="nl-NL" sz="2800" dirty="0">
                <a:solidFill>
                  <a:srgbClr val="0F426E"/>
                </a:solidFill>
                <a:ea typeface="+mj-ea"/>
                <a:cs typeface="+mj-cs"/>
              </a:rPr>
              <a:t> 1</a:t>
            </a:r>
            <a:r>
              <a:rPr lang="nl-NL" sz="2800" baseline="30000" dirty="0">
                <a:solidFill>
                  <a:srgbClr val="0F426E"/>
                </a:solidFill>
                <a:ea typeface="+mj-ea"/>
                <a:cs typeface="+mj-cs"/>
              </a:rPr>
              <a:t>e</a:t>
            </a:r>
            <a:r>
              <a:rPr lang="nl-NL" sz="2800" dirty="0">
                <a:solidFill>
                  <a:srgbClr val="0F426E"/>
                </a:solidFill>
                <a:ea typeface="+mj-ea"/>
                <a:cs typeface="+mj-cs"/>
              </a:rPr>
              <a:t> verzekeraar stuurt het door naar 2</a:t>
            </a:r>
            <a:r>
              <a:rPr lang="nl-NL" sz="2800" baseline="30000" dirty="0">
                <a:solidFill>
                  <a:srgbClr val="0F426E"/>
                </a:solidFill>
                <a:ea typeface="+mj-ea"/>
                <a:cs typeface="+mj-cs"/>
              </a:rPr>
              <a:t>e</a:t>
            </a:r>
            <a:r>
              <a:rPr lang="nl-NL" sz="2800" dirty="0">
                <a:solidFill>
                  <a:srgbClr val="0F426E"/>
                </a:solidFill>
                <a:ea typeface="+mj-ea"/>
                <a:cs typeface="+mj-cs"/>
              </a:rPr>
              <a:t> verzekeraar</a:t>
            </a:r>
          </a:p>
          <a:p>
            <a:pPr marL="361950" lvl="1" indent="0">
              <a:lnSpc>
                <a:spcPct val="80000"/>
              </a:lnSpc>
              <a:buNone/>
            </a:pPr>
            <a:endParaRPr lang="nl-NL" sz="2800" dirty="0">
              <a:solidFill>
                <a:srgbClr val="3FAEC2"/>
              </a:solidFill>
            </a:endParaRPr>
          </a:p>
          <a:p>
            <a:pPr marL="361950" lvl="1" indent="0">
              <a:lnSpc>
                <a:spcPct val="80000"/>
              </a:lnSpc>
              <a:buNone/>
            </a:pPr>
            <a:r>
              <a:rPr lang="nl-NL" sz="2000" u="sng" dirty="0">
                <a:solidFill>
                  <a:srgbClr val="3FAEC2"/>
                </a:solidFill>
              </a:rPr>
              <a:t>Link: Handreiking </a:t>
            </a:r>
            <a:r>
              <a:rPr lang="nl-NL" sz="2000" u="sng" dirty="0">
                <a:solidFill>
                  <a:srgbClr val="3FAEC2"/>
                </a:solidFill>
                <a:hlinkClick r:id="rId3">
                  <a:extLst>
                    <a:ext uri="{A12FA001-AC4F-418D-AE19-62706E023703}">
                      <ahyp:hlinkClr xmlns:ahyp="http://schemas.microsoft.com/office/drawing/2018/hyperlinkcolor" val="tx"/>
                    </a:ext>
                  </a:extLst>
                </a:hlinkClick>
              </a:rPr>
              <a:t>IZA-transformatiemiddelen</a:t>
            </a:r>
            <a:endParaRPr lang="nl-NL" sz="2000" u="sng" dirty="0">
              <a:solidFill>
                <a:srgbClr val="3FAEC2"/>
              </a:solidFill>
            </a:endParaRPr>
          </a:p>
          <a:p>
            <a:endParaRPr lang="nl-NL" dirty="0"/>
          </a:p>
        </p:txBody>
      </p:sp>
    </p:spTree>
    <p:extLst>
      <p:ext uri="{BB962C8B-B14F-4D97-AF65-F5344CB8AC3E}">
        <p14:creationId xmlns:p14="http://schemas.microsoft.com/office/powerpoint/2010/main" val="429439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lstStyle/>
          <a:p>
            <a:r>
              <a:rPr lang="nl-NL" sz="4000" dirty="0"/>
              <a:t>* Subsidies andere zorgakkoorden</a:t>
            </a:r>
            <a:br>
              <a:rPr lang="nl-NL" dirty="0"/>
            </a:br>
            <a:endParaRPr lang="nl-NL" sz="32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38200" y="1162975"/>
            <a:ext cx="10515600" cy="4065973"/>
          </a:xfrm>
        </p:spPr>
        <p:txBody>
          <a:bodyPr>
            <a:normAutofit fontScale="25000" lnSpcReduction="20000"/>
          </a:bodyPr>
          <a:lstStyle/>
          <a:p>
            <a:pPr>
              <a:lnSpc>
                <a:spcPct val="80000"/>
              </a:lnSpc>
            </a:pPr>
            <a:r>
              <a:rPr lang="nl-NL" sz="11200" dirty="0"/>
              <a:t>Transformatiemiddelen</a:t>
            </a:r>
          </a:p>
          <a:p>
            <a:pPr marL="361950" lvl="1" indent="0">
              <a:lnSpc>
                <a:spcPct val="80000"/>
              </a:lnSpc>
              <a:buNone/>
            </a:pPr>
            <a:r>
              <a:rPr lang="nl-NL" sz="11200" dirty="0">
                <a:solidFill>
                  <a:srgbClr val="0F426E"/>
                </a:solidFill>
                <a:ea typeface="+mj-ea"/>
                <a:cs typeface="+mj-cs"/>
              </a:rPr>
              <a:t>Bijvoorbeeld gealloceerde transformatiemiddelen GALA en gemeenten</a:t>
            </a:r>
            <a:br>
              <a:rPr lang="nl-NL" sz="11200" dirty="0">
                <a:solidFill>
                  <a:srgbClr val="0F426E"/>
                </a:solidFill>
                <a:ea typeface="+mj-ea"/>
                <a:cs typeface="+mj-cs"/>
              </a:rPr>
            </a:br>
            <a:endParaRPr lang="nl-NL" sz="11200" dirty="0">
              <a:solidFill>
                <a:srgbClr val="0F426E"/>
              </a:solidFill>
              <a:ea typeface="+mj-ea"/>
              <a:cs typeface="+mj-cs"/>
            </a:endParaRPr>
          </a:p>
          <a:p>
            <a:pPr>
              <a:lnSpc>
                <a:spcPct val="80000"/>
              </a:lnSpc>
            </a:pPr>
            <a:r>
              <a:rPr lang="nl-NL" sz="11200" dirty="0"/>
              <a:t>De Brede SPUK-regeling</a:t>
            </a:r>
          </a:p>
          <a:p>
            <a:pPr marL="0" indent="0">
              <a:buNone/>
            </a:pPr>
            <a:r>
              <a:rPr lang="nl-NL" sz="11200" dirty="0">
                <a:solidFill>
                  <a:srgbClr val="0F426E"/>
                </a:solidFill>
                <a:ea typeface="+mj-ea"/>
                <a:cs typeface="+mj-cs"/>
              </a:rPr>
              <a:t>Voor alle gemeenten beschikbaar gesteld voor sport en bewegen, gezondheidsbevordering, cultuurparticipatie en de sociale basis. </a:t>
            </a:r>
          </a:p>
          <a:p>
            <a:pPr marL="0" indent="0">
              <a:buNone/>
            </a:pPr>
            <a:r>
              <a:rPr lang="nl-NL" sz="11200" dirty="0">
                <a:solidFill>
                  <a:srgbClr val="0F426E"/>
                </a:solidFill>
                <a:ea typeface="+mj-ea"/>
                <a:cs typeface="+mj-cs"/>
              </a:rPr>
              <a:t>De stip op de horizon is een gezonde generatie in 2040. Dit om diverse afspraken uit te kunnen voeren. Deze afspraken zijn vastgelegd in het Hoofdlijnen Sportakkoord II, het Gezond en Actief Leven Akkoord (GALA) en het Preventieakkoord.</a:t>
            </a:r>
          </a:p>
          <a:p>
            <a:pPr marL="0" indent="0">
              <a:buNone/>
            </a:pPr>
            <a:endParaRPr lang="nl-NL" sz="3600" dirty="0">
              <a:solidFill>
                <a:srgbClr val="0F426E"/>
              </a:solidFill>
              <a:ea typeface="+mj-ea"/>
              <a:cs typeface="+mj-cs"/>
            </a:endParaRPr>
          </a:p>
          <a:p>
            <a:pPr marL="0" indent="0">
              <a:lnSpc>
                <a:spcPct val="110000"/>
              </a:lnSpc>
              <a:spcBef>
                <a:spcPts val="0"/>
              </a:spcBef>
              <a:buNone/>
            </a:pPr>
            <a:r>
              <a:rPr lang="nl-NL" sz="8000" u="sng" dirty="0"/>
              <a:t>Link: </a:t>
            </a:r>
            <a:r>
              <a:rPr lang="nl-NL" sz="8000" u="sng" dirty="0">
                <a:hlinkClick r:id="rId3">
                  <a:extLst>
                    <a:ext uri="{A12FA001-AC4F-418D-AE19-62706E023703}">
                      <ahyp:hlinkClr xmlns:ahyp="http://schemas.microsoft.com/office/drawing/2018/hyperlinkcolor" val="tx"/>
                    </a:ext>
                  </a:extLst>
                </a:hlinkClick>
              </a:rPr>
              <a:t>WOZO</a:t>
            </a:r>
            <a:endParaRPr lang="nl-NL" sz="8000" u="sng" dirty="0"/>
          </a:p>
          <a:p>
            <a:pPr marL="0" indent="0">
              <a:lnSpc>
                <a:spcPct val="110000"/>
              </a:lnSpc>
              <a:spcBef>
                <a:spcPts val="0"/>
              </a:spcBef>
              <a:buNone/>
            </a:pPr>
            <a:r>
              <a:rPr lang="nl-NL" sz="8000" u="sng" dirty="0">
                <a:hlinkClick r:id="rId4">
                  <a:extLst>
                    <a:ext uri="{A12FA001-AC4F-418D-AE19-62706E023703}">
                      <ahyp:hlinkClr xmlns:ahyp="http://schemas.microsoft.com/office/drawing/2018/hyperlinkcolor" val="tx"/>
                    </a:ext>
                  </a:extLst>
                </a:hlinkClick>
              </a:rPr>
              <a:t>Link: GALA</a:t>
            </a:r>
            <a:br>
              <a:rPr lang="nl-NL" sz="8000" u="sng" dirty="0"/>
            </a:br>
            <a:r>
              <a:rPr lang="nl-NL" sz="8000" u="sng" dirty="0">
                <a:hlinkClick r:id="rId5">
                  <a:extLst>
                    <a:ext uri="{A12FA001-AC4F-418D-AE19-62706E023703}">
                      <ahyp:hlinkClr xmlns:ahyp="http://schemas.microsoft.com/office/drawing/2018/hyperlinkcolor" val="tx"/>
                    </a:ext>
                  </a:extLst>
                </a:hlinkClick>
              </a:rPr>
              <a:t>Link: Brede SPUK-regeling </a:t>
            </a:r>
            <a:endParaRPr lang="nl-NL" sz="8000" u="sng" dirty="0"/>
          </a:p>
          <a:p>
            <a:pPr marL="0" indent="0">
              <a:lnSpc>
                <a:spcPct val="110000"/>
              </a:lnSpc>
              <a:spcBef>
                <a:spcPts val="0"/>
              </a:spcBef>
              <a:buNone/>
            </a:pPr>
            <a:r>
              <a:rPr lang="nl-NL" sz="8000" u="sng" dirty="0"/>
              <a:t>Link: Preventie </a:t>
            </a:r>
            <a:r>
              <a:rPr lang="nl-NL" sz="8000" u="sng" dirty="0">
                <a:hlinkClick r:id="rId6">
                  <a:extLst>
                    <a:ext uri="{A12FA001-AC4F-418D-AE19-62706E023703}">
                      <ahyp:hlinkClr xmlns:ahyp="http://schemas.microsoft.com/office/drawing/2018/hyperlinkcolor" val="tx"/>
                    </a:ext>
                  </a:extLst>
                </a:hlinkClick>
              </a:rPr>
              <a:t>akkoord</a:t>
            </a:r>
            <a:endParaRPr lang="nl-NL" sz="8000" u="sng" dirty="0"/>
          </a:p>
          <a:p>
            <a:pPr marL="0" indent="0">
              <a:lnSpc>
                <a:spcPct val="110000"/>
              </a:lnSpc>
              <a:spcBef>
                <a:spcPts val="0"/>
              </a:spcBef>
              <a:buNone/>
            </a:pPr>
            <a:r>
              <a:rPr lang="nl-NL" sz="8000" u="sng" dirty="0"/>
              <a:t>Link: </a:t>
            </a:r>
            <a:r>
              <a:rPr lang="nl-NL" sz="8000" u="sng" dirty="0" err="1">
                <a:hlinkClick r:id="rId7">
                  <a:extLst>
                    <a:ext uri="{A12FA001-AC4F-418D-AE19-62706E023703}">
                      <ahyp:hlinkClr xmlns:ahyp="http://schemas.microsoft.com/office/drawing/2018/hyperlinkcolor" val="tx"/>
                    </a:ext>
                  </a:extLst>
                </a:hlinkClick>
              </a:rPr>
              <a:t>Roadmap</a:t>
            </a:r>
            <a:r>
              <a:rPr lang="nl-NL" sz="8000" u="sng" dirty="0">
                <a:hlinkClick r:id="rId7">
                  <a:extLst>
                    <a:ext uri="{A12FA001-AC4F-418D-AE19-62706E023703}">
                      <ahyp:hlinkClr xmlns:ahyp="http://schemas.microsoft.com/office/drawing/2018/hyperlinkcolor" val="tx"/>
                    </a:ext>
                  </a:extLst>
                </a:hlinkClick>
              </a:rPr>
              <a:t> Gezond leven voor gemeenten</a:t>
            </a:r>
            <a:endParaRPr lang="nl-NL" dirty="0"/>
          </a:p>
          <a:p>
            <a:pPr marL="0" indent="0">
              <a:buNone/>
            </a:pPr>
            <a:endParaRPr lang="nl-NL" dirty="0"/>
          </a:p>
        </p:txBody>
      </p:sp>
    </p:spTree>
    <p:extLst>
      <p:ext uri="{BB962C8B-B14F-4D97-AF65-F5344CB8AC3E}">
        <p14:creationId xmlns:p14="http://schemas.microsoft.com/office/powerpoint/2010/main" val="401622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lstStyle/>
          <a:p>
            <a:r>
              <a:rPr lang="nl-NL" sz="4000" dirty="0"/>
              <a:t>* Subsidies versterking eerstelijnszorg</a:t>
            </a:r>
            <a:br>
              <a:rPr lang="nl-NL" dirty="0"/>
            </a:br>
            <a:endParaRPr lang="nl-NL" sz="32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38200" y="1340528"/>
            <a:ext cx="10515600" cy="4836435"/>
          </a:xfrm>
        </p:spPr>
        <p:txBody>
          <a:bodyPr>
            <a:normAutofit lnSpcReduction="10000"/>
          </a:bodyPr>
          <a:lstStyle/>
          <a:p>
            <a:pPr>
              <a:lnSpc>
                <a:spcPct val="80000"/>
              </a:lnSpc>
              <a:spcBef>
                <a:spcPts val="2400"/>
              </a:spcBef>
            </a:pPr>
            <a:r>
              <a:rPr lang="nl-NL" dirty="0"/>
              <a:t>Afkomstig </a:t>
            </a:r>
            <a:r>
              <a:rPr lang="nl-NL" dirty="0">
                <a:solidFill>
                  <a:srgbClr val="3FAEC2"/>
                </a:solidFill>
              </a:rPr>
              <a:t>van: </a:t>
            </a:r>
            <a:r>
              <a:rPr lang="nl-NL" dirty="0" err="1">
                <a:solidFill>
                  <a:srgbClr val="0F426E"/>
                </a:solidFill>
                <a:ea typeface="+mj-ea"/>
                <a:cs typeface="+mj-cs"/>
              </a:rPr>
              <a:t>ZonMW</a:t>
            </a:r>
            <a:endParaRPr lang="nl-NL" dirty="0">
              <a:solidFill>
                <a:srgbClr val="0F426E"/>
              </a:solidFill>
              <a:ea typeface="+mj-ea"/>
              <a:cs typeface="+mj-cs"/>
            </a:endParaRPr>
          </a:p>
          <a:p>
            <a:pPr>
              <a:lnSpc>
                <a:spcPct val="80000"/>
              </a:lnSpc>
              <a:spcBef>
                <a:spcPts val="2400"/>
              </a:spcBef>
            </a:pPr>
            <a:r>
              <a:rPr lang="nl-NL" dirty="0">
                <a:solidFill>
                  <a:srgbClr val="3FAEC2"/>
                </a:solidFill>
              </a:rPr>
              <a:t>Doel: </a:t>
            </a:r>
            <a:r>
              <a:rPr lang="nl-NL" dirty="0">
                <a:solidFill>
                  <a:srgbClr val="0F426E"/>
                </a:solidFill>
                <a:ea typeface="+mj-ea"/>
                <a:cs typeface="+mj-cs"/>
              </a:rPr>
              <a:t>voorbereiding versterking van de organisatie van de eerstelijnszorg</a:t>
            </a:r>
          </a:p>
          <a:p>
            <a:pPr>
              <a:lnSpc>
                <a:spcPct val="80000"/>
              </a:lnSpc>
              <a:spcBef>
                <a:spcPts val="2400"/>
              </a:spcBef>
            </a:pPr>
            <a:r>
              <a:rPr lang="nl-NL" dirty="0">
                <a:solidFill>
                  <a:srgbClr val="3FAEC2"/>
                </a:solidFill>
              </a:rPr>
              <a:t>Financiën: </a:t>
            </a:r>
            <a:r>
              <a:rPr lang="nl-NL" dirty="0">
                <a:solidFill>
                  <a:srgbClr val="0F426E"/>
                </a:solidFill>
                <a:ea typeface="+mj-ea"/>
                <a:cs typeface="+mj-cs"/>
              </a:rPr>
              <a:t>per regio kunt u max. € 150.000,- subsidie aanvragen voor een looptijd max. 1 jaar</a:t>
            </a:r>
          </a:p>
          <a:p>
            <a:pPr>
              <a:lnSpc>
                <a:spcPct val="80000"/>
              </a:lnSpc>
              <a:spcBef>
                <a:spcPts val="2400"/>
              </a:spcBef>
            </a:pPr>
            <a:r>
              <a:rPr lang="nl-NL" dirty="0">
                <a:solidFill>
                  <a:srgbClr val="3FAEC2"/>
                </a:solidFill>
              </a:rPr>
              <a:t>Criteria: </a:t>
            </a:r>
            <a:r>
              <a:rPr lang="nl-NL" dirty="0">
                <a:solidFill>
                  <a:srgbClr val="0F426E"/>
                </a:solidFill>
                <a:ea typeface="+mj-ea"/>
                <a:cs typeface="+mj-cs"/>
              </a:rPr>
              <a:t>Met deze voorbereidingssubsidie kunt u mens-, organisatie- en uitvoeringskracht vrij spelen voor het uitvoeren van voorbereidende activiteiten</a:t>
            </a:r>
          </a:p>
          <a:p>
            <a:pPr>
              <a:lnSpc>
                <a:spcPct val="80000"/>
              </a:lnSpc>
              <a:spcBef>
                <a:spcPts val="2400"/>
              </a:spcBef>
            </a:pPr>
            <a:endParaRPr lang="nl-NL" sz="3000" dirty="0">
              <a:solidFill>
                <a:srgbClr val="0F426E"/>
              </a:solidFill>
              <a:ea typeface="+mj-ea"/>
              <a:cs typeface="+mj-cs"/>
            </a:endParaRPr>
          </a:p>
          <a:p>
            <a:pPr marL="0" indent="0">
              <a:lnSpc>
                <a:spcPct val="80000"/>
              </a:lnSpc>
              <a:spcBef>
                <a:spcPts val="2400"/>
              </a:spcBef>
              <a:buNone/>
            </a:pPr>
            <a:r>
              <a:rPr lang="nl-NL" sz="2000" dirty="0">
                <a:hlinkClick r:id="rId3">
                  <a:extLst>
                    <a:ext uri="{A12FA001-AC4F-418D-AE19-62706E023703}">
                      <ahyp:hlinkClr xmlns:ahyp="http://schemas.microsoft.com/office/drawing/2018/hyperlinkcolor" val="tx"/>
                    </a:ext>
                  </a:extLst>
                </a:hlinkClick>
              </a:rPr>
              <a:t>Link: Subsidie versterking eerstelijnszorg, </a:t>
            </a:r>
            <a:r>
              <a:rPr lang="nl-NL" sz="2000" dirty="0" err="1">
                <a:hlinkClick r:id="rId3">
                  <a:extLst>
                    <a:ext uri="{A12FA001-AC4F-418D-AE19-62706E023703}">
                      <ahyp:hlinkClr xmlns:ahyp="http://schemas.microsoft.com/office/drawing/2018/hyperlinkcolor" val="tx"/>
                    </a:ext>
                  </a:extLst>
                </a:hlinkClick>
              </a:rPr>
              <a:t>ZonMW</a:t>
            </a:r>
            <a:endParaRPr lang="nl-NL" sz="2000" dirty="0"/>
          </a:p>
        </p:txBody>
      </p:sp>
    </p:spTree>
    <p:extLst>
      <p:ext uri="{BB962C8B-B14F-4D97-AF65-F5344CB8AC3E}">
        <p14:creationId xmlns:p14="http://schemas.microsoft.com/office/powerpoint/2010/main" val="221562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lstStyle/>
          <a:p>
            <a:r>
              <a:rPr lang="nl-NL" sz="4000" dirty="0"/>
              <a:t>* Subsidies versterking eerstelijnszorg</a:t>
            </a:r>
            <a:br>
              <a:rPr lang="nl-NL" dirty="0"/>
            </a:br>
            <a:endParaRPr lang="nl-NL" sz="32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38200" y="1313895"/>
            <a:ext cx="10995734" cy="4836435"/>
          </a:xfrm>
        </p:spPr>
        <p:txBody>
          <a:bodyPr>
            <a:normAutofit fontScale="62500" lnSpcReduction="20000"/>
          </a:bodyPr>
          <a:lstStyle/>
          <a:p>
            <a:pPr>
              <a:lnSpc>
                <a:spcPct val="120000"/>
              </a:lnSpc>
              <a:spcBef>
                <a:spcPts val="0"/>
              </a:spcBef>
            </a:pPr>
            <a:r>
              <a:rPr lang="nl-NL" sz="4500" dirty="0">
                <a:solidFill>
                  <a:srgbClr val="3FAEC2"/>
                </a:solidFill>
              </a:rPr>
              <a:t>Door wie in te dienen: </a:t>
            </a:r>
          </a:p>
          <a:p>
            <a:pPr marL="0" indent="0">
              <a:lnSpc>
                <a:spcPct val="120000"/>
              </a:lnSpc>
              <a:spcBef>
                <a:spcPts val="0"/>
              </a:spcBef>
              <a:buNone/>
            </a:pPr>
            <a:r>
              <a:rPr lang="nl-NL" sz="4000" dirty="0">
                <a:solidFill>
                  <a:srgbClr val="0F426E"/>
                </a:solidFill>
                <a:ea typeface="+mj-ea"/>
                <a:cs typeface="+mj-cs"/>
              </a:rPr>
              <a:t>namens min. de volgende partijen:</a:t>
            </a:r>
          </a:p>
          <a:p>
            <a:pPr marL="0" indent="0">
              <a:lnSpc>
                <a:spcPct val="120000"/>
              </a:lnSpc>
              <a:spcBef>
                <a:spcPts val="0"/>
              </a:spcBef>
              <a:buNone/>
            </a:pPr>
            <a:r>
              <a:rPr lang="nl-NL" sz="4000" dirty="0">
                <a:solidFill>
                  <a:srgbClr val="0F426E"/>
                </a:solidFill>
                <a:ea typeface="+mj-ea"/>
                <a:cs typeface="+mj-cs"/>
              </a:rPr>
              <a:t>* 1 of meerdere regionale huisartsenorganisaties</a:t>
            </a:r>
          </a:p>
          <a:p>
            <a:pPr marL="0" indent="0">
              <a:lnSpc>
                <a:spcPct val="120000"/>
              </a:lnSpc>
              <a:spcBef>
                <a:spcPts val="0"/>
              </a:spcBef>
              <a:buNone/>
            </a:pPr>
            <a:r>
              <a:rPr lang="nl-NL" sz="4000" dirty="0">
                <a:solidFill>
                  <a:srgbClr val="0F426E"/>
                </a:solidFill>
                <a:ea typeface="+mj-ea"/>
                <a:cs typeface="+mj-cs"/>
              </a:rPr>
              <a:t>* min. 2 regionale samenwerkingsorganisaties op het gebied van wijkverpleging en/of Verzorging, Verpleging en Thuiszorg (VVT)</a:t>
            </a:r>
          </a:p>
          <a:p>
            <a:pPr marL="0" indent="0">
              <a:lnSpc>
                <a:spcPct val="120000"/>
              </a:lnSpc>
              <a:spcBef>
                <a:spcPts val="0"/>
              </a:spcBef>
              <a:buNone/>
            </a:pPr>
            <a:r>
              <a:rPr lang="nl-NL" sz="4000" dirty="0">
                <a:solidFill>
                  <a:srgbClr val="0F426E"/>
                </a:solidFill>
                <a:ea typeface="+mj-ea"/>
                <a:cs typeface="+mj-cs"/>
              </a:rPr>
              <a:t>* de marktleider zorgverzekeraar</a:t>
            </a:r>
          </a:p>
          <a:p>
            <a:pPr>
              <a:lnSpc>
                <a:spcPct val="120000"/>
              </a:lnSpc>
              <a:spcBef>
                <a:spcPts val="0"/>
              </a:spcBef>
            </a:pPr>
            <a:r>
              <a:rPr lang="nl-NL" sz="4500" dirty="0">
                <a:solidFill>
                  <a:srgbClr val="3FAEC2"/>
                </a:solidFill>
              </a:rPr>
              <a:t>Tot wanneer in te dienen (2</a:t>
            </a:r>
            <a:r>
              <a:rPr lang="nl-NL" sz="4500" baseline="30000" dirty="0">
                <a:solidFill>
                  <a:srgbClr val="3FAEC2"/>
                </a:solidFill>
              </a:rPr>
              <a:t>e</a:t>
            </a:r>
            <a:r>
              <a:rPr lang="nl-NL" sz="4500" dirty="0">
                <a:solidFill>
                  <a:srgbClr val="3FAEC2"/>
                </a:solidFill>
              </a:rPr>
              <a:t> ronde): </a:t>
            </a:r>
            <a:r>
              <a:rPr lang="nl-NL" sz="4000" dirty="0">
                <a:solidFill>
                  <a:srgbClr val="0F426E"/>
                </a:solidFill>
                <a:ea typeface="+mj-ea"/>
                <a:cs typeface="+mj-cs"/>
              </a:rPr>
              <a:t>29 november 2023, 14.00 uur</a:t>
            </a:r>
          </a:p>
          <a:p>
            <a:pPr>
              <a:lnSpc>
                <a:spcPct val="120000"/>
              </a:lnSpc>
              <a:spcBef>
                <a:spcPts val="0"/>
              </a:spcBef>
            </a:pPr>
            <a:r>
              <a:rPr lang="nl-NL" sz="4500" dirty="0"/>
              <a:t>Voorbeelden: </a:t>
            </a:r>
            <a:r>
              <a:rPr lang="nl-NL" sz="4000" dirty="0">
                <a:solidFill>
                  <a:srgbClr val="0F426E"/>
                </a:solidFill>
                <a:ea typeface="+mj-ea"/>
                <a:cs typeface="+mj-cs"/>
              </a:rPr>
              <a:t>Visiestuk of een beleidsplan, met daarin de doelen die de regio gezamenlijk wil nastreven</a:t>
            </a:r>
          </a:p>
          <a:p>
            <a:pPr marL="0" indent="0">
              <a:lnSpc>
                <a:spcPct val="120000"/>
              </a:lnSpc>
              <a:spcBef>
                <a:spcPts val="0"/>
              </a:spcBef>
              <a:buNone/>
            </a:pPr>
            <a:endParaRPr lang="nl-NL" sz="2900" u="sng" dirty="0"/>
          </a:p>
          <a:p>
            <a:pPr marL="0" indent="0">
              <a:lnSpc>
                <a:spcPct val="120000"/>
              </a:lnSpc>
              <a:spcBef>
                <a:spcPts val="0"/>
              </a:spcBef>
              <a:buNone/>
            </a:pPr>
            <a:r>
              <a:rPr lang="nl-NL" sz="2900" u="sng" dirty="0"/>
              <a:t>Link: </a:t>
            </a:r>
            <a:r>
              <a:rPr lang="nl-NL" sz="2900" u="sng" dirty="0">
                <a:hlinkClick r:id="rId3">
                  <a:extLst>
                    <a:ext uri="{A12FA001-AC4F-418D-AE19-62706E023703}">
                      <ahyp:hlinkClr xmlns:ahyp="http://schemas.microsoft.com/office/drawing/2018/hyperlinkcolor" val="tx"/>
                    </a:ext>
                  </a:extLst>
                </a:hlinkClick>
              </a:rPr>
              <a:t>Voorbereidingssubsidie</a:t>
            </a:r>
            <a:r>
              <a:rPr lang="nl-NL" sz="2900" u="sng" dirty="0"/>
              <a:t> voor regionale versterking van eerstelijnszorg 2</a:t>
            </a:r>
            <a:r>
              <a:rPr lang="nl-NL" sz="2900" u="sng" baseline="30000" dirty="0"/>
              <a:t>e</a:t>
            </a:r>
            <a:r>
              <a:rPr lang="nl-NL" sz="2900" u="sng" dirty="0"/>
              <a:t> ronde</a:t>
            </a:r>
            <a:br>
              <a:rPr lang="nl-NL" sz="2900" u="sng" dirty="0"/>
            </a:br>
            <a:r>
              <a:rPr lang="nl-NL" sz="2900" u="sng" dirty="0"/>
              <a:t>Link: </a:t>
            </a:r>
            <a:r>
              <a:rPr lang="nl-NL" sz="2900" dirty="0">
                <a:hlinkClick r:id="rId3">
                  <a:extLst>
                    <a:ext uri="{A12FA001-AC4F-418D-AE19-62706E023703}">
                      <ahyp:hlinkClr xmlns:ahyp="http://schemas.microsoft.com/office/drawing/2018/hyperlinkcolor" val="tx"/>
                    </a:ext>
                  </a:extLst>
                </a:hlinkClick>
              </a:rPr>
              <a:t>Voorbereidingssubsidie voor regionale versterking eerstelijnszorg: tweede ronde | KNMP</a:t>
            </a:r>
            <a:endParaRPr lang="nl-NL" sz="2900" u="sng" dirty="0"/>
          </a:p>
          <a:p>
            <a:pPr marL="0" indent="0">
              <a:lnSpc>
                <a:spcPct val="120000"/>
              </a:lnSpc>
              <a:spcBef>
                <a:spcPts val="0"/>
              </a:spcBef>
              <a:buNone/>
            </a:pPr>
            <a:r>
              <a:rPr lang="nl-NL" sz="2800" u="sng" dirty="0">
                <a:solidFill>
                  <a:srgbClr val="3FAEC2"/>
                </a:solidFill>
              </a:rPr>
              <a:t>Link</a:t>
            </a:r>
            <a:r>
              <a:rPr lang="nl-NL" sz="2900" u="sng" dirty="0"/>
              <a:t>: </a:t>
            </a:r>
            <a:r>
              <a:rPr lang="nl-NL" sz="2900" u="sng" dirty="0">
                <a:hlinkClick r:id="rId4">
                  <a:extLst>
                    <a:ext uri="{A12FA001-AC4F-418D-AE19-62706E023703}">
                      <ahyp:hlinkClr xmlns:ahyp="http://schemas.microsoft.com/office/drawing/2018/hyperlinkcolor" val="tx"/>
                    </a:ext>
                  </a:extLst>
                </a:hlinkClick>
              </a:rPr>
              <a:t>Andere subsidies van </a:t>
            </a:r>
            <a:r>
              <a:rPr lang="nl-NL" sz="2900" u="sng" dirty="0" err="1">
                <a:hlinkClick r:id="rId4">
                  <a:extLst>
                    <a:ext uri="{A12FA001-AC4F-418D-AE19-62706E023703}">
                      <ahyp:hlinkClr xmlns:ahyp="http://schemas.microsoft.com/office/drawing/2018/hyperlinkcolor" val="tx"/>
                    </a:ext>
                  </a:extLst>
                </a:hlinkClick>
              </a:rPr>
              <a:t>ZonMW</a:t>
            </a:r>
            <a:endParaRPr lang="nl-NL" sz="2900" u="sng" dirty="0"/>
          </a:p>
        </p:txBody>
      </p:sp>
    </p:spTree>
    <p:extLst>
      <p:ext uri="{BB962C8B-B14F-4D97-AF65-F5344CB8AC3E}">
        <p14:creationId xmlns:p14="http://schemas.microsoft.com/office/powerpoint/2010/main" val="122280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lstStyle/>
          <a:p>
            <a:r>
              <a:rPr lang="nl-NL" dirty="0"/>
              <a:t>* Subsidies Ontregel de zorg</a:t>
            </a:r>
            <a:br>
              <a:rPr lang="nl-NL" dirty="0"/>
            </a:br>
            <a:endParaRPr lang="nl-NL" sz="32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38199" y="1340528"/>
            <a:ext cx="10924713" cy="4836435"/>
          </a:xfrm>
        </p:spPr>
        <p:txBody>
          <a:bodyPr>
            <a:normAutofit/>
          </a:bodyPr>
          <a:lstStyle/>
          <a:p>
            <a:pPr>
              <a:lnSpc>
                <a:spcPct val="80000"/>
              </a:lnSpc>
              <a:spcAft>
                <a:spcPts val="1200"/>
              </a:spcAft>
            </a:pPr>
            <a:r>
              <a:rPr lang="nl-NL" dirty="0"/>
              <a:t>Afkomstig </a:t>
            </a:r>
            <a:r>
              <a:rPr lang="nl-NL" sz="2800" dirty="0">
                <a:solidFill>
                  <a:srgbClr val="3FAEC2"/>
                </a:solidFill>
              </a:rPr>
              <a:t>van: </a:t>
            </a:r>
            <a:r>
              <a:rPr lang="nl-NL" sz="2800" dirty="0">
                <a:solidFill>
                  <a:srgbClr val="002060"/>
                </a:solidFill>
              </a:rPr>
              <a:t>VWS</a:t>
            </a:r>
          </a:p>
          <a:p>
            <a:pPr>
              <a:lnSpc>
                <a:spcPct val="80000"/>
              </a:lnSpc>
              <a:spcAft>
                <a:spcPts val="1200"/>
              </a:spcAft>
            </a:pPr>
            <a:r>
              <a:rPr lang="nl-NL" sz="2800" dirty="0">
                <a:solidFill>
                  <a:srgbClr val="3FAEC2"/>
                </a:solidFill>
              </a:rPr>
              <a:t>Doel: </a:t>
            </a:r>
            <a:r>
              <a:rPr lang="nl-NL" sz="2800" dirty="0">
                <a:solidFill>
                  <a:srgbClr val="002060"/>
                </a:solidFill>
              </a:rPr>
              <a:t>Stimuleert zorgaanbieders om in de eigen organisatie de administratieve last te verlagen</a:t>
            </a:r>
          </a:p>
          <a:p>
            <a:pPr>
              <a:lnSpc>
                <a:spcPct val="80000"/>
              </a:lnSpc>
              <a:spcAft>
                <a:spcPts val="1200"/>
              </a:spcAft>
            </a:pPr>
            <a:r>
              <a:rPr lang="nl-NL" sz="2800" dirty="0">
                <a:solidFill>
                  <a:srgbClr val="3FAEC2"/>
                </a:solidFill>
              </a:rPr>
              <a:t>Financiën: </a:t>
            </a:r>
            <a:r>
              <a:rPr lang="nl-NL" sz="2800" dirty="0">
                <a:solidFill>
                  <a:srgbClr val="002060"/>
                </a:solidFill>
              </a:rPr>
              <a:t>Min. €25.000 en max. €124.999 </a:t>
            </a:r>
            <a:br>
              <a:rPr lang="nl-NL" sz="2800" dirty="0">
                <a:solidFill>
                  <a:srgbClr val="002060"/>
                </a:solidFill>
              </a:rPr>
            </a:br>
            <a:r>
              <a:rPr lang="nl-NL" sz="2800" dirty="0">
                <a:solidFill>
                  <a:srgbClr val="002060"/>
                </a:solidFill>
              </a:rPr>
              <a:t>(25% voor eigen rekening).</a:t>
            </a:r>
            <a:br>
              <a:rPr lang="nl-NL" sz="2800" dirty="0">
                <a:solidFill>
                  <a:srgbClr val="002060"/>
                </a:solidFill>
              </a:rPr>
            </a:br>
            <a:r>
              <a:rPr lang="nl-NL" sz="2800" dirty="0">
                <a:solidFill>
                  <a:srgbClr val="002060"/>
                </a:solidFill>
              </a:rPr>
              <a:t>In totaal stelt VWS 9,5 milj</a:t>
            </a:r>
            <a:r>
              <a:rPr lang="nl-NL" dirty="0">
                <a:solidFill>
                  <a:srgbClr val="002060"/>
                </a:solidFill>
              </a:rPr>
              <a:t>oen</a:t>
            </a:r>
            <a:r>
              <a:rPr lang="nl-NL" sz="2800" dirty="0">
                <a:solidFill>
                  <a:srgbClr val="002060"/>
                </a:solidFill>
              </a:rPr>
              <a:t> voor de subsidieregeling beschikbaar dat is verdeeld over drie subsidierondes.</a:t>
            </a:r>
          </a:p>
          <a:p>
            <a:pPr>
              <a:lnSpc>
                <a:spcPct val="80000"/>
              </a:lnSpc>
              <a:spcAft>
                <a:spcPts val="1200"/>
              </a:spcAft>
            </a:pPr>
            <a:r>
              <a:rPr lang="nl-NL" sz="2800" dirty="0">
                <a:solidFill>
                  <a:srgbClr val="3FAEC2"/>
                </a:solidFill>
              </a:rPr>
              <a:t>Criteria: </a:t>
            </a:r>
            <a:r>
              <a:rPr lang="nl-NL" sz="2800" dirty="0">
                <a:solidFill>
                  <a:srgbClr val="002060"/>
                </a:solidFill>
              </a:rPr>
              <a:t>Activiteitenplan en na afronding een korte samenvatting van de uitgevoerde activiteiten en opbrengsten.</a:t>
            </a:r>
          </a:p>
          <a:p>
            <a:endParaRPr lang="nl-NL" dirty="0"/>
          </a:p>
        </p:txBody>
      </p:sp>
    </p:spTree>
    <p:extLst>
      <p:ext uri="{BB962C8B-B14F-4D97-AF65-F5344CB8AC3E}">
        <p14:creationId xmlns:p14="http://schemas.microsoft.com/office/powerpoint/2010/main" val="1928523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lstStyle/>
          <a:p>
            <a:r>
              <a:rPr lang="nl-NL" dirty="0"/>
              <a:t>* Subsidies Ontregel de zorg</a:t>
            </a:r>
            <a:br>
              <a:rPr lang="nl-NL" dirty="0"/>
            </a:br>
            <a:endParaRPr lang="nl-NL" sz="32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38200" y="1340528"/>
            <a:ext cx="10515600" cy="4836435"/>
          </a:xfrm>
        </p:spPr>
        <p:txBody>
          <a:bodyPr>
            <a:normAutofit lnSpcReduction="10000"/>
          </a:bodyPr>
          <a:lstStyle/>
          <a:p>
            <a:pPr>
              <a:lnSpc>
                <a:spcPct val="80000"/>
              </a:lnSpc>
              <a:spcAft>
                <a:spcPts val="1200"/>
              </a:spcAft>
            </a:pPr>
            <a:r>
              <a:rPr lang="nl-NL" dirty="0">
                <a:solidFill>
                  <a:srgbClr val="3FAEC2"/>
                </a:solidFill>
              </a:rPr>
              <a:t>Door wie in te dienen:  </a:t>
            </a:r>
            <a:r>
              <a:rPr lang="nl-NL" sz="2400" dirty="0">
                <a:solidFill>
                  <a:srgbClr val="002060"/>
                </a:solidFill>
              </a:rPr>
              <a:t>een zorgaanbieder die in ieder geval zorg levert volgens de Zorgverzekeringswet (</a:t>
            </a:r>
            <a:r>
              <a:rPr lang="nl-NL" sz="2400" dirty="0" err="1">
                <a:solidFill>
                  <a:srgbClr val="002060"/>
                </a:solidFill>
              </a:rPr>
              <a:t>Zvw</a:t>
            </a:r>
            <a:r>
              <a:rPr lang="nl-NL" sz="2400" dirty="0">
                <a:solidFill>
                  <a:srgbClr val="002060"/>
                </a:solidFill>
              </a:rPr>
              <a:t>)</a:t>
            </a:r>
          </a:p>
          <a:p>
            <a:pPr>
              <a:lnSpc>
                <a:spcPct val="80000"/>
              </a:lnSpc>
              <a:spcAft>
                <a:spcPts val="1200"/>
              </a:spcAft>
            </a:pPr>
            <a:r>
              <a:rPr lang="nl-NL" dirty="0">
                <a:solidFill>
                  <a:srgbClr val="3FAEC2"/>
                </a:solidFill>
              </a:rPr>
              <a:t>Tot wanneer in te dienen: </a:t>
            </a:r>
            <a:r>
              <a:rPr lang="nl-NL" sz="2400" dirty="0">
                <a:solidFill>
                  <a:srgbClr val="002060"/>
                </a:solidFill>
              </a:rPr>
              <a:t>3</a:t>
            </a:r>
            <a:r>
              <a:rPr lang="nl-NL" sz="2400" baseline="30000" dirty="0">
                <a:solidFill>
                  <a:srgbClr val="002060"/>
                </a:solidFill>
              </a:rPr>
              <a:t>de</a:t>
            </a:r>
            <a:r>
              <a:rPr lang="nl-NL" sz="2400" dirty="0">
                <a:solidFill>
                  <a:srgbClr val="002060"/>
                </a:solidFill>
              </a:rPr>
              <a:t> ronde: 1 t/m 30 nov. 2023</a:t>
            </a:r>
          </a:p>
          <a:p>
            <a:pPr>
              <a:lnSpc>
                <a:spcPct val="80000"/>
              </a:lnSpc>
              <a:spcAft>
                <a:spcPts val="1200"/>
              </a:spcAft>
            </a:pPr>
            <a:r>
              <a:rPr lang="nl-NL" dirty="0">
                <a:solidFill>
                  <a:srgbClr val="3FAEC2"/>
                </a:solidFill>
              </a:rPr>
              <a:t>Voorbeelden: </a:t>
            </a:r>
            <a:r>
              <a:rPr lang="nl-NL" sz="2400" dirty="0">
                <a:solidFill>
                  <a:srgbClr val="002060"/>
                </a:solidFill>
              </a:rPr>
              <a:t>Geen voorbeelden van initiatieven apothekers. </a:t>
            </a:r>
            <a:br>
              <a:rPr lang="nl-NL" sz="2400" dirty="0">
                <a:solidFill>
                  <a:srgbClr val="002060"/>
                </a:solidFill>
              </a:rPr>
            </a:br>
            <a:r>
              <a:rPr lang="nl-NL" sz="2400" dirty="0">
                <a:solidFill>
                  <a:srgbClr val="002060"/>
                </a:solidFill>
              </a:rPr>
              <a:t>Deze subsidie is oorspronkelijk geschreven voor ziekenhuizen en helaas minder geschikt voor openbare apotheken. De belangrijkste redenen daarvoor zijn de omvang van de subsidie (deels eigen geld), en de financiële verantwoordelijkheid die bij één AGB-code moet worden neergelegd.</a:t>
            </a:r>
          </a:p>
          <a:p>
            <a:pPr marL="0" indent="0">
              <a:lnSpc>
                <a:spcPct val="80000"/>
              </a:lnSpc>
              <a:spcAft>
                <a:spcPts val="1200"/>
              </a:spcAft>
              <a:buNone/>
            </a:pPr>
            <a:endParaRPr lang="nl-NL" sz="2400" dirty="0">
              <a:solidFill>
                <a:srgbClr val="002060"/>
              </a:solidFill>
            </a:endParaRPr>
          </a:p>
          <a:p>
            <a:pPr marL="0" indent="0">
              <a:lnSpc>
                <a:spcPct val="110000"/>
              </a:lnSpc>
              <a:spcBef>
                <a:spcPts val="0"/>
              </a:spcBef>
              <a:buNone/>
            </a:pPr>
            <a:r>
              <a:rPr lang="nl-NL" sz="2000" dirty="0">
                <a:hlinkClick r:id="rId3">
                  <a:extLst>
                    <a:ext uri="{A12FA001-AC4F-418D-AE19-62706E023703}">
                      <ahyp:hlinkClr xmlns:ahyp="http://schemas.microsoft.com/office/drawing/2018/hyperlinkcolor" val="tx"/>
                    </a:ext>
                  </a:extLst>
                </a:hlinkClick>
              </a:rPr>
              <a:t>Link: KNMP-nieuwsbericht, ontregel de zorg</a:t>
            </a:r>
            <a:endParaRPr lang="nl-NL" sz="2000" dirty="0"/>
          </a:p>
          <a:p>
            <a:pPr marL="0" indent="0">
              <a:lnSpc>
                <a:spcPct val="110000"/>
              </a:lnSpc>
              <a:spcBef>
                <a:spcPts val="0"/>
              </a:spcBef>
              <a:buNone/>
            </a:pPr>
            <a:r>
              <a:rPr lang="nl-NL" sz="2000" dirty="0">
                <a:hlinkClick r:id="rId4">
                  <a:extLst>
                    <a:ext uri="{A12FA001-AC4F-418D-AE19-62706E023703}">
                      <ahyp:hlinkClr xmlns:ahyp="http://schemas.microsoft.com/office/drawing/2018/hyperlinkcolor" val="tx"/>
                    </a:ext>
                  </a:extLst>
                </a:hlinkClick>
              </a:rPr>
              <a:t>Link: Dienst Uitvoering Subsidies aan Instellingen (DUS-I)</a:t>
            </a:r>
            <a:br>
              <a:rPr lang="nl-NL" sz="2000" dirty="0">
                <a:hlinkClick r:id="rId4">
                  <a:extLst>
                    <a:ext uri="{A12FA001-AC4F-418D-AE19-62706E023703}">
                      <ahyp:hlinkClr xmlns:ahyp="http://schemas.microsoft.com/office/drawing/2018/hyperlinkcolor" val="tx"/>
                    </a:ext>
                  </a:extLst>
                </a:hlinkClick>
              </a:rPr>
            </a:br>
            <a:r>
              <a:rPr lang="nl-NL" sz="2000" dirty="0">
                <a:hlinkClick r:id="rId5">
                  <a:extLst>
                    <a:ext uri="{A12FA001-AC4F-418D-AE19-62706E023703}">
                      <ahyp:hlinkClr xmlns:ahyp="http://schemas.microsoft.com/office/drawing/2018/hyperlinkcolor" val="tx"/>
                    </a:ext>
                  </a:extLst>
                </a:hlinkClick>
              </a:rPr>
              <a:t>Link: Staatscourant, bekendmaking subsidie</a:t>
            </a:r>
            <a:endParaRPr lang="nl-NL" sz="2000" dirty="0"/>
          </a:p>
          <a:p>
            <a:endParaRPr lang="nl-NL" dirty="0"/>
          </a:p>
        </p:txBody>
      </p:sp>
    </p:spTree>
    <p:extLst>
      <p:ext uri="{BB962C8B-B14F-4D97-AF65-F5344CB8AC3E}">
        <p14:creationId xmlns:p14="http://schemas.microsoft.com/office/powerpoint/2010/main" val="249011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F9F1-A362-B44D-11E6-C16E4723C762}"/>
              </a:ext>
            </a:extLst>
          </p:cNvPr>
          <p:cNvSpPr>
            <a:spLocks noGrp="1"/>
          </p:cNvSpPr>
          <p:nvPr>
            <p:ph type="title"/>
          </p:nvPr>
        </p:nvSpPr>
        <p:spPr/>
        <p:txBody>
          <a:bodyPr>
            <a:normAutofit/>
          </a:bodyPr>
          <a:lstStyle/>
          <a:p>
            <a:r>
              <a:rPr lang="nl-NL" sz="4000" dirty="0"/>
              <a:t>Inhoud</a:t>
            </a:r>
          </a:p>
        </p:txBody>
      </p:sp>
      <p:sp>
        <p:nvSpPr>
          <p:cNvPr id="3" name="Tijdelijke aanduiding voor inhoud 2">
            <a:extLst>
              <a:ext uri="{FF2B5EF4-FFF2-40B4-BE49-F238E27FC236}">
                <a16:creationId xmlns:a16="http://schemas.microsoft.com/office/drawing/2014/main" id="{E4AB4E5E-9FC1-BAE5-A445-021D1C0F043A}"/>
              </a:ext>
            </a:extLst>
          </p:cNvPr>
          <p:cNvSpPr>
            <a:spLocks noGrp="1"/>
          </p:cNvSpPr>
          <p:nvPr>
            <p:ph idx="1"/>
          </p:nvPr>
        </p:nvSpPr>
        <p:spPr/>
        <p:txBody>
          <a:bodyPr/>
          <a:lstStyle/>
          <a:p>
            <a:pPr marL="571500" indent="-571500">
              <a:buAutoNum type="romanUcPeriod"/>
            </a:pPr>
            <a:r>
              <a:rPr lang="nl-NL" dirty="0"/>
              <a:t>IZA</a:t>
            </a:r>
          </a:p>
          <a:p>
            <a:pPr marL="571500" indent="-571500">
              <a:buAutoNum type="romanUcPeriod"/>
            </a:pPr>
            <a:r>
              <a:rPr lang="nl-NL" dirty="0"/>
              <a:t>KNMP visie regionalisering</a:t>
            </a:r>
          </a:p>
          <a:p>
            <a:pPr marL="571500" indent="-571500">
              <a:buAutoNum type="romanUcPeriod"/>
            </a:pPr>
            <a:r>
              <a:rPr lang="nl-NL" dirty="0"/>
              <a:t>Regio(‘s)</a:t>
            </a:r>
          </a:p>
          <a:p>
            <a:pPr marL="571500" indent="-571500">
              <a:buAutoNum type="romanUcPeriod"/>
            </a:pPr>
            <a:r>
              <a:rPr lang="nl-NL" dirty="0"/>
              <a:t>Subsidies</a:t>
            </a:r>
          </a:p>
          <a:p>
            <a:pPr marL="571500" indent="-571500">
              <a:buAutoNum type="romanUcPeriod"/>
            </a:pPr>
            <a:r>
              <a:rPr lang="nl-NL" dirty="0"/>
              <a:t>Workshop</a:t>
            </a:r>
          </a:p>
          <a:p>
            <a:pPr marL="571500" indent="-571500">
              <a:buAutoNum type="romanUcPeriod"/>
            </a:pPr>
            <a:r>
              <a:rPr lang="nl-NL" dirty="0"/>
              <a:t>Vragen en discussie</a:t>
            </a:r>
          </a:p>
        </p:txBody>
      </p:sp>
    </p:spTree>
    <p:extLst>
      <p:ext uri="{BB962C8B-B14F-4D97-AF65-F5344CB8AC3E}">
        <p14:creationId xmlns:p14="http://schemas.microsoft.com/office/powerpoint/2010/main" val="40911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lang="nl-NL" sz="4000" dirty="0"/>
              <a:t>* Subsidies Zorgverzekeraars</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p:txBody>
          <a:bodyPr>
            <a:normAutofit/>
          </a:bodyPr>
          <a:lstStyle/>
          <a:p>
            <a:pPr>
              <a:spcAft>
                <a:spcPts val="1500"/>
              </a:spcAft>
            </a:pPr>
            <a:r>
              <a:rPr lang="nl-NL" dirty="0"/>
              <a:t>ZK: </a:t>
            </a:r>
            <a:r>
              <a:rPr lang="nl-NL" dirty="0">
                <a:solidFill>
                  <a:srgbClr val="002060"/>
                </a:solidFill>
              </a:rPr>
              <a:t>4 Stichtingen voor financiële ondersteuning voor zorg gerelateerde innovatieve projecten. </a:t>
            </a:r>
          </a:p>
          <a:p>
            <a:pPr>
              <a:spcAft>
                <a:spcPts val="1500"/>
              </a:spcAft>
            </a:pPr>
            <a:r>
              <a:rPr lang="nl-NL" dirty="0"/>
              <a:t>VGZ: </a:t>
            </a:r>
            <a:r>
              <a:rPr lang="nl-NL" dirty="0">
                <a:solidFill>
                  <a:srgbClr val="002060"/>
                </a:solidFill>
              </a:rPr>
              <a:t>Eerstelijns ondersteuningsgelden</a:t>
            </a:r>
            <a:br>
              <a:rPr lang="nl-NL" dirty="0"/>
            </a:br>
            <a:endParaRPr lang="nl-NL" dirty="0">
              <a:solidFill>
                <a:srgbClr val="002060"/>
              </a:solidFill>
            </a:endParaRPr>
          </a:p>
          <a:p>
            <a:pPr marL="0" indent="0">
              <a:buNone/>
            </a:pPr>
            <a:endParaRPr lang="nl-NL" dirty="0"/>
          </a:p>
          <a:p>
            <a:pPr marL="0" indent="0">
              <a:buNone/>
            </a:pPr>
            <a:r>
              <a:rPr lang="nl-NL" sz="2000" u="sng" dirty="0">
                <a:hlinkClick r:id="rId2">
                  <a:extLst>
                    <a:ext uri="{A12FA001-AC4F-418D-AE19-62706E023703}">
                      <ahyp:hlinkClr xmlns:ahyp="http://schemas.microsoft.com/office/drawing/2018/hyperlinkcolor" val="tx"/>
                    </a:ext>
                  </a:extLst>
                </a:hlinkClick>
              </a:rPr>
              <a:t>Link ZK: Financiering van innovatie</a:t>
            </a:r>
            <a:endParaRPr lang="nl-NL" sz="2000" u="sng" dirty="0"/>
          </a:p>
          <a:p>
            <a:pPr marL="0" indent="0">
              <a:buNone/>
            </a:pPr>
            <a:r>
              <a:rPr lang="nl-NL" sz="2000" u="sng" dirty="0"/>
              <a:t>Link ZK: </a:t>
            </a:r>
            <a:r>
              <a:rPr lang="nl-NL" sz="2000" u="sng" dirty="0">
                <a:hlinkClick r:id="rId3">
                  <a:extLst>
                    <a:ext uri="{A12FA001-AC4F-418D-AE19-62706E023703}">
                      <ahyp:hlinkClr xmlns:ahyp="http://schemas.microsoft.com/office/drawing/2018/hyperlinkcolor" val="tx"/>
                    </a:ext>
                  </a:extLst>
                </a:hlinkClick>
              </a:rPr>
              <a:t>Voorbeelden</a:t>
            </a:r>
            <a:r>
              <a:rPr lang="nl-NL" sz="2000" u="sng" dirty="0"/>
              <a:t> initiatieven</a:t>
            </a:r>
          </a:p>
          <a:p>
            <a:pPr marL="0" indent="0">
              <a:buNone/>
            </a:pPr>
            <a:r>
              <a:rPr lang="nl-NL" sz="2000" u="sng" dirty="0"/>
              <a:t>Link ZK: </a:t>
            </a:r>
            <a:r>
              <a:rPr lang="nl-NL" sz="2000" u="sng" dirty="0">
                <a:hlinkClick r:id="rId2">
                  <a:extLst>
                    <a:ext uri="{A12FA001-AC4F-418D-AE19-62706E023703}">
                      <ahyp:hlinkClr xmlns:ahyp="http://schemas.microsoft.com/office/drawing/2018/hyperlinkcolor" val="tx"/>
                    </a:ext>
                  </a:extLst>
                </a:hlinkClick>
              </a:rPr>
              <a:t>Quikscan</a:t>
            </a:r>
            <a:endParaRPr lang="nl-NL" sz="2000" u="sng" dirty="0"/>
          </a:p>
          <a:p>
            <a:pPr marL="0" indent="0">
              <a:buNone/>
            </a:pPr>
            <a:r>
              <a:rPr lang="nl-NL" sz="2000" u="sng" dirty="0">
                <a:hlinkClick r:id="rId4">
                  <a:extLst>
                    <a:ext uri="{A12FA001-AC4F-418D-AE19-62706E023703}">
                      <ahyp:hlinkClr xmlns:ahyp="http://schemas.microsoft.com/office/drawing/2018/hyperlinkcolor" val="tx"/>
                    </a:ext>
                  </a:extLst>
                </a:hlinkClick>
              </a:rPr>
              <a:t>Link VGZ: VEZN </a:t>
            </a:r>
            <a:endParaRPr lang="nl-NL" sz="2000" u="sng" dirty="0"/>
          </a:p>
        </p:txBody>
      </p:sp>
    </p:spTree>
    <p:extLst>
      <p:ext uri="{BB962C8B-B14F-4D97-AF65-F5344CB8AC3E}">
        <p14:creationId xmlns:p14="http://schemas.microsoft.com/office/powerpoint/2010/main" val="181127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fontScale="90000"/>
          </a:bodyPr>
          <a:lstStyle/>
          <a:p>
            <a:r>
              <a:rPr lang="nl-NL" dirty="0"/>
              <a:t>* Subsidies Zorgverzekeraars</a:t>
            </a:r>
            <a:br>
              <a:rPr lang="nl-NL" dirty="0"/>
            </a:br>
            <a:r>
              <a:rPr lang="nl-NL" sz="3100" dirty="0"/>
              <a:t>Innovatieve projecten ZK</a:t>
            </a:r>
            <a:br>
              <a:rPr lang="nl-NL" dirty="0"/>
            </a:br>
            <a:endParaRPr lang="nl-NL" sz="32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38200" y="1837678"/>
            <a:ext cx="10515600" cy="4339285"/>
          </a:xfrm>
        </p:spPr>
        <p:txBody>
          <a:bodyPr>
            <a:normAutofit fontScale="62500" lnSpcReduction="20000"/>
          </a:bodyPr>
          <a:lstStyle/>
          <a:p>
            <a:pPr>
              <a:lnSpc>
                <a:spcPct val="80000"/>
              </a:lnSpc>
              <a:spcAft>
                <a:spcPts val="1200"/>
              </a:spcAft>
            </a:pPr>
            <a:r>
              <a:rPr lang="nl-NL" sz="4500" dirty="0"/>
              <a:t>Afkomstig </a:t>
            </a:r>
            <a:r>
              <a:rPr lang="nl-NL" sz="4500" dirty="0">
                <a:solidFill>
                  <a:srgbClr val="3FAEC2"/>
                </a:solidFill>
              </a:rPr>
              <a:t>van: </a:t>
            </a:r>
            <a:r>
              <a:rPr lang="nl-NL" sz="4500" dirty="0">
                <a:solidFill>
                  <a:srgbClr val="002060"/>
                </a:solidFill>
              </a:rPr>
              <a:t>Zilveren Kruis</a:t>
            </a:r>
          </a:p>
          <a:p>
            <a:pPr>
              <a:lnSpc>
                <a:spcPct val="120000"/>
              </a:lnSpc>
              <a:spcBef>
                <a:spcPts val="0"/>
              </a:spcBef>
            </a:pPr>
            <a:r>
              <a:rPr lang="nl-NL" sz="4500" dirty="0">
                <a:solidFill>
                  <a:srgbClr val="3FAEC2"/>
                </a:solidFill>
              </a:rPr>
              <a:t>Doel en criteria:</a:t>
            </a:r>
            <a:r>
              <a:rPr lang="nl-NL" dirty="0">
                <a:solidFill>
                  <a:srgbClr val="3FAEC2"/>
                </a:solidFill>
              </a:rPr>
              <a:t> </a:t>
            </a:r>
            <a:br>
              <a:rPr lang="nl-NL" dirty="0">
                <a:solidFill>
                  <a:srgbClr val="002060"/>
                </a:solidFill>
              </a:rPr>
            </a:br>
            <a:r>
              <a:rPr lang="nl-NL" dirty="0">
                <a:solidFill>
                  <a:srgbClr val="002060"/>
                </a:solidFill>
              </a:rPr>
              <a:t>* bijvoorbeeld Stichting Achmea Gezondheidszorg (SAG) stimuleert organisaties om innovatieve projecten in te dienen die zich richten op de thema’s “Vitaliteit, leefstijl en preventie”, “Meer tijd voor zorg” en “Zorg op de juiste plaats”, met als speerpunten: versnellen van digitale zorg en zorg op afstand. SAG vindt een project innovatief als het vernieuwend of grensverleggend is en leidt tot betere, efficiëntere of effectievere zorg.</a:t>
            </a:r>
            <a:br>
              <a:rPr lang="nl-NL" dirty="0">
                <a:solidFill>
                  <a:srgbClr val="002060"/>
                </a:solidFill>
              </a:rPr>
            </a:br>
            <a:br>
              <a:rPr lang="nl-NL" dirty="0">
                <a:solidFill>
                  <a:srgbClr val="002060"/>
                </a:solidFill>
              </a:rPr>
            </a:br>
            <a:r>
              <a:rPr lang="nl-NL" dirty="0">
                <a:solidFill>
                  <a:srgbClr val="002060"/>
                </a:solidFill>
              </a:rPr>
              <a:t>* Bijvoorbeeld Fonds SGS: stimuleert innovatieve en baanbrekende initiatieven, het onderzoek naar nieuwe vormen van zorg, </a:t>
            </a:r>
            <a:r>
              <a:rPr lang="nl-NL" dirty="0" err="1">
                <a:solidFill>
                  <a:srgbClr val="002060"/>
                </a:solidFill>
              </a:rPr>
              <a:t>e-health</a:t>
            </a:r>
            <a:r>
              <a:rPr lang="nl-NL" dirty="0">
                <a:solidFill>
                  <a:srgbClr val="002060"/>
                </a:solidFill>
              </a:rPr>
              <a:t>, kwaliteitsverbetering en het evalueren van bestaande zorgvormen en -processen. Financiën: Minimaal €25.000 en maximaal €124.999 (25% voor eigen rekening). In totaal stelt het ministerie van VWS 9,5 miljoen euro voor de subsidieregeling beschikbaar dat is verdeeld over drie subsidierondes.</a:t>
            </a:r>
          </a:p>
        </p:txBody>
      </p:sp>
    </p:spTree>
    <p:extLst>
      <p:ext uri="{BB962C8B-B14F-4D97-AF65-F5344CB8AC3E}">
        <p14:creationId xmlns:p14="http://schemas.microsoft.com/office/powerpoint/2010/main" val="3660890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a:xfrm>
            <a:off x="838200" y="498291"/>
            <a:ext cx="10515600" cy="1073057"/>
          </a:xfrm>
        </p:spPr>
        <p:txBody>
          <a:bodyPr>
            <a:normAutofit fontScale="90000"/>
          </a:bodyPr>
          <a:lstStyle/>
          <a:p>
            <a:r>
              <a:rPr kumimoji="0" lang="nl-NL" sz="44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t>* Subsidies Zorgverzekeraars</a:t>
            </a:r>
            <a:br>
              <a:rPr kumimoji="0" lang="nl-NL" sz="44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br>
            <a:r>
              <a:rPr kumimoji="0" lang="nl-NL" sz="31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t>Innovatieve projecten ZK</a:t>
            </a:r>
            <a:br>
              <a:rPr lang="nl-NL" dirty="0"/>
            </a:br>
            <a:endParaRPr lang="nl-NL" sz="32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603681" y="1748901"/>
            <a:ext cx="11265763" cy="4428062"/>
          </a:xfrm>
        </p:spPr>
        <p:txBody>
          <a:bodyPr>
            <a:normAutofit/>
          </a:bodyPr>
          <a:lstStyle/>
          <a:p>
            <a:pPr>
              <a:lnSpc>
                <a:spcPct val="80000"/>
              </a:lnSpc>
              <a:spcAft>
                <a:spcPts val="1200"/>
              </a:spcAft>
            </a:pPr>
            <a:r>
              <a:rPr lang="nl-NL" sz="2800" dirty="0">
                <a:solidFill>
                  <a:srgbClr val="3FAEC2"/>
                </a:solidFill>
              </a:rPr>
              <a:t>Door wie in te dienen:  </a:t>
            </a:r>
            <a:r>
              <a:rPr lang="nl-NL" dirty="0">
                <a:solidFill>
                  <a:srgbClr val="0F426E"/>
                </a:solidFill>
                <a:ea typeface="+mj-ea"/>
                <a:cs typeface="+mj-cs"/>
              </a:rPr>
              <a:t>organisaties met grote en kleine projecten</a:t>
            </a:r>
          </a:p>
          <a:p>
            <a:pPr>
              <a:lnSpc>
                <a:spcPct val="80000"/>
              </a:lnSpc>
              <a:spcAft>
                <a:spcPts val="1200"/>
              </a:spcAft>
            </a:pPr>
            <a:r>
              <a:rPr lang="nl-NL" sz="2800" dirty="0">
                <a:solidFill>
                  <a:srgbClr val="3FAEC2"/>
                </a:solidFill>
              </a:rPr>
              <a:t>Tot wanneer in te dienen: </a:t>
            </a:r>
            <a:r>
              <a:rPr lang="nl-NL" dirty="0">
                <a:solidFill>
                  <a:srgbClr val="0F426E"/>
                </a:solidFill>
                <a:ea typeface="+mj-ea"/>
                <a:cs typeface="+mj-cs"/>
              </a:rPr>
              <a:t>doorlopend</a:t>
            </a:r>
          </a:p>
          <a:p>
            <a:pPr>
              <a:lnSpc>
                <a:spcPct val="80000"/>
              </a:lnSpc>
              <a:spcAft>
                <a:spcPts val="1200"/>
              </a:spcAft>
            </a:pPr>
            <a:r>
              <a:rPr lang="nl-NL" sz="2800" dirty="0">
                <a:solidFill>
                  <a:srgbClr val="3FAEC2"/>
                </a:solidFill>
              </a:rPr>
              <a:t>Voorbeelden: </a:t>
            </a:r>
            <a:r>
              <a:rPr lang="nl-NL" dirty="0">
                <a:solidFill>
                  <a:srgbClr val="0F426E"/>
                </a:solidFill>
                <a:ea typeface="+mj-ea"/>
                <a:cs typeface="+mj-cs"/>
              </a:rPr>
              <a:t>Geen voorbeelden van initiatieven apothekers. </a:t>
            </a:r>
          </a:p>
          <a:p>
            <a:pPr marL="0" indent="0">
              <a:lnSpc>
                <a:spcPct val="80000"/>
              </a:lnSpc>
              <a:buNone/>
            </a:pPr>
            <a:endParaRPr lang="nl-NL" sz="2000" dirty="0">
              <a:hlinkClick r:id="rId3">
                <a:extLst>
                  <a:ext uri="{A12FA001-AC4F-418D-AE19-62706E023703}">
                    <ahyp:hlinkClr xmlns:ahyp="http://schemas.microsoft.com/office/drawing/2018/hyperlinkcolor" val="tx"/>
                  </a:ext>
                </a:extLst>
              </a:hlinkClick>
            </a:endParaRPr>
          </a:p>
          <a:p>
            <a:pPr marL="0" indent="0">
              <a:lnSpc>
                <a:spcPct val="80000"/>
              </a:lnSpc>
              <a:buNone/>
            </a:pPr>
            <a:endParaRPr lang="nl-NL" sz="2000" dirty="0">
              <a:hlinkClick r:id="rId3">
                <a:extLst>
                  <a:ext uri="{A12FA001-AC4F-418D-AE19-62706E023703}">
                    <ahyp:hlinkClr xmlns:ahyp="http://schemas.microsoft.com/office/drawing/2018/hyperlinkcolor" val="tx"/>
                  </a:ext>
                </a:extLst>
              </a:hlinkClick>
            </a:endParaRPr>
          </a:p>
          <a:p>
            <a:pPr marL="0" indent="0">
              <a:lnSpc>
                <a:spcPct val="80000"/>
              </a:lnSpc>
              <a:buNone/>
            </a:pPr>
            <a:endParaRPr lang="nl-NL" sz="2000" dirty="0">
              <a:hlinkClick r:id="rId3">
                <a:extLst>
                  <a:ext uri="{A12FA001-AC4F-418D-AE19-62706E023703}">
                    <ahyp:hlinkClr xmlns:ahyp="http://schemas.microsoft.com/office/drawing/2018/hyperlinkcolor" val="tx"/>
                  </a:ext>
                </a:extLst>
              </a:hlinkClick>
            </a:endParaRPr>
          </a:p>
          <a:p>
            <a:pPr marL="0" indent="0">
              <a:lnSpc>
                <a:spcPct val="80000"/>
              </a:lnSpc>
              <a:buNone/>
            </a:pPr>
            <a:endParaRPr lang="nl-NL" sz="2000" dirty="0">
              <a:hlinkClick r:id="rId3">
                <a:extLst>
                  <a:ext uri="{A12FA001-AC4F-418D-AE19-62706E023703}">
                    <ahyp:hlinkClr xmlns:ahyp="http://schemas.microsoft.com/office/drawing/2018/hyperlinkcolor" val="tx"/>
                  </a:ext>
                </a:extLst>
              </a:hlinkClick>
            </a:endParaRPr>
          </a:p>
          <a:p>
            <a:pPr marL="0" indent="0">
              <a:lnSpc>
                <a:spcPct val="80000"/>
              </a:lnSpc>
              <a:buNone/>
            </a:pPr>
            <a:r>
              <a:rPr lang="nl-NL" sz="2000" dirty="0">
                <a:hlinkClick r:id="rId3">
                  <a:extLst>
                    <a:ext uri="{A12FA001-AC4F-418D-AE19-62706E023703}">
                      <ahyp:hlinkClr xmlns:ahyp="http://schemas.microsoft.com/office/drawing/2018/hyperlinkcolor" val="tx"/>
                    </a:ext>
                  </a:extLst>
                </a:hlinkClick>
              </a:rPr>
              <a:t>Link: Zilveren Kruis Financiering van innovatie</a:t>
            </a:r>
            <a:br>
              <a:rPr kumimoji="0" lang="nl-NL" sz="2000" i="0" u="none" strike="noStrike" kern="1200" cap="none" spc="0" normalizeH="0" baseline="0" noProof="0" dirty="0">
                <a:ln>
                  <a:noFill/>
                </a:ln>
                <a:solidFill>
                  <a:srgbClr val="3FAEC2"/>
                </a:solidFill>
                <a:effectLst/>
                <a:uLnTx/>
                <a:uFillTx/>
                <a:latin typeface="Ubuntu" panose="020B0504030602030204" pitchFamily="34" charset="0"/>
                <a:ea typeface="+mn-ea"/>
                <a:cs typeface="+mn-cs"/>
                <a:hlinkClick r:id="rId3"/>
              </a:rPr>
            </a:br>
            <a:br>
              <a:rPr lang="nl-NL" sz="2800" dirty="0">
                <a:solidFill>
                  <a:srgbClr val="3FAEC2"/>
                </a:solidFill>
              </a:rPr>
            </a:br>
            <a:endParaRPr lang="nl-NL" sz="2800" dirty="0">
              <a:solidFill>
                <a:srgbClr val="3FAEC2"/>
              </a:solidFill>
            </a:endParaRPr>
          </a:p>
          <a:p>
            <a:endParaRPr lang="nl-NL" dirty="0"/>
          </a:p>
        </p:txBody>
      </p:sp>
    </p:spTree>
    <p:extLst>
      <p:ext uri="{BB962C8B-B14F-4D97-AF65-F5344CB8AC3E}">
        <p14:creationId xmlns:p14="http://schemas.microsoft.com/office/powerpoint/2010/main" val="3420688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kumimoji="0" lang="nl-NL" sz="40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t>* Subsidies Zorgverzekeraars</a:t>
            </a:r>
            <a:br>
              <a:rPr kumimoji="0" lang="nl-NL" sz="40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b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t>Versterking </a:t>
            </a:r>
            <a:r>
              <a:rPr lang="nl-NL" sz="2800" dirty="0"/>
              <a:t>e</a:t>
            </a:r>
            <a:r>
              <a:rPr kumimoji="0" lang="nl-NL" sz="2800" b="0" i="0" u="none" strike="noStrike" kern="1200" cap="none" spc="0" normalizeH="0" baseline="0" noProof="0" dirty="0" err="1">
                <a:ln>
                  <a:noFill/>
                </a:ln>
                <a:solidFill>
                  <a:srgbClr val="0F426E"/>
                </a:solidFill>
                <a:effectLst/>
                <a:uLnTx/>
                <a:uFillTx/>
                <a:latin typeface="Ubuntu" panose="020B0504030602030204" pitchFamily="34" charset="0"/>
                <a:ea typeface="+mj-ea"/>
                <a:cs typeface="+mj-cs"/>
              </a:rPr>
              <a:t>erstelijn</a:t>
            </a: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t> VGZ</a:t>
            </a:r>
            <a:endParaRPr lang="nl-NL" sz="40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80000"/>
              </a:lnSpc>
              <a:spcBef>
                <a:spcPts val="1000"/>
              </a:spcBef>
              <a:spcAft>
                <a:spcPts val="1200"/>
              </a:spcAft>
              <a:buClrTx/>
              <a:buSzTx/>
              <a:buFont typeface="Arial" panose="020B0604020202020204" pitchFamily="34" charset="0"/>
              <a:buChar char="•"/>
              <a:tabLst/>
              <a:defRPr/>
            </a:pPr>
            <a:r>
              <a:rPr kumimoji="0" lang="nl-NL" sz="30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Afkomstig van: </a:t>
            </a:r>
            <a:r>
              <a:rPr kumimoji="0" lang="nl-NL" sz="3000" b="0" i="0" u="none" strike="noStrike" kern="1200" cap="none" spc="0" normalizeH="0" baseline="0" noProof="0" dirty="0">
                <a:ln>
                  <a:noFill/>
                </a:ln>
                <a:solidFill>
                  <a:srgbClr val="002060"/>
                </a:solidFill>
                <a:effectLst/>
                <a:uLnTx/>
                <a:uFillTx/>
                <a:latin typeface="Ubuntu" panose="020B0504030602030204" pitchFamily="34" charset="0"/>
                <a:ea typeface="+mn-ea"/>
                <a:cs typeface="+mn-cs"/>
              </a:rPr>
              <a:t>VGZ (en CZ)</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30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Doel: </a:t>
            </a:r>
            <a:r>
              <a:rPr lang="nl-NL" sz="3000" dirty="0"/>
              <a:t>Versterking </a:t>
            </a:r>
            <a:r>
              <a:rPr lang="nl-NL" sz="3000" dirty="0" err="1"/>
              <a:t>eerstelijn</a:t>
            </a:r>
            <a:br>
              <a:rPr lang="nl-NL" dirty="0"/>
            </a:br>
            <a:r>
              <a:rPr lang="nl-NL" sz="2300" dirty="0">
                <a:solidFill>
                  <a:srgbClr val="002060"/>
                </a:solidFill>
              </a:rPr>
              <a:t>* Versterking </a:t>
            </a:r>
            <a:r>
              <a:rPr lang="nl-NL" sz="2300" dirty="0" err="1">
                <a:solidFill>
                  <a:srgbClr val="002060"/>
                </a:solidFill>
              </a:rPr>
              <a:t>Eerstelijn</a:t>
            </a:r>
            <a:r>
              <a:rPr lang="nl-NL" sz="2300" dirty="0">
                <a:solidFill>
                  <a:srgbClr val="002060"/>
                </a:solidFill>
              </a:rPr>
              <a:t> Zuid-Nederland (VEZN) is onderdeel van CZ en Coöperatie VGZ en zet zich in voor de versterking van de eerstelijnsgezondheidszorg in regio Zuid-Nederland.</a:t>
            </a:r>
            <a:br>
              <a:rPr lang="nl-NL" dirty="0">
                <a:solidFill>
                  <a:srgbClr val="002060"/>
                </a:solidFill>
              </a:rPr>
            </a:br>
            <a:br>
              <a:rPr lang="nl-NL" dirty="0">
                <a:solidFill>
                  <a:srgbClr val="002060"/>
                </a:solidFill>
              </a:rPr>
            </a:br>
            <a:r>
              <a:rPr lang="nl-NL" sz="2300" dirty="0">
                <a:solidFill>
                  <a:srgbClr val="002060"/>
                </a:solidFill>
              </a:rPr>
              <a:t>* In de regio Noord-Holland Noord (NHN) draagt VGZ de verantwoordelijkheid voor de inzet van de eerstelijns ondersteuningsgelden. </a:t>
            </a:r>
          </a:p>
          <a:p>
            <a:pPr marL="0" indent="0">
              <a:buNone/>
            </a:pPr>
            <a:endParaRPr lang="nl-NL" dirty="0">
              <a:solidFill>
                <a:srgbClr val="002060"/>
              </a:solidFill>
            </a:endParaRPr>
          </a:p>
          <a:p>
            <a:pPr marL="0" indent="0">
              <a:buNone/>
            </a:pPr>
            <a:endParaRPr lang="nl-NL" dirty="0"/>
          </a:p>
          <a:p>
            <a:pPr marL="0" indent="0">
              <a:buNone/>
            </a:pPr>
            <a:r>
              <a:rPr lang="nl-NL" sz="2600" u="sng" dirty="0">
                <a:hlinkClick r:id="rId2">
                  <a:extLst>
                    <a:ext uri="{A12FA001-AC4F-418D-AE19-62706E023703}">
                      <ahyp:hlinkClr xmlns:ahyp="http://schemas.microsoft.com/office/drawing/2018/hyperlinkcolor" val="tx"/>
                    </a:ext>
                  </a:extLst>
                </a:hlinkClick>
              </a:rPr>
              <a:t>Link VGZ</a:t>
            </a:r>
            <a:endParaRPr lang="nl-NL" sz="2600" u="sng" dirty="0"/>
          </a:p>
        </p:txBody>
      </p:sp>
    </p:spTree>
    <p:extLst>
      <p:ext uri="{BB962C8B-B14F-4D97-AF65-F5344CB8AC3E}">
        <p14:creationId xmlns:p14="http://schemas.microsoft.com/office/powerpoint/2010/main" val="202735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kumimoji="0" lang="nl-NL" sz="40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t>* Subsidies Zorgverzekeraars</a:t>
            </a:r>
            <a:br>
              <a:rPr kumimoji="0" lang="nl-NL" sz="40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b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t>Versterking </a:t>
            </a:r>
            <a:r>
              <a:rPr lang="nl-NL" sz="2800" dirty="0"/>
              <a:t>e</a:t>
            </a:r>
            <a:r>
              <a:rPr kumimoji="0" lang="nl-NL" sz="2800" b="0" i="0" u="none" strike="noStrike" kern="1200" cap="none" spc="0" normalizeH="0" baseline="0" noProof="0" dirty="0" err="1">
                <a:ln>
                  <a:noFill/>
                </a:ln>
                <a:solidFill>
                  <a:srgbClr val="0F426E"/>
                </a:solidFill>
                <a:effectLst/>
                <a:uLnTx/>
                <a:uFillTx/>
                <a:latin typeface="Ubuntu" panose="020B0504030602030204" pitchFamily="34" charset="0"/>
                <a:ea typeface="+mj-ea"/>
                <a:cs typeface="+mj-cs"/>
              </a:rPr>
              <a:t>erstelijn</a:t>
            </a: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t> VGZ</a:t>
            </a:r>
            <a:endParaRPr lang="nl-NL" sz="40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38200" y="1917577"/>
            <a:ext cx="10515600" cy="4259386"/>
          </a:xfrm>
        </p:spPr>
        <p:txBody>
          <a:bodyPr>
            <a:normAutofit fontScale="70000" lnSpcReduction="20000"/>
          </a:bodyPr>
          <a:lstStyle/>
          <a:p>
            <a:pPr>
              <a:lnSpc>
                <a:spcPct val="80000"/>
              </a:lnSpc>
              <a:spcAft>
                <a:spcPts val="1200"/>
              </a:spcAft>
              <a:defRPr/>
            </a:pPr>
            <a:r>
              <a:rPr kumimoji="0" lang="nl-NL" sz="36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Criteria: </a:t>
            </a:r>
            <a:r>
              <a:rPr lang="nl-NL" sz="3600" dirty="0">
                <a:solidFill>
                  <a:srgbClr val="002060"/>
                </a:solidFill>
              </a:rPr>
              <a:t>innovatieve projecten gericht op het versterken van de (kwaliteit van) eerstelijnszorg proberen wij goede zorg toegankelijk en betaalbaar te houden.</a:t>
            </a:r>
            <a:endParaRPr kumimoji="0" lang="nl-NL" sz="36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endParaRPr>
          </a:p>
          <a:p>
            <a:pPr>
              <a:lnSpc>
                <a:spcPct val="80000"/>
              </a:lnSpc>
              <a:spcAft>
                <a:spcPts val="1200"/>
              </a:spcAft>
              <a:defRPr/>
            </a:pPr>
            <a:r>
              <a:rPr kumimoji="0" lang="nl-NL" sz="36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Door wie in te dienen:  </a:t>
            </a:r>
            <a:r>
              <a:rPr lang="nl-NL" sz="3600" dirty="0">
                <a:solidFill>
                  <a:srgbClr val="0F426E"/>
                </a:solidFill>
              </a:rPr>
              <a:t>minimaal één van de onder de beleidsregel vallende disciplines (onder meer huisartsen, apothekers, verloskundigen, fysiotherapeuten)</a:t>
            </a:r>
          </a:p>
          <a:p>
            <a:pPr marL="228600" marR="0" lvl="0" indent="-228600" algn="l" defTabSz="914400" rtl="0" eaLnBrk="1" fontAlgn="auto" latinLnBrk="0" hangingPunct="1">
              <a:lnSpc>
                <a:spcPct val="80000"/>
              </a:lnSpc>
              <a:spcBef>
                <a:spcPts val="1000"/>
              </a:spcBef>
              <a:spcAft>
                <a:spcPts val="1200"/>
              </a:spcAft>
              <a:buClrTx/>
              <a:buSzTx/>
              <a:buFont typeface="Arial" panose="020B0604020202020204" pitchFamily="34" charset="0"/>
              <a:buChar char="•"/>
              <a:tabLst/>
              <a:defRPr/>
            </a:pPr>
            <a:r>
              <a:rPr kumimoji="0" lang="nl-NL" sz="36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Tot wanneer in te dienen: </a:t>
            </a:r>
            <a:r>
              <a:rPr kumimoji="0" lang="nl-NL" sz="36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rPr>
              <a:t>doorlopend</a:t>
            </a:r>
          </a:p>
          <a:p>
            <a:pPr marL="228600" marR="0" lvl="0" indent="-228600" algn="l" defTabSz="914400" rtl="0" eaLnBrk="1" fontAlgn="auto" latinLnBrk="0" hangingPunct="1">
              <a:lnSpc>
                <a:spcPct val="80000"/>
              </a:lnSpc>
              <a:spcBef>
                <a:spcPts val="1000"/>
              </a:spcBef>
              <a:spcAft>
                <a:spcPts val="1200"/>
              </a:spcAft>
              <a:buClrTx/>
              <a:buSzTx/>
              <a:buFont typeface="Arial" panose="020B0604020202020204" pitchFamily="34" charset="0"/>
              <a:buChar char="•"/>
              <a:tabLst/>
              <a:defRPr/>
            </a:pPr>
            <a:r>
              <a:rPr kumimoji="0" lang="nl-NL" sz="36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Voorbeeld: </a:t>
            </a:r>
            <a:r>
              <a:rPr kumimoji="0" lang="nl-NL" sz="36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rPr>
              <a:t>Huisbezoeken na ontslag uit ziekenhuis (N-H)</a:t>
            </a: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hlinkClick r:id="rId2">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hlinkClick r:id="rId2">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hlinkClick r:id="rId2">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hlinkClick r:id="rId2">
                <a:extLst>
                  <a:ext uri="{A12FA001-AC4F-418D-AE19-62706E023703}">
                    <ahyp:hlinkClr xmlns:ahyp="http://schemas.microsoft.com/office/drawing/2018/hyperlinkcolor" val="tx"/>
                  </a:ext>
                </a:extLst>
              </a:hlinkClick>
            </a:endParaRPr>
          </a:p>
          <a:p>
            <a:pPr marL="0" indent="0">
              <a:buNone/>
            </a:pPr>
            <a:r>
              <a:rPr lang="nl-NL" sz="2000" u="sng" dirty="0">
                <a:hlinkClick r:id="rId3">
                  <a:extLst>
                    <a:ext uri="{A12FA001-AC4F-418D-AE19-62706E023703}">
                      <ahyp:hlinkClr xmlns:ahyp="http://schemas.microsoft.com/office/drawing/2018/hyperlinkcolor" val="tx"/>
                    </a:ext>
                  </a:extLst>
                </a:hlinkClick>
              </a:rPr>
              <a:t>Link VGZ</a:t>
            </a:r>
            <a:endParaRPr lang="nl-NL" sz="2000" u="sng" dirty="0"/>
          </a:p>
        </p:txBody>
      </p:sp>
    </p:spTree>
    <p:extLst>
      <p:ext uri="{BB962C8B-B14F-4D97-AF65-F5344CB8AC3E}">
        <p14:creationId xmlns:p14="http://schemas.microsoft.com/office/powerpoint/2010/main" val="2228958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lang="nl-NL" sz="4000" dirty="0"/>
              <a:t>* Subsidie Toekomstbestendige Arbeidsmarkt Zorg en welzijn (TAZ) </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466165" y="1825625"/>
            <a:ext cx="11555505" cy="4351338"/>
          </a:xfrm>
        </p:spPr>
        <p:txBody>
          <a:bodyPr>
            <a:normAutofit lnSpcReduction="10000"/>
          </a:bodyPr>
          <a:lstStyle/>
          <a:p>
            <a:pPr marL="228600" marR="0" lvl="0" indent="-228600" algn="l" defTabSz="914400" rtl="0" eaLnBrk="1" fontAlgn="auto" latinLnBrk="0" hangingPunct="1">
              <a:lnSpc>
                <a:spcPct val="80000"/>
              </a:lnSpc>
              <a:spcBef>
                <a:spcPts val="24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Afkomstig van: </a:t>
            </a:r>
            <a:r>
              <a:rPr lang="nl-NL" dirty="0">
                <a:solidFill>
                  <a:srgbClr val="0F426E"/>
                </a:solidFill>
              </a:rPr>
              <a:t>VWS</a:t>
            </a:r>
            <a:endPar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endParaRPr>
          </a:p>
          <a:p>
            <a:pPr marL="228600" marR="0" lvl="0" indent="-228600" algn="l" defTabSz="914400" rtl="0" eaLnBrk="1" fontAlgn="auto" latinLnBrk="0" hangingPunct="1">
              <a:lnSpc>
                <a:spcPct val="80000"/>
              </a:lnSpc>
              <a:spcBef>
                <a:spcPts val="24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Doel: </a:t>
            </a: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rPr>
              <a:t>Een transitie in gang te zetten naar passende en arbeidsbesparende zorg, zodat ook in de toekomst niet meer dan 1 op 6 werkenden in zorg en welzijn werkzaam is</a:t>
            </a:r>
          </a:p>
          <a:p>
            <a:pPr marL="228600" marR="0" lvl="0" indent="-228600" algn="l" defTabSz="914400" rtl="0" eaLnBrk="1" fontAlgn="auto" latinLnBrk="0" hangingPunct="1">
              <a:lnSpc>
                <a:spcPct val="80000"/>
              </a:lnSpc>
              <a:spcBef>
                <a:spcPts val="24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Financiën: </a:t>
            </a: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rPr>
              <a:t>vanaf 2023 in totaal 500 miljoen euro per jaar (2022: 80 miljoen)</a:t>
            </a:r>
          </a:p>
          <a:p>
            <a:pPr marL="228600" marR="0" lvl="0" indent="-228600" algn="l" defTabSz="914400" rtl="0" eaLnBrk="1" fontAlgn="auto" latinLnBrk="0" hangingPunct="1">
              <a:lnSpc>
                <a:spcPct val="80000"/>
              </a:lnSpc>
              <a:spcBef>
                <a:spcPts val="24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Criteria: </a:t>
            </a: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rPr>
              <a:t> innovatieve werkvormen, meer ruimte voor goed werkgeverschap en voor scholing en ontwikkeling.</a:t>
            </a:r>
            <a:endParaRPr kumimoji="0" lang="nl-NL" sz="30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endParaRPr>
          </a:p>
          <a:p>
            <a:endParaRPr lang="nl-NL" dirty="0"/>
          </a:p>
          <a:p>
            <a:pPr marL="0" indent="0">
              <a:buNone/>
            </a:pPr>
            <a:r>
              <a:rPr lang="nl-NL" sz="2000" u="sng" dirty="0">
                <a:hlinkClick r:id="rId2">
                  <a:extLst>
                    <a:ext uri="{A12FA001-AC4F-418D-AE19-62706E023703}">
                      <ahyp:hlinkClr xmlns:ahyp="http://schemas.microsoft.com/office/drawing/2018/hyperlinkcolor" val="tx"/>
                    </a:ext>
                  </a:extLst>
                </a:hlinkClick>
              </a:rPr>
              <a:t>Link: TAZ-subsidie</a:t>
            </a:r>
            <a:endParaRPr lang="nl-NL" sz="2000" u="sng" dirty="0"/>
          </a:p>
          <a:p>
            <a:endParaRPr lang="nl-NL" dirty="0"/>
          </a:p>
        </p:txBody>
      </p:sp>
    </p:spTree>
    <p:extLst>
      <p:ext uri="{BB962C8B-B14F-4D97-AF65-F5344CB8AC3E}">
        <p14:creationId xmlns:p14="http://schemas.microsoft.com/office/powerpoint/2010/main" val="1005294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lang="nl-NL" sz="4000" dirty="0"/>
              <a:t>* Subsidie Toekomstbestendige Arbeidsmarkt Zorg en welzijn (TAZ) </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466165" y="1825625"/>
            <a:ext cx="11555505" cy="4351338"/>
          </a:xfrm>
        </p:spPr>
        <p:txBody>
          <a:bodyPr>
            <a:normAutofit/>
          </a:bodyPr>
          <a:lstStyle/>
          <a:p>
            <a:pPr marL="228600" marR="0" lvl="0" indent="-228600" algn="l" defTabSz="914400" rtl="0" eaLnBrk="1" fontAlgn="auto" latinLnBrk="0" hangingPunct="1">
              <a:lnSpc>
                <a:spcPct val="80000"/>
              </a:lnSpc>
              <a:spcBef>
                <a:spcPts val="2400"/>
              </a:spcBef>
              <a:spcAft>
                <a:spcPts val="0"/>
              </a:spcAft>
              <a:buClrTx/>
              <a:buSzTx/>
              <a:buFont typeface="Arial" panose="020B0604020202020204" pitchFamily="34" charset="0"/>
              <a:buChar char="•"/>
              <a:tabLst/>
              <a:defRPr/>
            </a:pPr>
            <a:r>
              <a:rPr lang="nl-NL" dirty="0"/>
              <a:t>Door wie in te dienen</a:t>
            </a:r>
            <a:r>
              <a:rPr kumimoji="0" lang="nl-NL" sz="28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 </a:t>
            </a: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rPr>
              <a:t>in overleg met beroeps-/brancheorganisaties</a:t>
            </a:r>
          </a:p>
          <a:p>
            <a:pPr marL="228600" marR="0" lvl="0" indent="-228600" algn="l" defTabSz="914400" rtl="0" eaLnBrk="1" fontAlgn="auto" latinLnBrk="0" hangingPunct="1">
              <a:lnSpc>
                <a:spcPct val="80000"/>
              </a:lnSpc>
              <a:spcBef>
                <a:spcPts val="2400"/>
              </a:spcBef>
              <a:spcAft>
                <a:spcPts val="0"/>
              </a:spcAft>
              <a:buClrTx/>
              <a:buSzTx/>
              <a:buFont typeface="Arial" panose="020B0604020202020204" pitchFamily="34" charset="0"/>
              <a:buChar char="•"/>
              <a:tabLst/>
              <a:defRPr/>
            </a:pPr>
            <a:r>
              <a:rPr lang="nl-NL" dirty="0"/>
              <a:t>Tot wanneer in te dienen</a:t>
            </a:r>
            <a:r>
              <a:rPr kumimoji="0" lang="nl-NL" sz="28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 </a:t>
            </a: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rPr>
              <a:t>Een transitie in gang te zetten naar passende en arbeidsbesparende zorg, zodat ook in de toekomst niet meer dan 1 op 6 werkenden in zorg en welzijn werkzaam is</a:t>
            </a:r>
          </a:p>
          <a:p>
            <a:pPr marL="228600" marR="0" lvl="0" indent="-228600" algn="l" defTabSz="914400" rtl="0" eaLnBrk="1" fontAlgn="auto" latinLnBrk="0" hangingPunct="1">
              <a:lnSpc>
                <a:spcPct val="80000"/>
              </a:lnSpc>
              <a:spcBef>
                <a:spcPts val="24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3FAEC2"/>
                </a:solidFill>
                <a:effectLst/>
                <a:uLnTx/>
                <a:uFillTx/>
                <a:latin typeface="Ubuntu" panose="020B0504030602030204" pitchFamily="34" charset="0"/>
                <a:ea typeface="+mn-ea"/>
                <a:cs typeface="+mn-cs"/>
              </a:rPr>
              <a:t>Voorbeeld: </a:t>
            </a:r>
            <a:r>
              <a:rPr kumimoji="0" lang="nl-NL" sz="2800" b="0" i="0" u="none" strike="noStrike" kern="1200" cap="none" spc="0" normalizeH="0" baseline="0" noProof="0" dirty="0">
                <a:ln>
                  <a:noFill/>
                </a:ln>
                <a:solidFill>
                  <a:srgbClr val="0F426E"/>
                </a:solidFill>
                <a:effectLst/>
                <a:uLnTx/>
                <a:uFillTx/>
                <a:latin typeface="Ubuntu" panose="020B0504030602030204" pitchFamily="34" charset="0"/>
                <a:ea typeface="+mn-ea"/>
                <a:cs typeface="+mn-cs"/>
              </a:rPr>
              <a:t>geen</a:t>
            </a:r>
          </a:p>
          <a:p>
            <a:pPr marL="0" marR="0" lvl="0" indent="0" algn="l" defTabSz="914400" rtl="0" eaLnBrk="1" fontAlgn="auto" latinLnBrk="0" hangingPunct="1">
              <a:lnSpc>
                <a:spcPct val="80000"/>
              </a:lnSpc>
              <a:spcBef>
                <a:spcPts val="2400"/>
              </a:spcBef>
              <a:spcAft>
                <a:spcPts val="0"/>
              </a:spcAft>
              <a:buClrTx/>
              <a:buSzTx/>
              <a:buNone/>
              <a:tabLst/>
              <a:defRPr/>
            </a:pPr>
            <a:endParaRPr lang="nl-NL" dirty="0">
              <a:solidFill>
                <a:srgbClr val="0F426E"/>
              </a:solidFill>
            </a:endParaRPr>
          </a:p>
          <a:p>
            <a:pPr marL="0" marR="0" lvl="0" indent="0" algn="l" defTabSz="914400" rtl="0" eaLnBrk="1" fontAlgn="auto" latinLnBrk="0" hangingPunct="1">
              <a:lnSpc>
                <a:spcPct val="80000"/>
              </a:lnSpc>
              <a:spcBef>
                <a:spcPts val="2400"/>
              </a:spcBef>
              <a:spcAft>
                <a:spcPts val="0"/>
              </a:spcAft>
              <a:buClrTx/>
              <a:buSzTx/>
              <a:buNone/>
              <a:tabLst/>
              <a:defRPr/>
            </a:pPr>
            <a:endParaRPr lang="nl-NL" dirty="0"/>
          </a:p>
          <a:p>
            <a:pPr marL="0" indent="0">
              <a:buNone/>
            </a:pPr>
            <a:r>
              <a:rPr lang="nl-NL" sz="2000" u="sng" dirty="0">
                <a:hlinkClick r:id="rId2">
                  <a:extLst>
                    <a:ext uri="{A12FA001-AC4F-418D-AE19-62706E023703}">
                      <ahyp:hlinkClr xmlns:ahyp="http://schemas.microsoft.com/office/drawing/2018/hyperlinkcolor" val="tx"/>
                    </a:ext>
                  </a:extLst>
                </a:hlinkClick>
              </a:rPr>
              <a:t>Link: TAZ-subsidie</a:t>
            </a:r>
            <a:endParaRPr lang="nl-NL" sz="2000" u="sng" dirty="0"/>
          </a:p>
          <a:p>
            <a:endParaRPr lang="nl-NL" dirty="0"/>
          </a:p>
        </p:txBody>
      </p:sp>
    </p:spTree>
    <p:extLst>
      <p:ext uri="{BB962C8B-B14F-4D97-AF65-F5344CB8AC3E}">
        <p14:creationId xmlns:p14="http://schemas.microsoft.com/office/powerpoint/2010/main" val="1302456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lang="nl-NL" sz="4000" dirty="0" err="1"/>
              <a:t>ROS’en</a:t>
            </a:r>
            <a:endParaRPr lang="nl-NL" sz="4000" dirty="0"/>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p:txBody>
          <a:bodyPr>
            <a:normAutofit/>
          </a:bodyPr>
          <a:lstStyle/>
          <a:p>
            <a:pPr>
              <a:spcAft>
                <a:spcPts val="1500"/>
              </a:spcAft>
            </a:pPr>
            <a:r>
              <a:rPr lang="nl-NL" dirty="0"/>
              <a:t>Regionale Ondersteuningsstructuur (ROS) kan ondersteunen bij het schrijven van een aanvraag en de verdere uitvoering van activiteiten</a:t>
            </a:r>
            <a:br>
              <a:rPr lang="nl-NL" dirty="0"/>
            </a:br>
            <a:endParaRPr lang="nl-NL" dirty="0"/>
          </a:p>
          <a:p>
            <a:pPr>
              <a:spcAft>
                <a:spcPts val="1500"/>
              </a:spcAft>
            </a:pPr>
            <a:endParaRPr lang="nl-NL" dirty="0">
              <a:solidFill>
                <a:srgbClr val="002060"/>
              </a:solidFill>
            </a:endParaRPr>
          </a:p>
          <a:p>
            <a:pPr>
              <a:spcAft>
                <a:spcPts val="1500"/>
              </a:spcAft>
            </a:pPr>
            <a:endParaRPr lang="nl-NL" dirty="0">
              <a:solidFill>
                <a:srgbClr val="00206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effectLst/>
                <a:uLnTx/>
                <a:uFillTx/>
                <a:latin typeface="Ubuntu" panose="020B0504030602030204" pitchFamily="34" charset="0"/>
                <a:ea typeface="+mn-ea"/>
                <a:cs typeface="+mn-cs"/>
                <a:hlinkClick r:id="rId2">
                  <a:extLst>
                    <a:ext uri="{A12FA001-AC4F-418D-AE19-62706E023703}">
                      <ahyp:hlinkClr xmlns:ahyp="http://schemas.microsoft.com/office/drawing/2018/hyperlinkcolor" val="tx"/>
                    </a:ext>
                  </a:extLst>
                </a:hlinkClick>
              </a:rPr>
              <a:t>Link: ROS per regio</a:t>
            </a:r>
            <a:endParaRPr kumimoji="0" lang="nl-NL" sz="2000" b="0" i="0" u="sng" strike="noStrike" kern="1200" cap="none" spc="0" normalizeH="0" baseline="0" noProof="0" dirty="0">
              <a:ln>
                <a:noFill/>
              </a:ln>
              <a:effectLst/>
              <a:uLnTx/>
              <a:uFillTx/>
              <a:latin typeface="Ubuntu" panose="020B0504030602030204" pitchFamily="34" charset="0"/>
              <a:ea typeface="+mn-ea"/>
              <a:cs typeface="+mn-cs"/>
            </a:endParaRPr>
          </a:p>
          <a:p>
            <a:pPr>
              <a:spcAft>
                <a:spcPts val="1500"/>
              </a:spcAft>
            </a:pPr>
            <a:endParaRPr lang="nl-NL" dirty="0">
              <a:solidFill>
                <a:srgbClr val="002060"/>
              </a:solidFill>
            </a:endParaRPr>
          </a:p>
        </p:txBody>
      </p:sp>
    </p:spTree>
    <p:extLst>
      <p:ext uri="{BB962C8B-B14F-4D97-AF65-F5344CB8AC3E}">
        <p14:creationId xmlns:p14="http://schemas.microsoft.com/office/powerpoint/2010/main" val="376692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1B04F81-4610-4300-A5B0-63A3076BC110}"/>
              </a:ext>
            </a:extLst>
          </p:cNvPr>
          <p:cNvSpPr>
            <a:spLocks noGrp="1"/>
          </p:cNvSpPr>
          <p:nvPr>
            <p:ph type="ctrTitle"/>
          </p:nvPr>
        </p:nvSpPr>
        <p:spPr>
          <a:xfrm>
            <a:off x="0" y="514350"/>
            <a:ext cx="12192000" cy="879475"/>
          </a:xfrm>
        </p:spPr>
        <p:txBody>
          <a:bodyPr>
            <a:noAutofit/>
          </a:bodyPr>
          <a:lstStyle/>
          <a:p>
            <a:r>
              <a:rPr lang="nl-NL" sz="4000"/>
              <a:t>Vragen en discussie</a:t>
            </a:r>
            <a:endParaRPr lang="nl-NL" sz="4000">
              <a:solidFill>
                <a:srgbClr val="0F426E"/>
              </a:solidFill>
              <a:latin typeface="Ubuntu" panose="020B0504030602030204" pitchFamily="34" charset="0"/>
            </a:endParaRPr>
          </a:p>
        </p:txBody>
      </p:sp>
      <p:pic>
        <p:nvPicPr>
          <p:cNvPr id="2" name="Afbeelding 1">
            <a:extLst>
              <a:ext uri="{FF2B5EF4-FFF2-40B4-BE49-F238E27FC236}">
                <a16:creationId xmlns:a16="http://schemas.microsoft.com/office/drawing/2014/main" id="{1C5B3E5B-D623-499D-8994-8FAC366F6B73}"/>
              </a:ext>
            </a:extLst>
          </p:cNvPr>
          <p:cNvPicPr>
            <a:picLocks noChangeAspect="1"/>
          </p:cNvPicPr>
          <p:nvPr/>
        </p:nvPicPr>
        <p:blipFill>
          <a:blip r:embed="rId2"/>
          <a:stretch>
            <a:fillRect/>
          </a:stretch>
        </p:blipFill>
        <p:spPr>
          <a:xfrm>
            <a:off x="4657458" y="1664547"/>
            <a:ext cx="3237018" cy="3006586"/>
          </a:xfrm>
          <a:prstGeom prst="rect">
            <a:avLst/>
          </a:prstGeom>
        </p:spPr>
      </p:pic>
    </p:spTree>
    <p:extLst>
      <p:ext uri="{BB962C8B-B14F-4D97-AF65-F5344CB8AC3E}">
        <p14:creationId xmlns:p14="http://schemas.microsoft.com/office/powerpoint/2010/main" val="341092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a:xfrm>
            <a:off x="5299969" y="363983"/>
            <a:ext cx="6053831" cy="2849733"/>
          </a:xfrm>
        </p:spPr>
        <p:txBody>
          <a:bodyPr>
            <a:noAutofit/>
          </a:bodyPr>
          <a:lstStyle/>
          <a:p>
            <a:r>
              <a:rPr kumimoji="0" lang="nl-NL" sz="40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t>I. IZA</a:t>
            </a:r>
            <a:br>
              <a:rPr kumimoji="0" lang="nl-NL" sz="40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br>
            <a:br>
              <a:rPr kumimoji="0" lang="nl-NL" sz="2000" b="0" i="0" u="none" strike="noStrike" kern="1200" cap="none" spc="0" normalizeH="0" baseline="0" noProof="0" dirty="0">
                <a:ln>
                  <a:noFill/>
                </a:ln>
                <a:solidFill>
                  <a:srgbClr val="0F426E"/>
                </a:solidFill>
                <a:effectLst/>
                <a:uLnTx/>
                <a:uFillTx/>
                <a:latin typeface="Ubuntu" panose="020B0504030602030204" pitchFamily="34" charset="0"/>
                <a:ea typeface="+mj-ea"/>
                <a:cs typeface="+mj-cs"/>
              </a:rPr>
            </a:br>
            <a:r>
              <a:rPr lang="nl-NL" sz="2800" dirty="0">
                <a:solidFill>
                  <a:srgbClr val="3FAEC2"/>
                </a:solidFill>
                <a:ea typeface="+mn-ea"/>
                <a:cs typeface="+mn-cs"/>
              </a:rPr>
              <a:t>Doel: </a:t>
            </a:r>
            <a:r>
              <a:rPr lang="nl-NL" sz="2000" dirty="0"/>
              <a:t>Zorg voor iedereen toegankelijk, kwalitatief goed en betaalbaar houden</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5193437" y="4654317"/>
            <a:ext cx="6053831" cy="1045147"/>
          </a:xfrm>
        </p:spPr>
        <p:txBody>
          <a:bodyPr>
            <a:normAutofit/>
          </a:bodyPr>
          <a:lstStyle/>
          <a:p>
            <a:r>
              <a:rPr lang="nl-NL" sz="2000" dirty="0">
                <a:hlinkClick r:id="rId2">
                  <a:extLst>
                    <a:ext uri="{A12FA001-AC4F-418D-AE19-62706E023703}">
                      <ahyp:hlinkClr xmlns:ahyp="http://schemas.microsoft.com/office/drawing/2018/hyperlinkcolor" val="tx"/>
                    </a:ext>
                  </a:extLst>
                </a:hlinkClick>
              </a:rPr>
              <a:t>Link: Integraal Zorg Akkoord</a:t>
            </a:r>
            <a:endParaRPr lang="nl-NL" sz="2000" dirty="0"/>
          </a:p>
          <a:p>
            <a:r>
              <a:rPr lang="nl-NL" sz="2000" dirty="0">
                <a:hlinkClick r:id="rId3">
                  <a:extLst>
                    <a:ext uri="{A12FA001-AC4F-418D-AE19-62706E023703}">
                      <ahyp:hlinkClr xmlns:ahyp="http://schemas.microsoft.com/office/drawing/2018/hyperlinkcolor" val="tx"/>
                    </a:ext>
                  </a:extLst>
                </a:hlinkClick>
              </a:rPr>
              <a:t>Link: KNMP Dossier IZA</a:t>
            </a:r>
            <a:endParaRPr lang="nl-NL" sz="2000" dirty="0"/>
          </a:p>
          <a:p>
            <a:endParaRPr lang="nl-NL" dirty="0"/>
          </a:p>
        </p:txBody>
      </p:sp>
      <p:pic>
        <p:nvPicPr>
          <p:cNvPr id="4" name="Afbeelding 3">
            <a:extLst>
              <a:ext uri="{FF2B5EF4-FFF2-40B4-BE49-F238E27FC236}">
                <a16:creationId xmlns:a16="http://schemas.microsoft.com/office/drawing/2014/main" id="{35D4AF42-350B-3D9E-5317-738938A169D1}"/>
              </a:ext>
            </a:extLst>
          </p:cNvPr>
          <p:cNvPicPr>
            <a:picLocks noChangeAspect="1"/>
          </p:cNvPicPr>
          <p:nvPr/>
        </p:nvPicPr>
        <p:blipFill>
          <a:blip r:embed="rId4"/>
          <a:stretch>
            <a:fillRect/>
          </a:stretch>
        </p:blipFill>
        <p:spPr>
          <a:xfrm>
            <a:off x="-1764965" y="98795"/>
            <a:ext cx="6792686" cy="6858000"/>
          </a:xfrm>
          <a:prstGeom prst="rect">
            <a:avLst/>
          </a:prstGeom>
        </p:spPr>
      </p:pic>
    </p:spTree>
    <p:extLst>
      <p:ext uri="{BB962C8B-B14F-4D97-AF65-F5344CB8AC3E}">
        <p14:creationId xmlns:p14="http://schemas.microsoft.com/office/powerpoint/2010/main" val="406665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a:xfrm>
            <a:off x="839788" y="457200"/>
            <a:ext cx="9236367" cy="616998"/>
          </a:xfrm>
        </p:spPr>
        <p:txBody>
          <a:bodyPr>
            <a:normAutofit fontScale="90000"/>
          </a:bodyPr>
          <a:lstStyle/>
          <a:p>
            <a:r>
              <a:rPr lang="nl-NL" sz="4000" dirty="0"/>
              <a:t>II. Visie regionale samenwerking KNMP</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50079" y="5470178"/>
            <a:ext cx="10211497" cy="805864"/>
          </a:xfrm>
        </p:spPr>
        <p:txBody>
          <a:bodyPr/>
          <a:lstStyle/>
          <a:p>
            <a:r>
              <a:rPr lang="nl-NL" sz="2000" dirty="0">
                <a:hlinkClick r:id="rId3">
                  <a:extLst>
                    <a:ext uri="{A12FA001-AC4F-418D-AE19-62706E023703}">
                      <ahyp:hlinkClr xmlns:ahyp="http://schemas.microsoft.com/office/drawing/2018/hyperlinkcolor" val="tx"/>
                    </a:ext>
                  </a:extLst>
                </a:hlinkClick>
              </a:rPr>
              <a:t>Link: Visie regionale samenwerking in de farmaceutische zorg.pdf (knmp.nl)</a:t>
            </a:r>
            <a:endParaRPr lang="nl-NL" sz="2000" dirty="0"/>
          </a:p>
          <a:p>
            <a:endParaRPr lang="nl-NL" sz="2000" dirty="0"/>
          </a:p>
        </p:txBody>
      </p:sp>
      <p:sp>
        <p:nvSpPr>
          <p:cNvPr id="6" name="Tijdelijke aanduiding voor tekst 5">
            <a:extLst>
              <a:ext uri="{FF2B5EF4-FFF2-40B4-BE49-F238E27FC236}">
                <a16:creationId xmlns:a16="http://schemas.microsoft.com/office/drawing/2014/main" id="{962A24DE-9093-B0AA-44DF-60191D66C103}"/>
              </a:ext>
            </a:extLst>
          </p:cNvPr>
          <p:cNvSpPr>
            <a:spLocks noGrp="1"/>
          </p:cNvSpPr>
          <p:nvPr>
            <p:ph type="body" sz="half" idx="2"/>
          </p:nvPr>
        </p:nvSpPr>
        <p:spPr>
          <a:xfrm>
            <a:off x="850079" y="1315772"/>
            <a:ext cx="5905828" cy="3811588"/>
          </a:xfrm>
        </p:spPr>
        <p:txBody>
          <a:bodyPr>
            <a:normAutofit/>
          </a:bodyPr>
          <a:lstStyle/>
          <a:p>
            <a:r>
              <a:rPr lang="nl-NL" sz="2800" dirty="0"/>
              <a:t>Visie: </a:t>
            </a:r>
            <a:r>
              <a:rPr lang="nl-NL" sz="2800" dirty="0">
                <a:solidFill>
                  <a:srgbClr val="002060"/>
                </a:solidFill>
              </a:rPr>
              <a:t>De zorg is volop in beweging, ook de farmaceutische zorg. </a:t>
            </a:r>
            <a:br>
              <a:rPr lang="nl-NL" sz="2800" dirty="0">
                <a:solidFill>
                  <a:srgbClr val="002060"/>
                </a:solidFill>
              </a:rPr>
            </a:br>
            <a:r>
              <a:rPr lang="nl-NL" sz="2800" dirty="0">
                <a:solidFill>
                  <a:srgbClr val="002060"/>
                </a:solidFill>
              </a:rPr>
              <a:t>Het inrichten van de farmaceutische zorg verplaatst zich geleidelijk van een landelijk naar een regionaal perspectief.</a:t>
            </a:r>
          </a:p>
        </p:txBody>
      </p:sp>
      <p:pic>
        <p:nvPicPr>
          <p:cNvPr id="5" name="Afbeelding 4">
            <a:extLst>
              <a:ext uri="{FF2B5EF4-FFF2-40B4-BE49-F238E27FC236}">
                <a16:creationId xmlns:a16="http://schemas.microsoft.com/office/drawing/2014/main" id="{DAFE68E4-307B-7479-4E79-8E3CA9FB71FA}"/>
              </a:ext>
            </a:extLst>
          </p:cNvPr>
          <p:cNvPicPr>
            <a:picLocks noChangeAspect="1"/>
          </p:cNvPicPr>
          <p:nvPr/>
        </p:nvPicPr>
        <p:blipFill>
          <a:blip r:embed="rId4"/>
          <a:stretch>
            <a:fillRect/>
          </a:stretch>
        </p:blipFill>
        <p:spPr>
          <a:xfrm>
            <a:off x="8010984" y="994299"/>
            <a:ext cx="3050592" cy="4374635"/>
          </a:xfrm>
          <a:prstGeom prst="rect">
            <a:avLst/>
          </a:prstGeom>
        </p:spPr>
      </p:pic>
    </p:spTree>
    <p:extLst>
      <p:ext uri="{BB962C8B-B14F-4D97-AF65-F5344CB8AC3E}">
        <p14:creationId xmlns:p14="http://schemas.microsoft.com/office/powerpoint/2010/main" val="398130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678986D9-FA06-4A13-A8EC-BBF323EAF7A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
                    </a14:imgEffect>
                    <a14:imgEffect>
                      <a14:brightnessContrast contrast="6000"/>
                    </a14:imgEffect>
                  </a14:imgLayer>
                </a14:imgProps>
              </a:ext>
            </a:extLst>
          </a:blip>
          <a:stretch>
            <a:fillRect/>
          </a:stretch>
        </p:blipFill>
        <p:spPr>
          <a:xfrm>
            <a:off x="6667586" y="1838024"/>
            <a:ext cx="2565903" cy="2509385"/>
          </a:xfrm>
          <a:prstGeom prst="rect">
            <a:avLst/>
          </a:prstGeom>
        </p:spPr>
      </p:pic>
      <p:sp>
        <p:nvSpPr>
          <p:cNvPr id="16" name="Rechthoek 15">
            <a:extLst>
              <a:ext uri="{FF2B5EF4-FFF2-40B4-BE49-F238E27FC236}">
                <a16:creationId xmlns:a16="http://schemas.microsoft.com/office/drawing/2014/main" id="{723C0D24-C5A2-4A45-83E3-E60A6A64C401}"/>
              </a:ext>
            </a:extLst>
          </p:cNvPr>
          <p:cNvSpPr/>
          <p:nvPr/>
        </p:nvSpPr>
        <p:spPr>
          <a:xfrm>
            <a:off x="9254966" y="4309249"/>
            <a:ext cx="2827809" cy="404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3FAEC2"/>
                </a:solidFill>
                <a:latin typeface="Ubuntu" panose="020B0504030602030204" pitchFamily="34" charset="0"/>
              </a:rPr>
              <a:t>ROAZ </a:t>
            </a:r>
            <a:r>
              <a:rPr lang="en-US" sz="2800" dirty="0" err="1">
                <a:solidFill>
                  <a:srgbClr val="3FAEC2"/>
                </a:solidFill>
                <a:latin typeface="Ubuntu" panose="020B0504030602030204" pitchFamily="34" charset="0"/>
              </a:rPr>
              <a:t>netwerk</a:t>
            </a:r>
            <a:endParaRPr lang="nl-NL" sz="2800" dirty="0">
              <a:solidFill>
                <a:srgbClr val="3FAEC2"/>
              </a:solidFill>
              <a:latin typeface="Ubuntu" panose="020B0504030602030204" pitchFamily="34" charset="0"/>
            </a:endParaRPr>
          </a:p>
        </p:txBody>
      </p:sp>
      <p:pic>
        <p:nvPicPr>
          <p:cNvPr id="17" name="Afbeelding 16">
            <a:extLst>
              <a:ext uri="{FF2B5EF4-FFF2-40B4-BE49-F238E27FC236}">
                <a16:creationId xmlns:a16="http://schemas.microsoft.com/office/drawing/2014/main" id="{8ADD3543-5D8A-4D67-B052-F66CD256D1E0}"/>
              </a:ext>
            </a:extLst>
          </p:cNvPr>
          <p:cNvPicPr>
            <a:picLocks noChangeAspect="1"/>
          </p:cNvPicPr>
          <p:nvPr/>
        </p:nvPicPr>
        <p:blipFill rotWithShape="1">
          <a:blip r:embed="rId4"/>
          <a:srcRect l="4788" r="43931"/>
          <a:stretch/>
        </p:blipFill>
        <p:spPr>
          <a:xfrm>
            <a:off x="9326697" y="1945795"/>
            <a:ext cx="2274753" cy="2079302"/>
          </a:xfrm>
          <a:prstGeom prst="rect">
            <a:avLst/>
          </a:prstGeom>
        </p:spPr>
      </p:pic>
      <p:pic>
        <p:nvPicPr>
          <p:cNvPr id="5" name="Tijdelijke aanduiding voor inhoud 4">
            <a:extLst>
              <a:ext uri="{FF2B5EF4-FFF2-40B4-BE49-F238E27FC236}">
                <a16:creationId xmlns:a16="http://schemas.microsoft.com/office/drawing/2014/main" id="{106D2DFC-1F03-4E23-BBC7-0AD9995577A5}"/>
              </a:ext>
            </a:extLst>
          </p:cNvPr>
          <p:cNvPicPr>
            <a:picLocks noGrp="1" noChangeAspect="1"/>
          </p:cNvPicPr>
          <p:nvPr>
            <p:ph idx="1"/>
          </p:nvPr>
        </p:nvPicPr>
        <p:blipFill>
          <a:blip r:embed="rId5"/>
          <a:stretch>
            <a:fillRect/>
          </a:stretch>
        </p:blipFill>
        <p:spPr>
          <a:xfrm>
            <a:off x="731099" y="1648925"/>
            <a:ext cx="3054724" cy="3054724"/>
          </a:xfrm>
        </p:spPr>
      </p:pic>
      <p:sp>
        <p:nvSpPr>
          <p:cNvPr id="6" name="Titel 1">
            <a:extLst>
              <a:ext uri="{FF2B5EF4-FFF2-40B4-BE49-F238E27FC236}">
                <a16:creationId xmlns:a16="http://schemas.microsoft.com/office/drawing/2014/main" id="{A535678A-ADE6-4DA3-B3D8-17752EDF2688}"/>
              </a:ext>
            </a:extLst>
          </p:cNvPr>
          <p:cNvSpPr txBox="1">
            <a:spLocks/>
          </p:cNvSpPr>
          <p:nvPr/>
        </p:nvSpPr>
        <p:spPr>
          <a:xfrm>
            <a:off x="783142" y="615084"/>
            <a:ext cx="7295537" cy="879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F426E"/>
                </a:solidFill>
                <a:latin typeface="Ubuntu" panose="020B0504030602030204" pitchFamily="34" charset="0"/>
                <a:ea typeface="+mj-ea"/>
                <a:cs typeface="+mj-cs"/>
              </a:defRPr>
            </a:lvl1pPr>
          </a:lstStyle>
          <a:p>
            <a:r>
              <a:rPr lang="nl-NL" sz="4000" dirty="0"/>
              <a:t>III. </a:t>
            </a:r>
            <a:r>
              <a:rPr lang="nl-NL" sz="4000" dirty="0" err="1"/>
              <a:t>D</a:t>
            </a:r>
            <a:r>
              <a:rPr lang="nl-NL" sz="4000" dirty="0" err="1">
                <a:cs typeface="Calibri" panose="020F0502020204030204" pitchFamily="34" charset="0"/>
              </a:rPr>
              <a:t>è</a:t>
            </a:r>
            <a:r>
              <a:rPr lang="nl-NL" sz="4000" dirty="0"/>
              <a:t> regio, wat is dat?</a:t>
            </a:r>
          </a:p>
        </p:txBody>
      </p:sp>
      <p:pic>
        <p:nvPicPr>
          <p:cNvPr id="7" name="Afbeelding 6">
            <a:extLst>
              <a:ext uri="{FF2B5EF4-FFF2-40B4-BE49-F238E27FC236}">
                <a16:creationId xmlns:a16="http://schemas.microsoft.com/office/drawing/2014/main" id="{A3BB2F2A-A8EB-4A82-81BC-DFF024A31BF3}"/>
              </a:ext>
            </a:extLst>
          </p:cNvPr>
          <p:cNvPicPr>
            <a:picLocks noChangeAspect="1"/>
          </p:cNvPicPr>
          <p:nvPr/>
        </p:nvPicPr>
        <p:blipFill rotWithShape="1">
          <a:blip r:embed="rId6"/>
          <a:srcRect t="-5570" b="5570"/>
          <a:stretch/>
        </p:blipFill>
        <p:spPr>
          <a:xfrm>
            <a:off x="3420401" y="1386529"/>
            <a:ext cx="3143864" cy="3143864"/>
          </a:xfrm>
          <a:prstGeom prst="rect">
            <a:avLst/>
          </a:prstGeom>
        </p:spPr>
      </p:pic>
      <p:sp>
        <p:nvSpPr>
          <p:cNvPr id="10" name="Rechthoek 9">
            <a:extLst>
              <a:ext uri="{FF2B5EF4-FFF2-40B4-BE49-F238E27FC236}">
                <a16:creationId xmlns:a16="http://schemas.microsoft.com/office/drawing/2014/main" id="{83E99AE6-4986-4BC5-B799-8E8C25A81816}"/>
              </a:ext>
            </a:extLst>
          </p:cNvPr>
          <p:cNvSpPr/>
          <p:nvPr/>
        </p:nvSpPr>
        <p:spPr>
          <a:xfrm>
            <a:off x="885638" y="1321237"/>
            <a:ext cx="1304926" cy="56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5056E4A3-113E-4E5F-99AD-9FAACFE88930}"/>
              </a:ext>
            </a:extLst>
          </p:cNvPr>
          <p:cNvSpPr/>
          <p:nvPr/>
        </p:nvSpPr>
        <p:spPr>
          <a:xfrm>
            <a:off x="3315839" y="1565489"/>
            <a:ext cx="1501901" cy="56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0957FF83-0598-4C1C-9F79-5AC00200CD00}"/>
              </a:ext>
            </a:extLst>
          </p:cNvPr>
          <p:cNvSpPr/>
          <p:nvPr/>
        </p:nvSpPr>
        <p:spPr>
          <a:xfrm>
            <a:off x="6089625" y="1553724"/>
            <a:ext cx="1501901" cy="56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82A9D958-7337-4397-9A68-A303DF88AC06}"/>
              </a:ext>
            </a:extLst>
          </p:cNvPr>
          <p:cNvSpPr/>
          <p:nvPr/>
        </p:nvSpPr>
        <p:spPr>
          <a:xfrm>
            <a:off x="8893528" y="1504650"/>
            <a:ext cx="1501901" cy="56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8A3639A-90C5-4684-9230-D626521CA5E7}"/>
              </a:ext>
            </a:extLst>
          </p:cNvPr>
          <p:cNvSpPr/>
          <p:nvPr/>
        </p:nvSpPr>
        <p:spPr>
          <a:xfrm>
            <a:off x="258727" y="4308370"/>
            <a:ext cx="2137968" cy="44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FAEC2"/>
                </a:solidFill>
                <a:latin typeface="Ubuntu" panose="020B0504030602030204" pitchFamily="34" charset="0"/>
              </a:rPr>
              <a:t>Zorgkantoren</a:t>
            </a:r>
            <a:endParaRPr lang="nl-NL" sz="2400" dirty="0">
              <a:solidFill>
                <a:srgbClr val="3FAEC2"/>
              </a:solidFill>
              <a:latin typeface="Ubuntu" panose="020B0504030602030204" pitchFamily="34" charset="0"/>
            </a:endParaRPr>
          </a:p>
        </p:txBody>
      </p:sp>
      <p:sp>
        <p:nvSpPr>
          <p:cNvPr id="15" name="Rechthoek 14">
            <a:extLst>
              <a:ext uri="{FF2B5EF4-FFF2-40B4-BE49-F238E27FC236}">
                <a16:creationId xmlns:a16="http://schemas.microsoft.com/office/drawing/2014/main" id="{ECE8ED80-5519-459C-A97B-9800AF8C0157}"/>
              </a:ext>
            </a:extLst>
          </p:cNvPr>
          <p:cNvSpPr/>
          <p:nvPr/>
        </p:nvSpPr>
        <p:spPr>
          <a:xfrm>
            <a:off x="3513878" y="4308370"/>
            <a:ext cx="1002893" cy="44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FAEC2"/>
                </a:solidFill>
                <a:latin typeface="Ubuntu" panose="020B0504030602030204" pitchFamily="34" charset="0"/>
              </a:rPr>
              <a:t>GGD</a:t>
            </a:r>
            <a:endParaRPr lang="nl-NL" sz="2800" dirty="0">
              <a:solidFill>
                <a:srgbClr val="3FAEC2"/>
              </a:solidFill>
              <a:latin typeface="Ubuntu" panose="020B0504030602030204" pitchFamily="34" charset="0"/>
            </a:endParaRPr>
          </a:p>
        </p:txBody>
      </p:sp>
      <p:sp>
        <p:nvSpPr>
          <p:cNvPr id="19" name="Rechthoek 18">
            <a:extLst>
              <a:ext uri="{FF2B5EF4-FFF2-40B4-BE49-F238E27FC236}">
                <a16:creationId xmlns:a16="http://schemas.microsoft.com/office/drawing/2014/main" id="{8C966B37-D691-4C5B-82CE-4190EA91592B}"/>
              </a:ext>
            </a:extLst>
          </p:cNvPr>
          <p:cNvSpPr/>
          <p:nvPr/>
        </p:nvSpPr>
        <p:spPr>
          <a:xfrm>
            <a:off x="6063055" y="4332686"/>
            <a:ext cx="3054723" cy="34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3FAEC2"/>
                </a:solidFill>
                <a:latin typeface="Ubuntu" panose="020B0504030602030204" pitchFamily="34" charset="0"/>
              </a:rPr>
              <a:t>Zorgverzekeraars</a:t>
            </a:r>
            <a:endParaRPr lang="nl-NL" sz="2800" dirty="0">
              <a:solidFill>
                <a:srgbClr val="3FAEC2"/>
              </a:solidFill>
              <a:latin typeface="Ubuntu" panose="020B0504030602030204" pitchFamily="34" charset="0"/>
            </a:endParaRPr>
          </a:p>
        </p:txBody>
      </p:sp>
      <p:sp>
        <p:nvSpPr>
          <p:cNvPr id="3" name="Rechthoek 2">
            <a:extLst>
              <a:ext uri="{FF2B5EF4-FFF2-40B4-BE49-F238E27FC236}">
                <a16:creationId xmlns:a16="http://schemas.microsoft.com/office/drawing/2014/main" id="{A6A7E6C8-F3EB-74F2-ED05-A5C951ED8462}"/>
              </a:ext>
            </a:extLst>
          </p:cNvPr>
          <p:cNvSpPr/>
          <p:nvPr/>
        </p:nvSpPr>
        <p:spPr>
          <a:xfrm>
            <a:off x="777361" y="1734921"/>
            <a:ext cx="1224180" cy="44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solidFill>
                <a:srgbClr val="3FAEC2"/>
              </a:solidFill>
              <a:latin typeface="Ubuntu" panose="020B0504030602030204" pitchFamily="34" charset="0"/>
            </a:endParaRPr>
          </a:p>
        </p:txBody>
      </p:sp>
      <p:sp>
        <p:nvSpPr>
          <p:cNvPr id="2" name="Tekstvak 1">
            <a:extLst>
              <a:ext uri="{FF2B5EF4-FFF2-40B4-BE49-F238E27FC236}">
                <a16:creationId xmlns:a16="http://schemas.microsoft.com/office/drawing/2014/main" id="{8E39B2B6-827C-3F28-F492-E9C0C318B788}"/>
              </a:ext>
            </a:extLst>
          </p:cNvPr>
          <p:cNvSpPr txBox="1"/>
          <p:nvPr/>
        </p:nvSpPr>
        <p:spPr>
          <a:xfrm>
            <a:off x="885638" y="5157926"/>
            <a:ext cx="10495535"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rPr>
              <a:t>Link</a:t>
            </a:r>
            <a:r>
              <a:rPr kumimoji="0" lang="nl-NL" sz="21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rPr>
              <a:t>: </a:t>
            </a:r>
            <a:r>
              <a:rPr kumimoji="0" lang="nl-NL" sz="21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hlinkClick r:id="rId7">
                  <a:extLst>
                    <a:ext uri="{A12FA001-AC4F-418D-AE19-62706E023703}">
                      <ahyp:hlinkClr xmlns:ahyp="http://schemas.microsoft.com/office/drawing/2018/hyperlinkcolor" val="tx"/>
                    </a:ext>
                  </a:extLst>
                </a:hlinkClick>
              </a:rPr>
              <a:t>Zorgkantoren</a:t>
            </a:r>
            <a:br>
              <a:rPr kumimoji="0" lang="nl-NL" sz="21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rPr>
            </a:br>
            <a:r>
              <a:rPr kumimoji="0" lang="nl-NL" sz="20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rPr>
              <a:t>Link: </a:t>
            </a:r>
            <a:r>
              <a:rPr kumimoji="0" lang="nl-NL" sz="21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hlinkClick r:id="rId8">
                  <a:extLst>
                    <a:ext uri="{A12FA001-AC4F-418D-AE19-62706E023703}">
                      <ahyp:hlinkClr xmlns:ahyp="http://schemas.microsoft.com/office/drawing/2018/hyperlinkcolor" val="tx"/>
                    </a:ext>
                  </a:extLst>
                </a:hlinkClick>
              </a:rPr>
              <a:t>GGD</a:t>
            </a:r>
            <a:endParaRPr kumimoji="0" lang="nl-NL" sz="21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1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hlinkClick r:id="rId9">
                  <a:extLst>
                    <a:ext uri="{A12FA001-AC4F-418D-AE19-62706E023703}">
                      <ahyp:hlinkClr xmlns:ahyp="http://schemas.microsoft.com/office/drawing/2018/hyperlinkcolor" val="tx"/>
                    </a:ext>
                  </a:extLst>
                </a:hlinkClick>
              </a:rPr>
              <a:t>Link: ROAZ</a:t>
            </a:r>
            <a:endParaRPr kumimoji="0" lang="nl-NL" sz="2100" b="0" i="0" u="sng" strike="noStrike" kern="1200" cap="none" spc="0" normalizeH="0" baseline="0" noProof="0" dirty="0">
              <a:ln>
                <a:noFill/>
              </a:ln>
              <a:solidFill>
                <a:srgbClr val="3FAEC2"/>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318689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lang="nl-NL" sz="4000" dirty="0"/>
              <a:t>Afspraken IZA-partijen regio</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838200" y="1825625"/>
            <a:ext cx="10515600" cy="1603375"/>
          </a:xfrm>
        </p:spPr>
        <p:txBody>
          <a:bodyPr>
            <a:noAutofit/>
          </a:bodyPr>
          <a:lstStyle/>
          <a:p>
            <a:r>
              <a:rPr lang="nl-NL" sz="2400" dirty="0"/>
              <a:t>Regiobeelden en ROAZ-beelden</a:t>
            </a:r>
          </a:p>
          <a:p>
            <a:r>
              <a:rPr lang="nl-NL" sz="2400" dirty="0"/>
              <a:t>Regioplannen en ROAZ-plannen</a:t>
            </a:r>
          </a:p>
          <a:p>
            <a:r>
              <a:rPr lang="nl-NL" sz="2400" dirty="0"/>
              <a:t>Transformatieplannen</a:t>
            </a:r>
          </a:p>
          <a:p>
            <a:pPr marL="0" indent="0">
              <a:buNone/>
            </a:pPr>
            <a:endParaRPr lang="nl-NL" sz="2400" dirty="0"/>
          </a:p>
          <a:p>
            <a:pPr marL="0" indent="0">
              <a:buNone/>
            </a:pPr>
            <a:r>
              <a:rPr lang="nl-NL" sz="2400" dirty="0">
                <a:solidFill>
                  <a:srgbClr val="002060"/>
                </a:solidFill>
              </a:rPr>
              <a:t>Het initiatief voor regiobeelden is genomen door de marktleider zorgverzekeraar samen met de gemeente. Zij hebben regionale zorgpartijen, zoals apothekers, betrokken. </a:t>
            </a:r>
          </a:p>
          <a:p>
            <a:pPr marL="0" indent="0">
              <a:buNone/>
            </a:pPr>
            <a:br>
              <a:rPr lang="nl-NL" sz="2400" dirty="0">
                <a:solidFill>
                  <a:srgbClr val="0563C1"/>
                </a:solidFill>
                <a:hlinkClick r:id="rId3">
                  <a:extLst>
                    <a:ext uri="{A12FA001-AC4F-418D-AE19-62706E023703}">
                      <ahyp:hlinkClr xmlns:ahyp="http://schemas.microsoft.com/office/drawing/2018/hyperlinkcolor" val="tx"/>
                    </a:ext>
                  </a:extLst>
                </a:hlinkClick>
              </a:rPr>
            </a:br>
            <a:r>
              <a:rPr lang="nl-NL" sz="2400" dirty="0">
                <a:hlinkClick r:id="rId3">
                  <a:extLst>
                    <a:ext uri="{A12FA001-AC4F-418D-AE19-62706E023703}">
                      <ahyp:hlinkClr xmlns:ahyp="http://schemas.microsoft.com/office/drawing/2018/hyperlinkcolor" val="tx"/>
                    </a:ext>
                  </a:extLst>
                </a:hlinkClick>
              </a:rPr>
              <a:t>Link: Regiobeelden</a:t>
            </a:r>
            <a:endParaRPr lang="nl-NL" sz="2400" dirty="0"/>
          </a:p>
        </p:txBody>
      </p:sp>
    </p:spTree>
    <p:extLst>
      <p:ext uri="{BB962C8B-B14F-4D97-AF65-F5344CB8AC3E}">
        <p14:creationId xmlns:p14="http://schemas.microsoft.com/office/powerpoint/2010/main" val="272999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7849D-DA5F-592C-B479-C5ACA54BFEF6}"/>
              </a:ext>
            </a:extLst>
          </p:cNvPr>
          <p:cNvSpPr>
            <a:spLocks noGrp="1"/>
          </p:cNvSpPr>
          <p:nvPr>
            <p:ph type="title"/>
          </p:nvPr>
        </p:nvSpPr>
        <p:spPr/>
        <p:txBody>
          <a:bodyPr>
            <a:normAutofit/>
          </a:bodyPr>
          <a:lstStyle/>
          <a:p>
            <a:r>
              <a:rPr lang="nl-NL" sz="4000" dirty="0"/>
              <a:t>Zorgakkoorden</a:t>
            </a:r>
          </a:p>
        </p:txBody>
      </p:sp>
      <p:sp>
        <p:nvSpPr>
          <p:cNvPr id="3" name="Tijdelijke aanduiding voor inhoud 2">
            <a:extLst>
              <a:ext uri="{FF2B5EF4-FFF2-40B4-BE49-F238E27FC236}">
                <a16:creationId xmlns:a16="http://schemas.microsoft.com/office/drawing/2014/main" id="{4931872A-2F66-6539-CC35-0F8699AF2C8E}"/>
              </a:ext>
            </a:extLst>
          </p:cNvPr>
          <p:cNvSpPr>
            <a:spLocks noGrp="1"/>
          </p:cNvSpPr>
          <p:nvPr>
            <p:ph idx="1"/>
          </p:nvPr>
        </p:nvSpPr>
        <p:spPr>
          <a:xfrm>
            <a:off x="758301" y="1305017"/>
            <a:ext cx="10515600" cy="5051395"/>
          </a:xfrm>
        </p:spPr>
        <p:txBody>
          <a:bodyPr>
            <a:normAutofit/>
          </a:bodyPr>
          <a:lstStyle/>
          <a:p>
            <a:r>
              <a:rPr lang="nl-NL" dirty="0"/>
              <a:t>Juli 2022: 	</a:t>
            </a:r>
            <a:r>
              <a:rPr lang="nl-NL" dirty="0">
                <a:solidFill>
                  <a:srgbClr val="002060"/>
                </a:solidFill>
              </a:rPr>
              <a:t>Programma Wonen, Ondersteuning en </a:t>
            </a:r>
          </a:p>
          <a:p>
            <a:pPr marL="0" indent="0">
              <a:buNone/>
            </a:pPr>
            <a:r>
              <a:rPr lang="nl-NL" dirty="0">
                <a:solidFill>
                  <a:srgbClr val="002060"/>
                </a:solidFill>
              </a:rPr>
              <a:t>			Zorg voor Ouderen (WOZO)</a:t>
            </a:r>
          </a:p>
          <a:p>
            <a:r>
              <a:rPr lang="nl-NL" dirty="0"/>
              <a:t>Sept. 2022: 	</a:t>
            </a:r>
            <a:r>
              <a:rPr lang="nl-NL" dirty="0">
                <a:solidFill>
                  <a:srgbClr val="002060"/>
                </a:solidFill>
              </a:rPr>
              <a:t>Integraal Zorgakkoord (IZA)</a:t>
            </a:r>
          </a:p>
          <a:p>
            <a:r>
              <a:rPr lang="nl-NL" dirty="0"/>
              <a:t>Okt. 2022: 	</a:t>
            </a:r>
            <a:r>
              <a:rPr lang="nl-NL" dirty="0">
                <a:solidFill>
                  <a:srgbClr val="002060"/>
                </a:solidFill>
              </a:rPr>
              <a:t>Green Deal Duurzame Zorg </a:t>
            </a:r>
            <a:r>
              <a:rPr lang="nl-NL" sz="1600" dirty="0">
                <a:solidFill>
                  <a:srgbClr val="002060"/>
                </a:solidFill>
              </a:rPr>
              <a:t>(versie 3)</a:t>
            </a:r>
          </a:p>
          <a:p>
            <a:r>
              <a:rPr lang="nl-NL" dirty="0"/>
              <a:t>Feb. 2023: 	</a:t>
            </a:r>
            <a:r>
              <a:rPr lang="nl-NL" dirty="0">
                <a:solidFill>
                  <a:srgbClr val="002060"/>
                </a:solidFill>
              </a:rPr>
              <a:t>Gezond en Actief leven (GALA-akkoord)</a:t>
            </a:r>
          </a:p>
          <a:p>
            <a:pPr marL="0" indent="0">
              <a:lnSpc>
                <a:spcPct val="110000"/>
              </a:lnSpc>
              <a:spcBef>
                <a:spcPts val="0"/>
              </a:spcBef>
              <a:buNone/>
            </a:pPr>
            <a:endParaRPr lang="nl-NL" sz="2100" u="sng" dirty="0"/>
          </a:p>
          <a:p>
            <a:pPr marL="0" indent="0">
              <a:lnSpc>
                <a:spcPct val="100000"/>
              </a:lnSpc>
              <a:spcBef>
                <a:spcPts val="0"/>
              </a:spcBef>
              <a:buNone/>
            </a:pPr>
            <a:r>
              <a:rPr lang="nl-NL" sz="2000" u="sng" dirty="0"/>
              <a:t>Link</a:t>
            </a:r>
            <a:r>
              <a:rPr lang="nl-NL" sz="2100" u="sng" dirty="0"/>
              <a:t>: </a:t>
            </a:r>
            <a:r>
              <a:rPr lang="nl-NL" sz="2100" u="sng" dirty="0">
                <a:hlinkClick r:id="rId2">
                  <a:extLst>
                    <a:ext uri="{A12FA001-AC4F-418D-AE19-62706E023703}">
                      <ahyp:hlinkClr xmlns:ahyp="http://schemas.microsoft.com/office/drawing/2018/hyperlinkcolor" val="tx"/>
                    </a:ext>
                  </a:extLst>
                </a:hlinkClick>
              </a:rPr>
              <a:t>WOZO</a:t>
            </a:r>
            <a:br>
              <a:rPr lang="nl-NL" sz="2100" u="sng" dirty="0"/>
            </a:br>
            <a:r>
              <a:rPr lang="nl-NL" sz="2000" u="sng" dirty="0"/>
              <a:t>Link: </a:t>
            </a:r>
            <a:r>
              <a:rPr lang="nl-NL" sz="2100" u="sng" dirty="0">
                <a:hlinkClick r:id="rId3">
                  <a:extLst>
                    <a:ext uri="{A12FA001-AC4F-418D-AE19-62706E023703}">
                      <ahyp:hlinkClr xmlns:ahyp="http://schemas.microsoft.com/office/drawing/2018/hyperlinkcolor" val="tx"/>
                    </a:ext>
                  </a:extLst>
                </a:hlinkClick>
              </a:rPr>
              <a:t>IZA</a:t>
            </a:r>
            <a:endParaRPr lang="nl-NL" sz="2100" u="sng" dirty="0"/>
          </a:p>
          <a:p>
            <a:pPr marL="0" indent="0">
              <a:lnSpc>
                <a:spcPct val="100000"/>
              </a:lnSpc>
              <a:spcBef>
                <a:spcPts val="0"/>
              </a:spcBef>
              <a:buNone/>
            </a:pPr>
            <a:r>
              <a:rPr lang="nl-NL" sz="2100" u="sng" dirty="0">
                <a:hlinkClick r:id="rId4">
                  <a:extLst>
                    <a:ext uri="{A12FA001-AC4F-418D-AE19-62706E023703}">
                      <ahyp:hlinkClr xmlns:ahyp="http://schemas.microsoft.com/office/drawing/2018/hyperlinkcolor" val="tx"/>
                    </a:ext>
                  </a:extLst>
                </a:hlinkClick>
              </a:rPr>
              <a:t>Link: Handvatten om met Green deal aan de slag te gaan</a:t>
            </a:r>
            <a:endParaRPr lang="nl-NL" sz="2100" u="sng" dirty="0"/>
          </a:p>
          <a:p>
            <a:pPr marL="0" indent="0">
              <a:lnSpc>
                <a:spcPct val="100000"/>
              </a:lnSpc>
              <a:spcBef>
                <a:spcPts val="0"/>
              </a:spcBef>
              <a:buNone/>
            </a:pPr>
            <a:r>
              <a:rPr lang="nl-NL" sz="2000" u="sng" dirty="0">
                <a:hlinkClick r:id="rId5">
                  <a:extLst>
                    <a:ext uri="{A12FA001-AC4F-418D-AE19-62706E023703}">
                      <ahyp:hlinkClr xmlns:ahyp="http://schemas.microsoft.com/office/drawing/2018/hyperlinkcolor" val="tx"/>
                    </a:ext>
                  </a:extLst>
                </a:hlinkClick>
              </a:rPr>
              <a:t>Link: GALA</a:t>
            </a:r>
            <a:endParaRPr lang="nl-NL" sz="2000" u="sng" dirty="0"/>
          </a:p>
          <a:p>
            <a:pPr marL="0" indent="0">
              <a:lnSpc>
                <a:spcPct val="100000"/>
              </a:lnSpc>
              <a:spcBef>
                <a:spcPts val="0"/>
              </a:spcBef>
              <a:buNone/>
            </a:pPr>
            <a:r>
              <a:rPr lang="nl-NL" sz="2100" u="sng" dirty="0"/>
              <a:t>Link: </a:t>
            </a:r>
            <a:r>
              <a:rPr lang="nl-NL" sz="2100" u="sng" dirty="0">
                <a:hlinkClick r:id="rId6">
                  <a:extLst>
                    <a:ext uri="{A12FA001-AC4F-418D-AE19-62706E023703}">
                      <ahyp:hlinkClr xmlns:ahyp="http://schemas.microsoft.com/office/drawing/2018/hyperlinkcolor" val="tx"/>
                    </a:ext>
                  </a:extLst>
                </a:hlinkClick>
              </a:rPr>
              <a:t>Gemeenten </a:t>
            </a:r>
            <a:r>
              <a:rPr lang="nl-NL" sz="2000" dirty="0">
                <a:hlinkClick r:id="rId6">
                  <a:extLst>
                    <a:ext uri="{A12FA001-AC4F-418D-AE19-62706E023703}">
                      <ahyp:hlinkClr xmlns:ahyp="http://schemas.microsoft.com/office/drawing/2018/hyperlinkcolor" val="tx"/>
                    </a:ext>
                  </a:extLst>
                </a:hlinkClick>
              </a:rPr>
              <a:t>gaan aan de slag met valpreventie en welzijn op recept | KNMP</a:t>
            </a:r>
            <a:endParaRPr lang="nl-NL" sz="2000" dirty="0"/>
          </a:p>
          <a:p>
            <a:pPr marL="0" indent="0">
              <a:buNone/>
            </a:pPr>
            <a:endParaRPr lang="nl-NL" sz="2000" dirty="0"/>
          </a:p>
        </p:txBody>
      </p:sp>
    </p:spTree>
    <p:extLst>
      <p:ext uri="{BB962C8B-B14F-4D97-AF65-F5344CB8AC3E}">
        <p14:creationId xmlns:p14="http://schemas.microsoft.com/office/powerpoint/2010/main" val="418608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FBF246E-F326-4C58-90D7-43E33F6ACDB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brightnessContrast contrast="-4000"/>
                    </a14:imgEffect>
                  </a14:imgLayer>
                </a14:imgProps>
              </a:ext>
            </a:extLst>
          </a:blip>
          <a:stretch>
            <a:fillRect/>
          </a:stretch>
        </p:blipFill>
        <p:spPr>
          <a:xfrm>
            <a:off x="780323" y="351234"/>
            <a:ext cx="10938083" cy="6155532"/>
          </a:xfrm>
          <a:prstGeom prst="rect">
            <a:avLst/>
          </a:prstGeom>
        </p:spPr>
      </p:pic>
      <p:sp>
        <p:nvSpPr>
          <p:cNvPr id="3" name="Rechthoek 2">
            <a:extLst>
              <a:ext uri="{FF2B5EF4-FFF2-40B4-BE49-F238E27FC236}">
                <a16:creationId xmlns:a16="http://schemas.microsoft.com/office/drawing/2014/main" id="{6A867A74-3DE5-4DD9-A51C-8BE58B9CAB8F}"/>
              </a:ext>
            </a:extLst>
          </p:cNvPr>
          <p:cNvSpPr/>
          <p:nvPr/>
        </p:nvSpPr>
        <p:spPr>
          <a:xfrm>
            <a:off x="7086600" y="2036544"/>
            <a:ext cx="1838325" cy="646331"/>
          </a:xfrm>
          <a:prstGeom prst="rect">
            <a:avLst/>
          </a:prstGeom>
        </p:spPr>
        <p:txBody>
          <a:bodyPr wrap="square">
            <a:spAutoFit/>
          </a:bodyPr>
          <a:lstStyle/>
          <a:p>
            <a:pPr algn="ctr"/>
            <a:r>
              <a:rPr lang="nl-NL"/>
              <a:t>Gezond en Actief Leven Akkoord</a:t>
            </a:r>
          </a:p>
        </p:txBody>
      </p:sp>
    </p:spTree>
    <p:extLst>
      <p:ext uri="{BB962C8B-B14F-4D97-AF65-F5344CB8AC3E}">
        <p14:creationId xmlns:p14="http://schemas.microsoft.com/office/powerpoint/2010/main" val="2716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B0C77-08A9-0E5D-F823-C055DE84787E}"/>
              </a:ext>
            </a:extLst>
          </p:cNvPr>
          <p:cNvSpPr>
            <a:spLocks noGrp="1"/>
          </p:cNvSpPr>
          <p:nvPr>
            <p:ph type="title"/>
          </p:nvPr>
        </p:nvSpPr>
        <p:spPr/>
        <p:txBody>
          <a:bodyPr>
            <a:normAutofit/>
          </a:bodyPr>
          <a:lstStyle/>
          <a:p>
            <a:r>
              <a:rPr lang="nl-NL" sz="4000" dirty="0"/>
              <a:t>IV. Subsidies</a:t>
            </a:r>
          </a:p>
        </p:txBody>
      </p:sp>
      <p:sp>
        <p:nvSpPr>
          <p:cNvPr id="3" name="Tijdelijke aanduiding voor inhoud 2">
            <a:extLst>
              <a:ext uri="{FF2B5EF4-FFF2-40B4-BE49-F238E27FC236}">
                <a16:creationId xmlns:a16="http://schemas.microsoft.com/office/drawing/2014/main" id="{D3058BA8-C78C-0C07-C9E7-7535D2C5C0E0}"/>
              </a:ext>
            </a:extLst>
          </p:cNvPr>
          <p:cNvSpPr>
            <a:spLocks noGrp="1"/>
          </p:cNvSpPr>
          <p:nvPr>
            <p:ph idx="1"/>
          </p:nvPr>
        </p:nvSpPr>
        <p:spPr>
          <a:xfrm>
            <a:off x="838200" y="1825625"/>
            <a:ext cx="10515600" cy="4225318"/>
          </a:xfrm>
        </p:spPr>
        <p:txBody>
          <a:bodyPr>
            <a:normAutofit/>
          </a:bodyPr>
          <a:lstStyle/>
          <a:p>
            <a:r>
              <a:rPr lang="nl-NL" dirty="0"/>
              <a:t>IZA Transformatiemiddelen</a:t>
            </a:r>
          </a:p>
          <a:p>
            <a:r>
              <a:rPr lang="nl-NL" dirty="0"/>
              <a:t>Subsidies andere Zorgakkoorden</a:t>
            </a:r>
          </a:p>
          <a:p>
            <a:r>
              <a:rPr lang="nl-NL" dirty="0"/>
              <a:t>Subsidies versterking eerstelijnszorg</a:t>
            </a:r>
          </a:p>
          <a:p>
            <a:r>
              <a:rPr lang="nl-NL" dirty="0"/>
              <a:t>Subsidies ontregel de zorg</a:t>
            </a:r>
          </a:p>
          <a:p>
            <a:r>
              <a:rPr lang="nl-NL" dirty="0"/>
              <a:t>Subsidies zorgverzekeraars</a:t>
            </a:r>
          </a:p>
          <a:p>
            <a:r>
              <a:rPr lang="nl-NL" dirty="0"/>
              <a:t>Subsidie Toekomstbestendige Arbeidsmarkt Zorg en welzijn (TAZ)</a:t>
            </a:r>
            <a:br>
              <a:rPr lang="nl-NL" dirty="0"/>
            </a:br>
            <a:endParaRPr lang="nl-NL" dirty="0"/>
          </a:p>
          <a:p>
            <a:pPr marL="0" indent="0">
              <a:buNone/>
            </a:pPr>
            <a:r>
              <a:rPr lang="nl-NL" sz="2100" dirty="0">
                <a:hlinkClick r:id="rId2">
                  <a:extLst>
                    <a:ext uri="{A12FA001-AC4F-418D-AE19-62706E023703}">
                      <ahyp:hlinkClr xmlns:ahyp="http://schemas.microsoft.com/office/drawing/2018/hyperlinkcolor" val="tx"/>
                    </a:ext>
                  </a:extLst>
                </a:hlinkClick>
              </a:rPr>
              <a:t>Link: Menukaart ondersteuning regionale samenwerking</a:t>
            </a:r>
            <a:endParaRPr lang="nl-NL" sz="2100" dirty="0"/>
          </a:p>
        </p:txBody>
      </p:sp>
    </p:spTree>
    <p:extLst>
      <p:ext uri="{BB962C8B-B14F-4D97-AF65-F5344CB8AC3E}">
        <p14:creationId xmlns:p14="http://schemas.microsoft.com/office/powerpoint/2010/main" val="1238820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Intern presentatie_Verdana_v1c [Alleen-lezen]" id="{30E237D2-1648-4E22-9592-C43996C25482}" vid="{04F5AB4E-A5D8-4C00-AA06-E27AD44845C8}"/>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19EBE4A93597479A35D82FA5EE7AC1" ma:contentTypeVersion="3" ma:contentTypeDescription="Een nieuw document maken." ma:contentTypeScope="" ma:versionID="e5788e8c1963357d1c58f278add51c25">
  <xsd:schema xmlns:xsd="http://www.w3.org/2001/XMLSchema" xmlns:xs="http://www.w3.org/2001/XMLSchema" xmlns:p="http://schemas.microsoft.com/office/2006/metadata/properties" xmlns:ns2="182c2d79-d37b-4a99-a0d7-2f194c6ba033" targetNamespace="http://schemas.microsoft.com/office/2006/metadata/properties" ma:root="true" ma:fieldsID="719aac55255a37632b97aa54dc177aab" ns2:_="">
    <xsd:import namespace="182c2d79-d37b-4a99-a0d7-2f194c6ba03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c2d79-d37b-4a99-a0d7-2f194c6ba0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E04F88-852A-4EA6-AD7F-7D3D45BD5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2c2d79-d37b-4a99-a0d7-2f194c6ba0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7D16D8-7EA3-4435-BCF2-CC50C124E1D0}">
  <ds:schemaRefs>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182c2d79-d37b-4a99-a0d7-2f194c6ba033"/>
  </ds:schemaRefs>
</ds:datastoreItem>
</file>

<file path=customXml/itemProps3.xml><?xml version="1.0" encoding="utf-8"?>
<ds:datastoreItem xmlns:ds="http://schemas.openxmlformats.org/officeDocument/2006/customXml" ds:itemID="{0D401341-F7E0-459D-A786-77A3F35C0B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13070</TotalTime>
  <Words>1563</Words>
  <Application>Microsoft Office PowerPoint</Application>
  <PresentationFormat>Breedbeeld</PresentationFormat>
  <Paragraphs>192</Paragraphs>
  <Slides>28</Slides>
  <Notes>13</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28</vt:i4>
      </vt:variant>
    </vt:vector>
  </HeadingPairs>
  <TitlesOfParts>
    <vt:vector size="36" baseType="lpstr">
      <vt:lpstr>Arial</vt:lpstr>
      <vt:lpstr>Calibri</vt:lpstr>
      <vt:lpstr>Ubuntu</vt:lpstr>
      <vt:lpstr>Ubuntu Medium</vt:lpstr>
      <vt:lpstr>Verdana</vt:lpstr>
      <vt:lpstr>Kantoorthema</vt:lpstr>
      <vt:lpstr>1_Kantoorthema</vt:lpstr>
      <vt:lpstr>VWS Extern wit thema</vt:lpstr>
      <vt:lpstr>Subsidies voor apotheken</vt:lpstr>
      <vt:lpstr>Inhoud</vt:lpstr>
      <vt:lpstr>I. IZA  Doel: Zorg voor iedereen toegankelijk, kwalitatief goed en betaalbaar houden</vt:lpstr>
      <vt:lpstr>II. Visie regionale samenwerking KNMP</vt:lpstr>
      <vt:lpstr>PowerPoint-presentatie</vt:lpstr>
      <vt:lpstr>Afspraken IZA-partijen regio</vt:lpstr>
      <vt:lpstr>Zorgakkoorden</vt:lpstr>
      <vt:lpstr>PowerPoint-presentatie</vt:lpstr>
      <vt:lpstr>IV. Subsidies</vt:lpstr>
      <vt:lpstr>* IZA transformatiemiddelen</vt:lpstr>
      <vt:lpstr>* IZA transformatiemiddelen Transformatieplannen I</vt:lpstr>
      <vt:lpstr>* IZA transformatiemiddelen Transformatieplannen II</vt:lpstr>
      <vt:lpstr>PowerPoint-presentatie</vt:lpstr>
      <vt:lpstr>* IZA transformatiemiddelen Proces transformatieplannen</vt:lpstr>
      <vt:lpstr>* Subsidies andere zorgakkoorden </vt:lpstr>
      <vt:lpstr>* Subsidies versterking eerstelijnszorg </vt:lpstr>
      <vt:lpstr>* Subsidies versterking eerstelijnszorg </vt:lpstr>
      <vt:lpstr>* Subsidies Ontregel de zorg </vt:lpstr>
      <vt:lpstr>* Subsidies Ontregel de zorg </vt:lpstr>
      <vt:lpstr>* Subsidies Zorgverzekeraars</vt:lpstr>
      <vt:lpstr>* Subsidies Zorgverzekeraars Innovatieve projecten ZK </vt:lpstr>
      <vt:lpstr>* Subsidies Zorgverzekeraars Innovatieve projecten ZK </vt:lpstr>
      <vt:lpstr>* Subsidies Zorgverzekeraars Versterking eerstelijn VGZ</vt:lpstr>
      <vt:lpstr>* Subsidies Zorgverzekeraars Versterking eerstelijn VGZ</vt:lpstr>
      <vt:lpstr>* Subsidie Toekomstbestendige Arbeidsmarkt Zorg en welzijn (TAZ) </vt:lpstr>
      <vt:lpstr>* Subsidie Toekomstbestendige Arbeidsmarkt Zorg en welzijn (TAZ) </vt:lpstr>
      <vt:lpstr>ROS’en</vt:lpstr>
      <vt:lpstr>Vragen en discussie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Hoofdkop in Ubuntu regular 48 pt</dc:title>
  <dc:creator>J snijder</dc:creator>
  <cp:lastModifiedBy>Leanne Zuur</cp:lastModifiedBy>
  <cp:revision>14</cp:revision>
  <cp:lastPrinted>2023-06-20T13:36:43Z</cp:lastPrinted>
  <dcterms:created xsi:type="dcterms:W3CDTF">2022-07-19T06:59:54Z</dcterms:created>
  <dcterms:modified xsi:type="dcterms:W3CDTF">2023-10-05T06:54:46Z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0x0101005919EBE4A93597479A35D82FA5EE7AC1</vt:lpwstr>
  </property>
</Properties>
</file>