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5" r:id="rId3"/>
    <p:sldId id="298" r:id="rId4"/>
    <p:sldId id="335" r:id="rId5"/>
    <p:sldId id="296" r:id="rId6"/>
    <p:sldId id="299" r:id="rId7"/>
    <p:sldId id="312" r:id="rId8"/>
    <p:sldId id="297" r:id="rId9"/>
    <p:sldId id="321" r:id="rId10"/>
    <p:sldId id="303" r:id="rId11"/>
    <p:sldId id="304" r:id="rId12"/>
    <p:sldId id="323" r:id="rId13"/>
    <p:sldId id="305" r:id="rId14"/>
    <p:sldId id="327" r:id="rId15"/>
    <p:sldId id="328" r:id="rId16"/>
    <p:sldId id="326" r:id="rId17"/>
    <p:sldId id="324" r:id="rId18"/>
    <p:sldId id="325" r:id="rId19"/>
    <p:sldId id="330" r:id="rId20"/>
    <p:sldId id="314" r:id="rId21"/>
    <p:sldId id="331" r:id="rId22"/>
    <p:sldId id="332" r:id="rId23"/>
    <p:sldId id="301" r:id="rId24"/>
    <p:sldId id="313" r:id="rId25"/>
    <p:sldId id="333" r:id="rId26"/>
    <p:sldId id="306" r:id="rId27"/>
    <p:sldId id="319" r:id="rId28"/>
    <p:sldId id="317" r:id="rId29"/>
    <p:sldId id="308" r:id="rId30"/>
    <p:sldId id="310" r:id="rId31"/>
    <p:sldId id="334" r:id="rId32"/>
  </p:sldIdLst>
  <p:sldSz cx="12192000" cy="685800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 userDrawn="1">
          <p15:clr>
            <a:srgbClr val="A4A3A4"/>
          </p15:clr>
        </p15:guide>
        <p15:guide id="2" pos="1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ke Huisman" initials="AH" lastIdx="7" clrIdx="0">
    <p:extLst>
      <p:ext uri="{19B8F6BF-5375-455C-9EA6-DF929625EA0E}">
        <p15:presenceInfo xmlns:p15="http://schemas.microsoft.com/office/powerpoint/2012/main" userId="Anneke Huisman" providerId="None"/>
      </p:ext>
    </p:extLst>
  </p:cmAuthor>
  <p:cmAuthor id="2" name="Elaine Wong-Go" initials="EW" lastIdx="14" clrIdx="1">
    <p:extLst>
      <p:ext uri="{19B8F6BF-5375-455C-9EA6-DF929625EA0E}">
        <p15:presenceInfo xmlns:p15="http://schemas.microsoft.com/office/powerpoint/2012/main" userId="Elaine Wong-Go" providerId="None"/>
      </p:ext>
    </p:extLst>
  </p:cmAuthor>
  <p:cmAuthor id="3" name="Elaine Wong" initials="EW" lastIdx="7" clrIdx="2">
    <p:extLst>
      <p:ext uri="{19B8F6BF-5375-455C-9EA6-DF929625EA0E}">
        <p15:presenceInfo xmlns:p15="http://schemas.microsoft.com/office/powerpoint/2012/main" userId="Elaine W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90B"/>
    <a:srgbClr val="E7E7E9"/>
    <a:srgbClr val="00436F"/>
    <a:srgbClr val="D6380D"/>
    <a:srgbClr val="003258"/>
    <a:srgbClr val="007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8389" autoAdjust="0"/>
  </p:normalViewPr>
  <p:slideViewPr>
    <p:cSldViewPr snapToGrid="0" snapToObjects="1">
      <p:cViewPr varScale="1">
        <p:scale>
          <a:sx n="76" d="100"/>
          <a:sy n="76" d="100"/>
        </p:scale>
        <p:origin x="1338" y="108"/>
      </p:cViewPr>
      <p:guideLst>
        <p:guide orient="horz" pos="2206"/>
        <p:guide pos="1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10CFC-F5BF-4725-8DF5-3F3B1A1981B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E5B8C62-6384-4E45-B34A-B05B5AAE160A}">
      <dgm:prSet phldrT="[Tekst]"/>
      <dgm:spPr/>
      <dgm:t>
        <a:bodyPr/>
        <a:lstStyle/>
        <a:p>
          <a:r>
            <a:rPr lang="nl-NL" dirty="0" smtClean="0"/>
            <a:t>2008</a:t>
          </a:r>
          <a:endParaRPr lang="nl-NL" dirty="0"/>
        </a:p>
      </dgm:t>
    </dgm:pt>
    <dgm:pt modelId="{6FF2BA47-74FA-4DB1-BCD0-B5B3B3E1F4DB}" type="parTrans" cxnId="{D4A46EF7-2AFB-430A-9E78-084C053EA418}">
      <dgm:prSet/>
      <dgm:spPr/>
      <dgm:t>
        <a:bodyPr/>
        <a:lstStyle/>
        <a:p>
          <a:endParaRPr lang="nl-NL"/>
        </a:p>
      </dgm:t>
    </dgm:pt>
    <dgm:pt modelId="{1E7E69D1-392E-4C72-8798-EA7BD2ED27DB}" type="sibTrans" cxnId="{D4A46EF7-2AFB-430A-9E78-084C053EA418}">
      <dgm:prSet/>
      <dgm:spPr/>
      <dgm:t>
        <a:bodyPr/>
        <a:lstStyle/>
        <a:p>
          <a:endParaRPr lang="nl-NL"/>
        </a:p>
      </dgm:t>
    </dgm:pt>
    <dgm:pt modelId="{2A23B31B-C76A-4471-8BF9-67603695F7A5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 smtClean="0"/>
            <a:t> Richtlijn 2008: uitgaande van werkend EPD en LSP</a:t>
          </a:r>
        </a:p>
        <a:p>
          <a:pPr marL="285750" indent="0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dirty="0"/>
        </a:p>
      </dgm:t>
    </dgm:pt>
    <dgm:pt modelId="{DAF46B85-24E0-4F0B-890A-CDCF8A810B12}" type="parTrans" cxnId="{1B9D071D-FC0E-46D7-91BE-17A3A34D8868}">
      <dgm:prSet/>
      <dgm:spPr/>
      <dgm:t>
        <a:bodyPr/>
        <a:lstStyle/>
        <a:p>
          <a:endParaRPr lang="nl-NL"/>
        </a:p>
      </dgm:t>
    </dgm:pt>
    <dgm:pt modelId="{4C7FC3B0-5E64-4ACC-9D76-0E6EA432F944}" type="sibTrans" cxnId="{1B9D071D-FC0E-46D7-91BE-17A3A34D8868}">
      <dgm:prSet/>
      <dgm:spPr/>
      <dgm:t>
        <a:bodyPr/>
        <a:lstStyle/>
        <a:p>
          <a:endParaRPr lang="nl-NL"/>
        </a:p>
      </dgm:t>
    </dgm:pt>
    <dgm:pt modelId="{8B3106C1-9A67-46EF-B521-91123B5B536F}">
      <dgm:prSet phldrT="[Tekst]"/>
      <dgm:spPr/>
      <dgm:t>
        <a:bodyPr/>
        <a:lstStyle/>
        <a:p>
          <a:r>
            <a:rPr lang="nl-NL" dirty="0" smtClean="0"/>
            <a:t>2017</a:t>
          </a:r>
          <a:endParaRPr lang="nl-NL" dirty="0"/>
        </a:p>
      </dgm:t>
    </dgm:pt>
    <dgm:pt modelId="{6821FA64-EEA6-40A5-BFAB-198A4B056689}" type="parTrans" cxnId="{B5F5C3BF-E1C2-4E82-ABA9-EF59F82DD1BA}">
      <dgm:prSet/>
      <dgm:spPr/>
      <dgm:t>
        <a:bodyPr/>
        <a:lstStyle/>
        <a:p>
          <a:endParaRPr lang="nl-NL"/>
        </a:p>
      </dgm:t>
    </dgm:pt>
    <dgm:pt modelId="{54F3567D-728E-4E75-B527-5B4F9720DE34}" type="sibTrans" cxnId="{B5F5C3BF-E1C2-4E82-ABA9-EF59F82DD1BA}">
      <dgm:prSet/>
      <dgm:spPr/>
      <dgm:t>
        <a:bodyPr/>
        <a:lstStyle/>
        <a:p>
          <a:endParaRPr lang="nl-NL"/>
        </a:p>
      </dgm:t>
    </dgm:pt>
    <dgm:pt modelId="{66E3F412-D03D-44C7-9A86-59F03ED0B2C4}">
      <dgm:prSet phldrT="[Teks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 smtClean="0"/>
            <a:t> Leidraad doorontwikkelde richtlijn, richting gevend bestuurlijk akkoord (KNMP: Implementatieplan ontbreekt, verantwoordelijkheden en transitieperiode onduidelijk)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NL" dirty="0"/>
        </a:p>
      </dgm:t>
    </dgm:pt>
    <dgm:pt modelId="{EE6C8BDA-4301-4920-915B-8BBD48148C2D}" type="parTrans" cxnId="{8CFA9256-F413-433C-AACD-3894E17D36DB}">
      <dgm:prSet/>
      <dgm:spPr/>
      <dgm:t>
        <a:bodyPr/>
        <a:lstStyle/>
        <a:p>
          <a:endParaRPr lang="nl-NL"/>
        </a:p>
      </dgm:t>
    </dgm:pt>
    <dgm:pt modelId="{E8991030-0258-4D52-94BE-88B8B5405C06}" type="sibTrans" cxnId="{8CFA9256-F413-433C-AACD-3894E17D36DB}">
      <dgm:prSet/>
      <dgm:spPr/>
      <dgm:t>
        <a:bodyPr/>
        <a:lstStyle/>
        <a:p>
          <a:endParaRPr lang="nl-NL"/>
        </a:p>
      </dgm:t>
    </dgm:pt>
    <dgm:pt modelId="{64AF9E21-0986-4573-95A6-68B99877BC77}">
      <dgm:prSet phldrT="[Tekst]"/>
      <dgm:spPr/>
      <dgm:t>
        <a:bodyPr/>
        <a:lstStyle/>
        <a:p>
          <a:r>
            <a:rPr lang="nl-NL" dirty="0" smtClean="0"/>
            <a:t>2018/</a:t>
          </a:r>
        </a:p>
        <a:p>
          <a:r>
            <a:rPr lang="nl-NL" dirty="0" smtClean="0"/>
            <a:t>2019</a:t>
          </a:r>
          <a:endParaRPr lang="nl-NL" dirty="0"/>
        </a:p>
      </dgm:t>
    </dgm:pt>
    <dgm:pt modelId="{42ACE527-9999-4988-8ECB-972A512559D3}" type="parTrans" cxnId="{8F7CAD01-4D3C-4B2A-9B6E-57F3965B2F01}">
      <dgm:prSet/>
      <dgm:spPr/>
      <dgm:t>
        <a:bodyPr/>
        <a:lstStyle/>
        <a:p>
          <a:endParaRPr lang="nl-NL"/>
        </a:p>
      </dgm:t>
    </dgm:pt>
    <dgm:pt modelId="{7707CD0F-275C-42F5-A857-112EA9C2E6FF}" type="sibTrans" cxnId="{8F7CAD01-4D3C-4B2A-9B6E-57F3965B2F01}">
      <dgm:prSet/>
      <dgm:spPr/>
      <dgm:t>
        <a:bodyPr/>
        <a:lstStyle/>
        <a:p>
          <a:endParaRPr lang="nl-NL"/>
        </a:p>
      </dgm:t>
    </dgm:pt>
    <dgm:pt modelId="{2C89B8DD-A439-4136-969F-32D6D54FEA8C}">
      <dgm:prSet phldrT="[Teks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 smtClean="0"/>
            <a:t> Conceptversie herziene richtlijn 2018: </a:t>
          </a:r>
          <a:r>
            <a:rPr lang="nl-NL" sz="2000" dirty="0" err="1" smtClean="0"/>
            <a:t>meerjarenagenda</a:t>
          </a:r>
          <a:r>
            <a:rPr lang="nl-NL" sz="2000" dirty="0" smtClean="0"/>
            <a:t> Zorginstituut </a:t>
          </a:r>
        </a:p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dirty="0"/>
        </a:p>
      </dgm:t>
    </dgm:pt>
    <dgm:pt modelId="{25663AB3-6C41-45F7-8F8A-97EF7C908AB2}" type="parTrans" cxnId="{EAD9C7D6-5EED-4B7B-B461-8161D3E3B4AC}">
      <dgm:prSet/>
      <dgm:spPr/>
      <dgm:t>
        <a:bodyPr/>
        <a:lstStyle/>
        <a:p>
          <a:endParaRPr lang="nl-NL"/>
        </a:p>
      </dgm:t>
    </dgm:pt>
    <dgm:pt modelId="{4ED40686-0D28-4656-8E2D-06A8BD240AD3}" type="sibTrans" cxnId="{EAD9C7D6-5EED-4B7B-B461-8161D3E3B4AC}">
      <dgm:prSet/>
      <dgm:spPr/>
      <dgm:t>
        <a:bodyPr/>
        <a:lstStyle/>
        <a:p>
          <a:endParaRPr lang="nl-NL"/>
        </a:p>
      </dgm:t>
    </dgm:pt>
    <dgm:pt modelId="{01EDEE8E-DBD3-4E88-A34E-6DE76912E695}" type="pres">
      <dgm:prSet presAssocID="{B8710CFC-F5BF-4725-8DF5-3F3B1A1981B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A931480C-9640-4EF3-98A2-3684E6900C11}" type="pres">
      <dgm:prSet presAssocID="{7E5B8C62-6384-4E45-B34A-B05B5AAE160A}" presName="composite" presStyleCnt="0"/>
      <dgm:spPr/>
    </dgm:pt>
    <dgm:pt modelId="{6DE422FF-0133-4E68-BC1F-559DE70C8D79}" type="pres">
      <dgm:prSet presAssocID="{7E5B8C62-6384-4E45-B34A-B05B5AAE160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FB64E54-9CCF-4994-AD3A-C835DF51DEAB}" type="pres">
      <dgm:prSet presAssocID="{7E5B8C62-6384-4E45-B34A-B05B5AAE160A}" presName="descendantText" presStyleLbl="alignAcc1" presStyleIdx="0" presStyleCnt="3" custLinFactNeighborX="0" custLinFactNeighborY="-24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7A3E5DD-CF23-44E5-A16C-0F4DD9F395B8}" type="pres">
      <dgm:prSet presAssocID="{1E7E69D1-392E-4C72-8798-EA7BD2ED27DB}" presName="sp" presStyleCnt="0"/>
      <dgm:spPr/>
    </dgm:pt>
    <dgm:pt modelId="{53CD6030-DDAE-4A4D-9008-98D75C18B7B7}" type="pres">
      <dgm:prSet presAssocID="{8B3106C1-9A67-46EF-B521-91123B5B536F}" presName="composite" presStyleCnt="0"/>
      <dgm:spPr/>
    </dgm:pt>
    <dgm:pt modelId="{CF9A7411-1F10-474B-99B5-721A5E9776B9}" type="pres">
      <dgm:prSet presAssocID="{8B3106C1-9A67-46EF-B521-91123B5B536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7B18EC1-1BDF-4231-9EBC-21839798D52F}" type="pres">
      <dgm:prSet presAssocID="{8B3106C1-9A67-46EF-B521-91123B5B536F}" presName="descendantText" presStyleLbl="alignAcc1" presStyleIdx="1" presStyleCnt="3" custScaleY="13400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7CDB354-85D2-4B11-8609-ACC8A733DDBE}" type="pres">
      <dgm:prSet presAssocID="{54F3567D-728E-4E75-B527-5B4F9720DE34}" presName="sp" presStyleCnt="0"/>
      <dgm:spPr/>
    </dgm:pt>
    <dgm:pt modelId="{734C64CB-25FF-4166-923F-D4FE6B42EFFA}" type="pres">
      <dgm:prSet presAssocID="{64AF9E21-0986-4573-95A6-68B99877BC77}" presName="composite" presStyleCnt="0"/>
      <dgm:spPr/>
    </dgm:pt>
    <dgm:pt modelId="{24AC3789-C8B6-420F-95B4-91DD27196D5A}" type="pres">
      <dgm:prSet presAssocID="{64AF9E21-0986-4573-95A6-68B99877BC7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6E9A624-0A39-48EE-AF57-00125932639D}" type="pres">
      <dgm:prSet presAssocID="{64AF9E21-0986-4573-95A6-68B99877BC7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8F9634C-F64F-4574-A8A1-FA934140C114}" type="presOf" srcId="{66E3F412-D03D-44C7-9A86-59F03ED0B2C4}" destId="{F7B18EC1-1BDF-4231-9EBC-21839798D52F}" srcOrd="0" destOrd="0" presId="urn:microsoft.com/office/officeart/2005/8/layout/chevron2"/>
    <dgm:cxn modelId="{EAD9C7D6-5EED-4B7B-B461-8161D3E3B4AC}" srcId="{64AF9E21-0986-4573-95A6-68B99877BC77}" destId="{2C89B8DD-A439-4136-969F-32D6D54FEA8C}" srcOrd="0" destOrd="0" parTransId="{25663AB3-6C41-45F7-8F8A-97EF7C908AB2}" sibTransId="{4ED40686-0D28-4656-8E2D-06A8BD240AD3}"/>
    <dgm:cxn modelId="{8CFA9256-F413-433C-AACD-3894E17D36DB}" srcId="{8B3106C1-9A67-46EF-B521-91123B5B536F}" destId="{66E3F412-D03D-44C7-9A86-59F03ED0B2C4}" srcOrd="0" destOrd="0" parTransId="{EE6C8BDA-4301-4920-915B-8BBD48148C2D}" sibTransId="{E8991030-0258-4D52-94BE-88B8B5405C06}"/>
    <dgm:cxn modelId="{D4A46EF7-2AFB-430A-9E78-084C053EA418}" srcId="{B8710CFC-F5BF-4725-8DF5-3F3B1A1981B2}" destId="{7E5B8C62-6384-4E45-B34A-B05B5AAE160A}" srcOrd="0" destOrd="0" parTransId="{6FF2BA47-74FA-4DB1-BCD0-B5B3B3E1F4DB}" sibTransId="{1E7E69D1-392E-4C72-8798-EA7BD2ED27DB}"/>
    <dgm:cxn modelId="{B5F5C3BF-E1C2-4E82-ABA9-EF59F82DD1BA}" srcId="{B8710CFC-F5BF-4725-8DF5-3F3B1A1981B2}" destId="{8B3106C1-9A67-46EF-B521-91123B5B536F}" srcOrd="1" destOrd="0" parTransId="{6821FA64-EEA6-40A5-BFAB-198A4B056689}" sibTransId="{54F3567D-728E-4E75-B527-5B4F9720DE34}"/>
    <dgm:cxn modelId="{9BD2EC79-0AD3-40AC-9D1C-3BF9070B57AF}" type="presOf" srcId="{8B3106C1-9A67-46EF-B521-91123B5B536F}" destId="{CF9A7411-1F10-474B-99B5-721A5E9776B9}" srcOrd="0" destOrd="0" presId="urn:microsoft.com/office/officeart/2005/8/layout/chevron2"/>
    <dgm:cxn modelId="{A66C915F-F142-47C3-A062-223A077557DE}" type="presOf" srcId="{B8710CFC-F5BF-4725-8DF5-3F3B1A1981B2}" destId="{01EDEE8E-DBD3-4E88-A34E-6DE76912E695}" srcOrd="0" destOrd="0" presId="urn:microsoft.com/office/officeart/2005/8/layout/chevron2"/>
    <dgm:cxn modelId="{6228EC0B-EC94-4852-94F8-B2A83E790AD1}" type="presOf" srcId="{2A23B31B-C76A-4471-8BF9-67603695F7A5}" destId="{4FB64E54-9CCF-4994-AD3A-C835DF51DEAB}" srcOrd="0" destOrd="0" presId="urn:microsoft.com/office/officeart/2005/8/layout/chevron2"/>
    <dgm:cxn modelId="{E204B0CA-F4FF-4E6A-BB77-FED3357645BC}" type="presOf" srcId="{2C89B8DD-A439-4136-969F-32D6D54FEA8C}" destId="{C6E9A624-0A39-48EE-AF57-00125932639D}" srcOrd="0" destOrd="0" presId="urn:microsoft.com/office/officeart/2005/8/layout/chevron2"/>
    <dgm:cxn modelId="{1C22BDF7-78B6-4C08-9301-A3CC70579DFD}" type="presOf" srcId="{64AF9E21-0986-4573-95A6-68B99877BC77}" destId="{24AC3789-C8B6-420F-95B4-91DD27196D5A}" srcOrd="0" destOrd="0" presId="urn:microsoft.com/office/officeart/2005/8/layout/chevron2"/>
    <dgm:cxn modelId="{8F7CAD01-4D3C-4B2A-9B6E-57F3965B2F01}" srcId="{B8710CFC-F5BF-4725-8DF5-3F3B1A1981B2}" destId="{64AF9E21-0986-4573-95A6-68B99877BC77}" srcOrd="2" destOrd="0" parTransId="{42ACE527-9999-4988-8ECB-972A512559D3}" sibTransId="{7707CD0F-275C-42F5-A857-112EA9C2E6FF}"/>
    <dgm:cxn modelId="{1B9D071D-FC0E-46D7-91BE-17A3A34D8868}" srcId="{7E5B8C62-6384-4E45-B34A-B05B5AAE160A}" destId="{2A23B31B-C76A-4471-8BF9-67603695F7A5}" srcOrd="0" destOrd="0" parTransId="{DAF46B85-24E0-4F0B-890A-CDCF8A810B12}" sibTransId="{4C7FC3B0-5E64-4ACC-9D76-0E6EA432F944}"/>
    <dgm:cxn modelId="{136DA72F-6829-47D1-BB8F-654AEF729E3C}" type="presOf" srcId="{7E5B8C62-6384-4E45-B34A-B05B5AAE160A}" destId="{6DE422FF-0133-4E68-BC1F-559DE70C8D79}" srcOrd="0" destOrd="0" presId="urn:microsoft.com/office/officeart/2005/8/layout/chevron2"/>
    <dgm:cxn modelId="{78DCF6BB-98C0-4C6A-9CAB-37ED3F4B337C}" type="presParOf" srcId="{01EDEE8E-DBD3-4E88-A34E-6DE76912E695}" destId="{A931480C-9640-4EF3-98A2-3684E6900C11}" srcOrd="0" destOrd="0" presId="urn:microsoft.com/office/officeart/2005/8/layout/chevron2"/>
    <dgm:cxn modelId="{5020F4FE-F72C-430B-A33A-C60531C10EFD}" type="presParOf" srcId="{A931480C-9640-4EF3-98A2-3684E6900C11}" destId="{6DE422FF-0133-4E68-BC1F-559DE70C8D79}" srcOrd="0" destOrd="0" presId="urn:microsoft.com/office/officeart/2005/8/layout/chevron2"/>
    <dgm:cxn modelId="{BD5AC755-18DF-437F-BCE4-E87D33492E00}" type="presParOf" srcId="{A931480C-9640-4EF3-98A2-3684E6900C11}" destId="{4FB64E54-9CCF-4994-AD3A-C835DF51DEAB}" srcOrd="1" destOrd="0" presId="urn:microsoft.com/office/officeart/2005/8/layout/chevron2"/>
    <dgm:cxn modelId="{49D033F0-4A72-4BBE-98BB-7CC82857E595}" type="presParOf" srcId="{01EDEE8E-DBD3-4E88-A34E-6DE76912E695}" destId="{A7A3E5DD-CF23-44E5-A16C-0F4DD9F395B8}" srcOrd="1" destOrd="0" presId="urn:microsoft.com/office/officeart/2005/8/layout/chevron2"/>
    <dgm:cxn modelId="{4B32561B-D712-4BE6-A560-5F0BD2283B37}" type="presParOf" srcId="{01EDEE8E-DBD3-4E88-A34E-6DE76912E695}" destId="{53CD6030-DDAE-4A4D-9008-98D75C18B7B7}" srcOrd="2" destOrd="0" presId="urn:microsoft.com/office/officeart/2005/8/layout/chevron2"/>
    <dgm:cxn modelId="{6A6B3346-5AA5-4DDA-B2CF-3D86D392580C}" type="presParOf" srcId="{53CD6030-DDAE-4A4D-9008-98D75C18B7B7}" destId="{CF9A7411-1F10-474B-99B5-721A5E9776B9}" srcOrd="0" destOrd="0" presId="urn:microsoft.com/office/officeart/2005/8/layout/chevron2"/>
    <dgm:cxn modelId="{DC330FDC-45C6-445D-9E59-BBDF609C01DC}" type="presParOf" srcId="{53CD6030-DDAE-4A4D-9008-98D75C18B7B7}" destId="{F7B18EC1-1BDF-4231-9EBC-21839798D52F}" srcOrd="1" destOrd="0" presId="urn:microsoft.com/office/officeart/2005/8/layout/chevron2"/>
    <dgm:cxn modelId="{E7B271C0-5990-4C0A-AAA8-9A6561AE542A}" type="presParOf" srcId="{01EDEE8E-DBD3-4E88-A34E-6DE76912E695}" destId="{67CDB354-85D2-4B11-8609-ACC8A733DDBE}" srcOrd="3" destOrd="0" presId="urn:microsoft.com/office/officeart/2005/8/layout/chevron2"/>
    <dgm:cxn modelId="{01C1F5E4-79DB-4266-9285-D43F7D362939}" type="presParOf" srcId="{01EDEE8E-DBD3-4E88-A34E-6DE76912E695}" destId="{734C64CB-25FF-4166-923F-D4FE6B42EFFA}" srcOrd="4" destOrd="0" presId="urn:microsoft.com/office/officeart/2005/8/layout/chevron2"/>
    <dgm:cxn modelId="{291262C5-4C54-4847-A951-BB8E60D8228D}" type="presParOf" srcId="{734C64CB-25FF-4166-923F-D4FE6B42EFFA}" destId="{24AC3789-C8B6-420F-95B4-91DD27196D5A}" srcOrd="0" destOrd="0" presId="urn:microsoft.com/office/officeart/2005/8/layout/chevron2"/>
    <dgm:cxn modelId="{61BC7B58-8AF9-456A-9218-950088232B4D}" type="presParOf" srcId="{734C64CB-25FF-4166-923F-D4FE6B42EFFA}" destId="{C6E9A624-0A39-48EE-AF57-00125932639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2C2E31-F471-47AF-910A-FCA6D6E92011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9EB84FA-D914-42F5-913A-439B314550C0}">
      <dgm:prSet phldrT="[Tekst]"/>
      <dgm:spPr/>
      <dgm:t>
        <a:bodyPr/>
        <a:lstStyle/>
        <a:p>
          <a:r>
            <a:rPr lang="nl-NL" dirty="0" smtClean="0"/>
            <a:t>Implementatie-plan</a:t>
          </a:r>
          <a:endParaRPr lang="nl-NL" dirty="0"/>
        </a:p>
      </dgm:t>
    </dgm:pt>
    <dgm:pt modelId="{17028892-CFFF-4C62-A607-AE160940CB4C}" type="parTrans" cxnId="{0E4A9E19-47AC-4316-A63F-6A811A4892C3}">
      <dgm:prSet/>
      <dgm:spPr/>
      <dgm:t>
        <a:bodyPr/>
        <a:lstStyle/>
        <a:p>
          <a:endParaRPr lang="nl-NL"/>
        </a:p>
      </dgm:t>
    </dgm:pt>
    <dgm:pt modelId="{D8CA1222-6257-4D02-A1BC-BA21C85C1A44}" type="sibTrans" cxnId="{0E4A9E19-47AC-4316-A63F-6A811A4892C3}">
      <dgm:prSet/>
      <dgm:spPr/>
      <dgm:t>
        <a:bodyPr/>
        <a:lstStyle/>
        <a:p>
          <a:endParaRPr lang="nl-NL"/>
        </a:p>
      </dgm:t>
    </dgm:pt>
    <dgm:pt modelId="{5E080E26-149C-4327-B5AC-5BBEC300036E}">
      <dgm:prSet phldrT="[Tekst]"/>
      <dgm:spPr/>
      <dgm:t>
        <a:bodyPr/>
        <a:lstStyle/>
        <a:p>
          <a:r>
            <a:rPr lang="nl-NL" dirty="0" smtClean="0"/>
            <a:t>Richtlijn</a:t>
          </a:r>
          <a:endParaRPr lang="nl-NL" dirty="0"/>
        </a:p>
      </dgm:t>
    </dgm:pt>
    <dgm:pt modelId="{8D1033F6-EFC4-4EBF-8669-91F65D4DD7B7}" type="parTrans" cxnId="{062B3CFA-E9A3-4050-9641-3A0B59367EF7}">
      <dgm:prSet/>
      <dgm:spPr/>
      <dgm:t>
        <a:bodyPr/>
        <a:lstStyle/>
        <a:p>
          <a:endParaRPr lang="nl-NL"/>
        </a:p>
      </dgm:t>
    </dgm:pt>
    <dgm:pt modelId="{56BEE71D-125E-46C9-B37B-9EB3B35F2150}" type="sibTrans" cxnId="{062B3CFA-E9A3-4050-9641-3A0B59367EF7}">
      <dgm:prSet/>
      <dgm:spPr/>
      <dgm:t>
        <a:bodyPr/>
        <a:lstStyle/>
        <a:p>
          <a:endParaRPr lang="nl-NL"/>
        </a:p>
      </dgm:t>
    </dgm:pt>
    <dgm:pt modelId="{A5C2EE05-9491-4E6A-9B50-1863305F2A09}">
      <dgm:prSet phldrT="[Tekst]"/>
      <dgm:spPr/>
      <dgm:t>
        <a:bodyPr/>
        <a:lstStyle/>
        <a:p>
          <a:r>
            <a:rPr lang="nl-NL" dirty="0" err="1" smtClean="0"/>
            <a:t>Patiëntenversie</a:t>
          </a:r>
          <a:r>
            <a:rPr lang="nl-NL" dirty="0" smtClean="0"/>
            <a:t> richtlijn</a:t>
          </a:r>
          <a:endParaRPr lang="nl-NL" dirty="0"/>
        </a:p>
      </dgm:t>
    </dgm:pt>
    <dgm:pt modelId="{79EF44F3-0862-489A-9221-40BE47BDD2FA}" type="parTrans" cxnId="{471C6078-73A8-4170-A445-2017D67BDDC8}">
      <dgm:prSet/>
      <dgm:spPr/>
      <dgm:t>
        <a:bodyPr/>
        <a:lstStyle/>
        <a:p>
          <a:endParaRPr lang="nl-NL"/>
        </a:p>
      </dgm:t>
    </dgm:pt>
    <dgm:pt modelId="{4EC30834-A8BA-4319-824E-F03E212809F7}" type="sibTrans" cxnId="{471C6078-73A8-4170-A445-2017D67BDDC8}">
      <dgm:prSet/>
      <dgm:spPr/>
      <dgm:t>
        <a:bodyPr/>
        <a:lstStyle/>
        <a:p>
          <a:endParaRPr lang="nl-NL"/>
        </a:p>
      </dgm:t>
    </dgm:pt>
    <dgm:pt modelId="{1A2FD7A7-0CBB-4523-BD1B-8E622FBDF371}">
      <dgm:prSet phldrT="[Tekst]"/>
      <dgm:spPr/>
      <dgm:t>
        <a:bodyPr/>
        <a:lstStyle/>
        <a:p>
          <a:r>
            <a:rPr lang="nl-NL" dirty="0" smtClean="0"/>
            <a:t>Standaard</a:t>
          </a:r>
          <a:endParaRPr lang="nl-NL" dirty="0"/>
        </a:p>
      </dgm:t>
    </dgm:pt>
    <dgm:pt modelId="{AA8142DF-2985-4BB3-B92D-1B1A2786C410}" type="parTrans" cxnId="{46E990B9-81EB-4EA8-9B25-B169EE576347}">
      <dgm:prSet/>
      <dgm:spPr/>
      <dgm:t>
        <a:bodyPr/>
        <a:lstStyle/>
        <a:p>
          <a:endParaRPr lang="nl-NL"/>
        </a:p>
      </dgm:t>
    </dgm:pt>
    <dgm:pt modelId="{563FF674-BCE3-43CB-951B-77A686B2C76F}" type="sibTrans" cxnId="{46E990B9-81EB-4EA8-9B25-B169EE576347}">
      <dgm:prSet/>
      <dgm:spPr/>
      <dgm:t>
        <a:bodyPr/>
        <a:lstStyle/>
        <a:p>
          <a:endParaRPr lang="nl-NL"/>
        </a:p>
      </dgm:t>
    </dgm:pt>
    <dgm:pt modelId="{3A1725C6-CD58-4AA3-BE17-1F31D3BABFF7}" type="pres">
      <dgm:prSet presAssocID="{5D2C2E31-F471-47AF-910A-FCA6D6E92011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3245907-0B41-451F-A837-16DF529502EA}" type="pres">
      <dgm:prSet presAssocID="{5D2C2E31-F471-47AF-910A-FCA6D6E92011}" presName="ellipse" presStyleLbl="trBgShp" presStyleIdx="0" presStyleCnt="1"/>
      <dgm:spPr/>
    </dgm:pt>
    <dgm:pt modelId="{C3AC1FBF-5684-4049-A230-85608E73957F}" type="pres">
      <dgm:prSet presAssocID="{5D2C2E31-F471-47AF-910A-FCA6D6E92011}" presName="arrow1" presStyleLbl="fgShp" presStyleIdx="0" presStyleCnt="1" custLinFactNeighborX="7624"/>
      <dgm:spPr/>
    </dgm:pt>
    <dgm:pt modelId="{68867C20-64FA-4407-B0C8-79DE6E25CE5A}" type="pres">
      <dgm:prSet presAssocID="{5D2C2E31-F471-47AF-910A-FCA6D6E92011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8A4E0E7-2F45-4FFE-BA2B-E72467968D8F}" type="pres">
      <dgm:prSet presAssocID="{5E080E26-149C-4327-B5AC-5BBEC300036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8E0F7D6-6D2B-4019-9E31-59C331459C32}" type="pres">
      <dgm:prSet presAssocID="{A5C2EE05-9491-4E6A-9B50-1863305F2A09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2D3906D-4550-4F78-ABE0-6F24A2656274}" type="pres">
      <dgm:prSet presAssocID="{1A2FD7A7-0CBB-4523-BD1B-8E622FBDF37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2CC4488-1670-4F73-B03A-0BD6FE166F15}" type="pres">
      <dgm:prSet presAssocID="{5D2C2E31-F471-47AF-910A-FCA6D6E92011}" presName="funnel" presStyleLbl="trAlignAcc1" presStyleIdx="0" presStyleCnt="1" custLinFactNeighborX="1024" custLinFactNeighborY="-893"/>
      <dgm:spPr/>
    </dgm:pt>
  </dgm:ptLst>
  <dgm:cxnLst>
    <dgm:cxn modelId="{0E4A9E19-47AC-4316-A63F-6A811A4892C3}" srcId="{5D2C2E31-F471-47AF-910A-FCA6D6E92011}" destId="{49EB84FA-D914-42F5-913A-439B314550C0}" srcOrd="0" destOrd="0" parTransId="{17028892-CFFF-4C62-A607-AE160940CB4C}" sibTransId="{D8CA1222-6257-4D02-A1BC-BA21C85C1A44}"/>
    <dgm:cxn modelId="{A33E02A8-0D4A-4E82-B1F9-CD469D14FEAC}" type="presOf" srcId="{5D2C2E31-F471-47AF-910A-FCA6D6E92011}" destId="{3A1725C6-CD58-4AA3-BE17-1F31D3BABFF7}" srcOrd="0" destOrd="0" presId="urn:microsoft.com/office/officeart/2005/8/layout/funnel1"/>
    <dgm:cxn modelId="{E14BE453-5A86-4119-BB92-103FD449E548}" type="presOf" srcId="{5E080E26-149C-4327-B5AC-5BBEC300036E}" destId="{C8E0F7D6-6D2B-4019-9E31-59C331459C32}" srcOrd="0" destOrd="0" presId="urn:microsoft.com/office/officeart/2005/8/layout/funnel1"/>
    <dgm:cxn modelId="{0B68B649-7EE2-4510-97FF-731C38BA76FB}" type="presOf" srcId="{1A2FD7A7-0CBB-4523-BD1B-8E622FBDF371}" destId="{68867C20-64FA-4407-B0C8-79DE6E25CE5A}" srcOrd="0" destOrd="0" presId="urn:microsoft.com/office/officeart/2005/8/layout/funnel1"/>
    <dgm:cxn modelId="{062B3CFA-E9A3-4050-9641-3A0B59367EF7}" srcId="{5D2C2E31-F471-47AF-910A-FCA6D6E92011}" destId="{5E080E26-149C-4327-B5AC-5BBEC300036E}" srcOrd="1" destOrd="0" parTransId="{8D1033F6-EFC4-4EBF-8669-91F65D4DD7B7}" sibTransId="{56BEE71D-125E-46C9-B37B-9EB3B35F2150}"/>
    <dgm:cxn modelId="{F6BF51B5-4A94-4483-A911-8107D4E0B5FC}" type="presOf" srcId="{49EB84FA-D914-42F5-913A-439B314550C0}" destId="{E2D3906D-4550-4F78-ABE0-6F24A2656274}" srcOrd="0" destOrd="0" presId="urn:microsoft.com/office/officeart/2005/8/layout/funnel1"/>
    <dgm:cxn modelId="{471C6078-73A8-4170-A445-2017D67BDDC8}" srcId="{5D2C2E31-F471-47AF-910A-FCA6D6E92011}" destId="{A5C2EE05-9491-4E6A-9B50-1863305F2A09}" srcOrd="2" destOrd="0" parTransId="{79EF44F3-0862-489A-9221-40BE47BDD2FA}" sibTransId="{4EC30834-A8BA-4319-824E-F03E212809F7}"/>
    <dgm:cxn modelId="{46E990B9-81EB-4EA8-9B25-B169EE576347}" srcId="{5D2C2E31-F471-47AF-910A-FCA6D6E92011}" destId="{1A2FD7A7-0CBB-4523-BD1B-8E622FBDF371}" srcOrd="3" destOrd="0" parTransId="{AA8142DF-2985-4BB3-B92D-1B1A2786C410}" sibTransId="{563FF674-BCE3-43CB-951B-77A686B2C76F}"/>
    <dgm:cxn modelId="{FA30908C-F1F9-401C-A194-316F38DB9664}" type="presOf" srcId="{A5C2EE05-9491-4E6A-9B50-1863305F2A09}" destId="{68A4E0E7-2F45-4FFE-BA2B-E72467968D8F}" srcOrd="0" destOrd="0" presId="urn:microsoft.com/office/officeart/2005/8/layout/funnel1"/>
    <dgm:cxn modelId="{3F64414C-EAF1-4C33-8F8E-A34CEFA8928A}" type="presParOf" srcId="{3A1725C6-CD58-4AA3-BE17-1F31D3BABFF7}" destId="{E3245907-0B41-451F-A837-16DF529502EA}" srcOrd="0" destOrd="0" presId="urn:microsoft.com/office/officeart/2005/8/layout/funnel1"/>
    <dgm:cxn modelId="{67A96047-4963-4431-8ADB-1C9DF6F3B121}" type="presParOf" srcId="{3A1725C6-CD58-4AA3-BE17-1F31D3BABFF7}" destId="{C3AC1FBF-5684-4049-A230-85608E73957F}" srcOrd="1" destOrd="0" presId="urn:microsoft.com/office/officeart/2005/8/layout/funnel1"/>
    <dgm:cxn modelId="{73AD10FE-CA82-464A-833A-20AF881BCB1D}" type="presParOf" srcId="{3A1725C6-CD58-4AA3-BE17-1F31D3BABFF7}" destId="{68867C20-64FA-4407-B0C8-79DE6E25CE5A}" srcOrd="2" destOrd="0" presId="urn:microsoft.com/office/officeart/2005/8/layout/funnel1"/>
    <dgm:cxn modelId="{2FD365D7-860F-4E97-AB0B-6C6F8BDCA07B}" type="presParOf" srcId="{3A1725C6-CD58-4AA3-BE17-1F31D3BABFF7}" destId="{68A4E0E7-2F45-4FFE-BA2B-E72467968D8F}" srcOrd="3" destOrd="0" presId="urn:microsoft.com/office/officeart/2005/8/layout/funnel1"/>
    <dgm:cxn modelId="{53BC183B-74C8-4919-8BB0-EED4613B3364}" type="presParOf" srcId="{3A1725C6-CD58-4AA3-BE17-1F31D3BABFF7}" destId="{C8E0F7D6-6D2B-4019-9E31-59C331459C32}" srcOrd="4" destOrd="0" presId="urn:microsoft.com/office/officeart/2005/8/layout/funnel1"/>
    <dgm:cxn modelId="{043512C0-8A9C-469A-AFD4-B5D510AC26F7}" type="presParOf" srcId="{3A1725C6-CD58-4AA3-BE17-1F31D3BABFF7}" destId="{E2D3906D-4550-4F78-ABE0-6F24A2656274}" srcOrd="5" destOrd="0" presId="urn:microsoft.com/office/officeart/2005/8/layout/funnel1"/>
    <dgm:cxn modelId="{89FE869F-46AE-4D87-BBBA-4F2C52B51148}" type="presParOf" srcId="{3A1725C6-CD58-4AA3-BE17-1F31D3BABFF7}" destId="{02CC4488-1670-4F73-B03A-0BD6FE166F1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422FF-0133-4E68-BC1F-559DE70C8D79}">
      <dsp:nvSpPr>
        <dsp:cNvPr id="0" name=""/>
        <dsp:cNvSpPr/>
      </dsp:nvSpPr>
      <dsp:spPr>
        <a:xfrm rot="5400000">
          <a:off x="-207293" y="211045"/>
          <a:ext cx="1381957" cy="967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2008</a:t>
          </a:r>
          <a:endParaRPr lang="nl-NL" sz="1100" kern="1200" dirty="0"/>
        </a:p>
      </dsp:txBody>
      <dsp:txXfrm rot="-5400000">
        <a:off x="1" y="487436"/>
        <a:ext cx="967370" cy="414587"/>
      </dsp:txXfrm>
    </dsp:sp>
    <dsp:sp modelId="{4FB64E54-9CCF-4994-AD3A-C835DF51DEAB}">
      <dsp:nvSpPr>
        <dsp:cNvPr id="0" name=""/>
        <dsp:cNvSpPr/>
      </dsp:nvSpPr>
      <dsp:spPr>
        <a:xfrm rot="5400000">
          <a:off x="3777306" y="-2808394"/>
          <a:ext cx="898272" cy="6518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nl-NL" sz="2000" kern="1200" dirty="0" smtClean="0"/>
            <a:t> Richtlijn 2008: uitgaande van werkend EPD en LSP</a:t>
          </a:r>
        </a:p>
        <a:p>
          <a:pPr marL="285750" indent="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kern="1200" dirty="0"/>
        </a:p>
      </dsp:txBody>
      <dsp:txXfrm rot="-5400000">
        <a:off x="967370" y="45392"/>
        <a:ext cx="6474295" cy="810572"/>
      </dsp:txXfrm>
    </dsp:sp>
    <dsp:sp modelId="{CF9A7411-1F10-474B-99B5-721A5E9776B9}">
      <dsp:nvSpPr>
        <dsp:cNvPr id="0" name=""/>
        <dsp:cNvSpPr/>
      </dsp:nvSpPr>
      <dsp:spPr>
        <a:xfrm rot="5400000">
          <a:off x="-207293" y="1557315"/>
          <a:ext cx="1381957" cy="967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2017</a:t>
          </a:r>
          <a:endParaRPr lang="nl-NL" sz="1100" kern="1200" dirty="0"/>
        </a:p>
      </dsp:txBody>
      <dsp:txXfrm rot="-5400000">
        <a:off x="1" y="1833706"/>
        <a:ext cx="967370" cy="414587"/>
      </dsp:txXfrm>
    </dsp:sp>
    <dsp:sp modelId="{F7B18EC1-1BDF-4231-9EBC-21839798D52F}">
      <dsp:nvSpPr>
        <dsp:cNvPr id="0" name=""/>
        <dsp:cNvSpPr/>
      </dsp:nvSpPr>
      <dsp:spPr>
        <a:xfrm rot="5400000">
          <a:off x="3624591" y="-1459914"/>
          <a:ext cx="1203703" cy="6518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nl-NL" sz="2000" kern="1200" dirty="0" smtClean="0"/>
            <a:t> Leidraad doorontwikkelde richtlijn, richting gevend bestuurlijk akkoord (KNMP: Implementatieplan ontbreekt, verantwoordelijkheden en transitieperiode onduidelijk)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nl-NL" kern="1200" dirty="0"/>
        </a:p>
      </dsp:txBody>
      <dsp:txXfrm rot="-5400000">
        <a:off x="967370" y="1256067"/>
        <a:ext cx="6459385" cy="1086183"/>
      </dsp:txXfrm>
    </dsp:sp>
    <dsp:sp modelId="{24AC3789-C8B6-420F-95B4-91DD27196D5A}">
      <dsp:nvSpPr>
        <dsp:cNvPr id="0" name=""/>
        <dsp:cNvSpPr/>
      </dsp:nvSpPr>
      <dsp:spPr>
        <a:xfrm rot="5400000">
          <a:off x="-207293" y="2750871"/>
          <a:ext cx="1381957" cy="967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2018/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2019</a:t>
          </a:r>
          <a:endParaRPr lang="nl-NL" sz="1100" kern="1200" dirty="0"/>
        </a:p>
      </dsp:txBody>
      <dsp:txXfrm rot="-5400000">
        <a:off x="1" y="3027262"/>
        <a:ext cx="967370" cy="414587"/>
      </dsp:txXfrm>
    </dsp:sp>
    <dsp:sp modelId="{C6E9A624-0A39-48EE-AF57-00125932639D}">
      <dsp:nvSpPr>
        <dsp:cNvPr id="0" name=""/>
        <dsp:cNvSpPr/>
      </dsp:nvSpPr>
      <dsp:spPr>
        <a:xfrm rot="5400000">
          <a:off x="3777306" y="-266358"/>
          <a:ext cx="898272" cy="6518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nl-NL" sz="2000" kern="1200" dirty="0" smtClean="0"/>
            <a:t> Conceptversie herziene richtlijn 2018: </a:t>
          </a:r>
          <a:r>
            <a:rPr lang="nl-NL" sz="2000" kern="1200" dirty="0" err="1" smtClean="0"/>
            <a:t>meerjarenagenda</a:t>
          </a:r>
          <a:r>
            <a:rPr lang="nl-NL" sz="2000" kern="1200" dirty="0" smtClean="0"/>
            <a:t> Zorginstituut </a:t>
          </a: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kern="1200" dirty="0"/>
        </a:p>
      </dsp:txBody>
      <dsp:txXfrm rot="-5400000">
        <a:off x="967370" y="2587428"/>
        <a:ext cx="6474295" cy="810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45907-0B41-451F-A837-16DF529502EA}">
      <dsp:nvSpPr>
        <dsp:cNvPr id="0" name=""/>
        <dsp:cNvSpPr/>
      </dsp:nvSpPr>
      <dsp:spPr>
        <a:xfrm>
          <a:off x="1872826" y="220133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C1FBF-5684-4049-A230-85608E73957F}">
      <dsp:nvSpPr>
        <dsp:cNvPr id="0" name=""/>
        <dsp:cNvSpPr/>
      </dsp:nvSpPr>
      <dsp:spPr>
        <a:xfrm>
          <a:off x="3705216" y="3935306"/>
          <a:ext cx="846666" cy="54186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67C20-64FA-4407-B0C8-79DE6E25CE5A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 smtClean="0"/>
            <a:t>Standaard</a:t>
          </a:r>
          <a:endParaRPr lang="nl-NL" sz="3600" kern="1200" dirty="0"/>
        </a:p>
      </dsp:txBody>
      <dsp:txXfrm>
        <a:off x="2031999" y="4368800"/>
        <a:ext cx="4064000" cy="1016000"/>
      </dsp:txXfrm>
    </dsp:sp>
    <dsp:sp modelId="{68A4E0E7-2F45-4FFE-BA2B-E72467968D8F}">
      <dsp:nvSpPr>
        <dsp:cNvPr id="0" name=""/>
        <dsp:cNvSpPr/>
      </dsp:nvSpPr>
      <dsp:spPr>
        <a:xfrm>
          <a:off x="3461173" y="1854538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err="1" smtClean="0"/>
            <a:t>Patiëntenversie</a:t>
          </a:r>
          <a:r>
            <a:rPr lang="nl-NL" sz="1300" kern="1200" dirty="0" smtClean="0"/>
            <a:t> richtlijn</a:t>
          </a:r>
          <a:endParaRPr lang="nl-NL" sz="1300" kern="1200" dirty="0"/>
        </a:p>
      </dsp:txBody>
      <dsp:txXfrm>
        <a:off x="3684358" y="2077723"/>
        <a:ext cx="1077630" cy="1077630"/>
      </dsp:txXfrm>
    </dsp:sp>
    <dsp:sp modelId="{C8E0F7D6-6D2B-4019-9E31-59C331459C32}">
      <dsp:nvSpPr>
        <dsp:cNvPr id="0" name=""/>
        <dsp:cNvSpPr/>
      </dsp:nvSpPr>
      <dsp:spPr>
        <a:xfrm>
          <a:off x="2370666" y="711200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/>
            <a:t>Richtlijn</a:t>
          </a:r>
          <a:endParaRPr lang="nl-NL" sz="1300" kern="1200" dirty="0"/>
        </a:p>
      </dsp:txBody>
      <dsp:txXfrm>
        <a:off x="2593851" y="934385"/>
        <a:ext cx="1077630" cy="1077630"/>
      </dsp:txXfrm>
    </dsp:sp>
    <dsp:sp modelId="{E2D3906D-4550-4F78-ABE0-6F24A2656274}">
      <dsp:nvSpPr>
        <dsp:cNvPr id="0" name=""/>
        <dsp:cNvSpPr/>
      </dsp:nvSpPr>
      <dsp:spPr>
        <a:xfrm>
          <a:off x="3928533" y="342730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/>
            <a:t>Implementatie-plan</a:t>
          </a:r>
          <a:endParaRPr lang="nl-NL" sz="1300" kern="1200" dirty="0"/>
        </a:p>
      </dsp:txBody>
      <dsp:txXfrm>
        <a:off x="4151718" y="565915"/>
        <a:ext cx="1077630" cy="1077630"/>
      </dsp:txXfrm>
    </dsp:sp>
    <dsp:sp modelId="{02CC4488-1670-4F73-B03A-0BD6FE166F15}">
      <dsp:nvSpPr>
        <dsp:cNvPr id="0" name=""/>
        <dsp:cNvSpPr/>
      </dsp:nvSpPr>
      <dsp:spPr>
        <a:xfrm>
          <a:off x="1741884" y="0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A5341-3A4E-4256-9FFD-B257D7B401B2}" type="datetimeFigureOut">
              <a:rPr lang="nl-NL" smtClean="0"/>
              <a:t>9-3-2020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2D429-6E5A-4A52-8653-DF9FAA1A6D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70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E7333-4336-49CB-BE91-40B62C6F31B1}" type="datetimeFigureOut">
              <a:rPr lang="nl-NL" smtClean="0"/>
              <a:t>9-3-2020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E5467-B457-40CB-B411-D0E5812322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06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1821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6670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854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 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2352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991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4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4842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752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  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5243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811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8867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692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1506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97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5407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2547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036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248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31290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359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858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93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849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3062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05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57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54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i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574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i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224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i="1" baseline="0" dirty="0" smtClean="0"/>
              <a:t>  </a:t>
            </a:r>
            <a:endParaRPr lang="nl-NL" i="1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202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 dirty="0"/>
              <a:t> </a:t>
            </a:r>
            <a:r>
              <a:rPr lang="nl-NL" baseline="0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E5467-B457-40CB-B411-D0E58123228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41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2935" y="2946786"/>
            <a:ext cx="7508703" cy="2916000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9100038" y="5961186"/>
            <a:ext cx="3091972" cy="8968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2" name="Rechthoek 11"/>
          <p:cNvSpPr/>
          <p:nvPr userDrawn="1"/>
        </p:nvSpPr>
        <p:spPr>
          <a:xfrm>
            <a:off x="190800" y="0"/>
            <a:ext cx="9964616" cy="126188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nl-NL" sz="3800" b="1" cap="all" baseline="0" dirty="0">
                <a:solidFill>
                  <a:schemeClr val="tx2"/>
                </a:solidFill>
              </a:rPr>
              <a:t>Koninklijke </a:t>
            </a:r>
            <a:r>
              <a:rPr lang="nl-NL" sz="3800" b="1" cap="all" baseline="0" dirty="0" err="1">
                <a:solidFill>
                  <a:schemeClr val="tx2"/>
                </a:solidFill>
              </a:rPr>
              <a:t>nederlandse</a:t>
            </a:r>
            <a:r>
              <a:rPr lang="nl-NL" sz="3800" b="1" cap="all" baseline="0" dirty="0">
                <a:solidFill>
                  <a:schemeClr val="tx2"/>
                </a:solidFill>
              </a:rPr>
              <a:t> maatschappij ter</a:t>
            </a:r>
            <a:br>
              <a:rPr lang="nl-NL" sz="3800" b="1" cap="all" baseline="0" dirty="0">
                <a:solidFill>
                  <a:schemeClr val="tx2"/>
                </a:solidFill>
              </a:rPr>
            </a:br>
            <a:r>
              <a:rPr lang="nl-NL" sz="3800" b="1" cap="all" baseline="0" dirty="0">
                <a:solidFill>
                  <a:schemeClr val="tx2"/>
                </a:solidFill>
              </a:rPr>
              <a:t>bevordering der </a:t>
            </a:r>
            <a:r>
              <a:rPr lang="nl-NL" sz="3800" b="1" cap="all" baseline="0" dirty="0" err="1">
                <a:solidFill>
                  <a:schemeClr val="tx2"/>
                </a:solidFill>
              </a:rPr>
              <a:t>pharmacie</a:t>
            </a:r>
            <a:endParaRPr lang="nl-NL" sz="3800" b="1" cap="all" baseline="0" dirty="0">
              <a:solidFill>
                <a:schemeClr val="tx2"/>
              </a:solidFill>
            </a:endParaRP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192001" y="1770217"/>
            <a:ext cx="6423025" cy="4630738"/>
          </a:xfrm>
        </p:spPr>
        <p:txBody>
          <a:bodyPr/>
          <a:lstStyle>
            <a:lvl1pPr>
              <a:defRPr sz="11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tel 13"/>
          <p:cNvSpPr>
            <a:spLocks noGrp="1"/>
          </p:cNvSpPr>
          <p:nvPr>
            <p:ph type="title" hasCustomPrompt="1"/>
          </p:nvPr>
        </p:nvSpPr>
        <p:spPr>
          <a:xfrm>
            <a:off x="6970826" y="5924617"/>
            <a:ext cx="5024323" cy="307777"/>
          </a:xfrm>
        </p:spPr>
        <p:txBody>
          <a:bodyPr/>
          <a:lstStyle>
            <a:lvl1pPr algn="r">
              <a:defRPr lang="nl-NL" sz="2000" b="1" kern="1200" cap="all" spc="200" baseline="0" dirty="0">
                <a:solidFill>
                  <a:schemeClr val="accent1"/>
                </a:solidFill>
                <a:latin typeface="+mn-lt"/>
                <a:ea typeface="+mn-ea"/>
                <a:cs typeface="Calibri"/>
              </a:defRPr>
            </a:lvl1pPr>
          </a:lstStyle>
          <a:p>
            <a:r>
              <a:rPr lang="nl-NL" dirty="0"/>
              <a:t>maand jaar</a:t>
            </a:r>
          </a:p>
        </p:txBody>
      </p:sp>
    </p:spTree>
    <p:extLst>
      <p:ext uri="{BB962C8B-B14F-4D97-AF65-F5344CB8AC3E}">
        <p14:creationId xmlns:p14="http://schemas.microsoft.com/office/powerpoint/2010/main" val="194780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kst_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0800" y="1"/>
            <a:ext cx="11582400" cy="584775"/>
          </a:xfrm>
        </p:spPr>
        <p:txBody>
          <a:bodyPr anchor="t" anchorCtr="0"/>
          <a:lstStyle>
            <a:lvl1pPr algn="l">
              <a:defRPr sz="3800" b="1" baseline="0"/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12000" y="1800000"/>
            <a:ext cx="3960000" cy="43200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13608" y="1800000"/>
            <a:ext cx="7020000" cy="4320000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24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758979" y="1880010"/>
            <a:ext cx="2020887" cy="2073275"/>
          </a:xfrm>
        </p:spPr>
        <p:txBody>
          <a:bodyPr/>
          <a:lstStyle>
            <a:lvl1pPr>
              <a:defRPr sz="11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3805238" y="1039812"/>
            <a:ext cx="2447925" cy="2544763"/>
          </a:xfrm>
        </p:spPr>
        <p:txBody>
          <a:bodyPr/>
          <a:lstStyle>
            <a:lvl1pPr>
              <a:defRPr sz="11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7755348" y="907026"/>
            <a:ext cx="2951981" cy="2839259"/>
          </a:xfrm>
        </p:spPr>
        <p:txBody>
          <a:bodyPr/>
          <a:lstStyle>
            <a:lvl1pPr>
              <a:defRPr sz="11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2385169" y="3163529"/>
            <a:ext cx="2785140" cy="2829749"/>
          </a:xfrm>
        </p:spPr>
        <p:txBody>
          <a:bodyPr/>
          <a:lstStyle>
            <a:lvl1pPr>
              <a:defRPr sz="11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afbeelding 6"/>
          <p:cNvSpPr>
            <a:spLocks noGrp="1"/>
          </p:cNvSpPr>
          <p:nvPr>
            <p:ph type="pic" sz="quarter" idx="15"/>
          </p:nvPr>
        </p:nvSpPr>
        <p:spPr>
          <a:xfrm>
            <a:off x="6872595" y="3423008"/>
            <a:ext cx="2785140" cy="2829749"/>
          </a:xfrm>
        </p:spPr>
        <p:txBody>
          <a:bodyPr/>
          <a:lstStyle>
            <a:lvl1pPr>
              <a:defRPr sz="11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Titel bewerken</a:t>
            </a:r>
          </a:p>
        </p:txBody>
      </p:sp>
    </p:spTree>
    <p:extLst>
      <p:ext uri="{BB962C8B-B14F-4D97-AF65-F5344CB8AC3E}">
        <p14:creationId xmlns:p14="http://schemas.microsoft.com/office/powerpoint/2010/main" val="2215680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E7A0-2DF6-CA4E-A1AA-3F6E2BAD4FB3}" type="datetimeFigureOut">
              <a:rPr lang="nl-NL" smtClean="0"/>
              <a:t>9-3-2020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CA18-AA33-A843-B57C-D4EFC64BA2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005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90800" y="4"/>
            <a:ext cx="11520000" cy="584775"/>
          </a:xfrm>
        </p:spPr>
        <p:txBody>
          <a:bodyPr/>
          <a:lstStyle>
            <a:lvl1pPr>
              <a:defRPr sz="3800" baseline="0">
                <a:solidFill>
                  <a:srgbClr val="00436F"/>
                </a:solidFill>
              </a:defRPr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12000" y="1799999"/>
            <a:ext cx="11149904" cy="900000"/>
          </a:xfrm>
        </p:spPr>
        <p:txBody>
          <a:bodyPr/>
          <a:lstStyle>
            <a:lvl1pPr marL="0" indent="0" algn="l">
              <a:buNone/>
              <a:defRPr>
                <a:solidFill>
                  <a:srgbClr val="EB690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65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_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2000" y="3"/>
            <a:ext cx="11582400" cy="584775"/>
          </a:xfrm>
        </p:spPr>
        <p:txBody>
          <a:bodyPr/>
          <a:lstStyle>
            <a:lvl1pPr>
              <a:defRPr baseline="0">
                <a:solidFill>
                  <a:srgbClr val="00436F"/>
                </a:solidFill>
              </a:defRPr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5" name="Subtitel 2"/>
          <p:cNvSpPr>
            <a:spLocks noGrp="1"/>
          </p:cNvSpPr>
          <p:nvPr>
            <p:ph type="subTitle" idx="13"/>
          </p:nvPr>
        </p:nvSpPr>
        <p:spPr>
          <a:xfrm>
            <a:off x="612000" y="1799999"/>
            <a:ext cx="11149904" cy="435201"/>
          </a:xfrm>
        </p:spPr>
        <p:txBody>
          <a:bodyPr/>
          <a:lstStyle>
            <a:lvl1pPr marL="0" indent="0" algn="l">
              <a:buNone/>
              <a:defRPr>
                <a:solidFill>
                  <a:srgbClr val="EB690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2000" y="2432049"/>
            <a:ext cx="11160000" cy="3687949"/>
          </a:xfrm>
        </p:spPr>
        <p:txBody>
          <a:bodyPr wrap="square"/>
          <a:lstStyle>
            <a:lvl5pPr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473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_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612000" y="1800000"/>
            <a:ext cx="11160000" cy="4320000"/>
          </a:xfrm>
        </p:spPr>
        <p:txBody>
          <a:bodyPr numCol="2" spcCol="18000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8745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2000" y="3"/>
            <a:ext cx="11582400" cy="584775"/>
          </a:xfrm>
        </p:spPr>
        <p:txBody>
          <a:bodyPr/>
          <a:lstStyle>
            <a:lvl1pPr>
              <a:defRPr baseline="0">
                <a:solidFill>
                  <a:srgbClr val="00436F"/>
                </a:solidFill>
              </a:defRPr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2000" y="1799999"/>
            <a:ext cx="11160000" cy="4320000"/>
          </a:xfrm>
        </p:spPr>
        <p:txBody>
          <a:bodyPr wrap="square"/>
          <a:lstStyle>
            <a:lvl5pPr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847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_Teksten/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2000" y="827"/>
            <a:ext cx="11474824" cy="5847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2000" y="1800000"/>
            <a:ext cx="5400000" cy="4320000"/>
          </a:xfrm>
        </p:spPr>
        <p:txBody>
          <a:bodyPr/>
          <a:lstStyle>
            <a:lvl1pPr>
              <a:buClr>
                <a:srgbClr val="EB690B"/>
              </a:buClr>
              <a:defRPr sz="25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66824" y="1800000"/>
            <a:ext cx="5400000" cy="4320000"/>
          </a:xfrm>
        </p:spPr>
        <p:txBody>
          <a:bodyPr/>
          <a:lstStyle>
            <a:lvl1pPr>
              <a:defRPr sz="25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27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2000" y="0"/>
            <a:ext cx="11586229" cy="5847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12000" y="1800000"/>
            <a:ext cx="11160000" cy="4320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966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0800" y="0"/>
            <a:ext cx="11582400" cy="5847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2000" y="1800000"/>
            <a:ext cx="5400000" cy="720000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rgbClr val="EB690B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2000" y="2700000"/>
            <a:ext cx="5400000" cy="3420000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433608" y="1800000"/>
            <a:ext cx="5400000" cy="720000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rgbClr val="EB690B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433608" y="2700000"/>
            <a:ext cx="5400000" cy="3420000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38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611999" y="1800000"/>
            <a:ext cx="4680000" cy="432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5760000" y="1800000"/>
            <a:ext cx="6014400" cy="4320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700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92000" y="4"/>
            <a:ext cx="11582400" cy="58477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2000" y="1800000"/>
            <a:ext cx="11160000" cy="432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73332" y="6102096"/>
            <a:ext cx="1918668" cy="7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60" r:id="rId3"/>
    <p:sldLayoutId id="2147483657" r:id="rId4"/>
    <p:sldLayoutId id="2147483650" r:id="rId5"/>
    <p:sldLayoutId id="2147483652" r:id="rId6"/>
    <p:sldLayoutId id="2147483654" r:id="rId7"/>
    <p:sldLayoutId id="2147483653" r:id="rId8"/>
    <p:sldLayoutId id="2147483658" r:id="rId9"/>
    <p:sldLayoutId id="2147483656" r:id="rId10"/>
    <p:sldLayoutId id="2147483659" r:id="rId11"/>
    <p:sldLayoutId id="2147483661" r:id="rId12"/>
  </p:sldLayoutIdLst>
  <p:txStyles>
    <p:titleStyle>
      <a:lvl1pPr algn="l" defTabSz="457189" rtl="0" eaLnBrk="1" latinLnBrk="0" hangingPunct="1">
        <a:spcBef>
          <a:spcPct val="0"/>
        </a:spcBef>
        <a:buNone/>
        <a:defRPr sz="3800" b="1" kern="1200" cap="all" baseline="0">
          <a:solidFill>
            <a:srgbClr val="00436F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rgbClr val="EB690B"/>
        </a:buClr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EB690B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EB690B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EB690B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EB690B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6.m4a"/><Relationship Id="rId7" Type="http://schemas.openxmlformats.org/officeDocument/2006/relationships/image" Target="../media/image1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6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5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hyperlink" Target="mailto:medicatieoverdracht@knmp.nl" TargetMode="Externa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s://www.knmp.nl/actueel/dossiers/dossier-medicatieoverdracht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251011" y="1653612"/>
            <a:ext cx="7749766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 defTabSz="457189" rtl="0" eaLnBrk="1" latinLnBrk="0" hangingPunct="1">
              <a:spcBef>
                <a:spcPct val="0"/>
              </a:spcBef>
              <a:buNone/>
              <a:defRPr lang="nl-NL" sz="2000" b="1" kern="1200" cap="all" spc="200" baseline="0" dirty="0">
                <a:solidFill>
                  <a:schemeClr val="accent1"/>
                </a:solidFill>
                <a:latin typeface="+mn-lt"/>
                <a:ea typeface="+mn-ea"/>
                <a:cs typeface="Calibri"/>
              </a:defRPr>
            </a:lvl1pPr>
          </a:lstStyle>
          <a:p>
            <a:pPr algn="l"/>
            <a:r>
              <a:rPr lang="da-DK" sz="3200" dirty="0" smtClean="0"/>
              <a:t>Medicatieoverdracht</a:t>
            </a:r>
            <a:endParaRPr lang="da-DK" sz="3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1700" y="5924617"/>
            <a:ext cx="8553449" cy="742883"/>
          </a:xfrm>
        </p:spPr>
        <p:txBody>
          <a:bodyPr/>
          <a:lstStyle/>
          <a:p>
            <a:r>
              <a:rPr lang="nl-NL" dirty="0" smtClean="0"/>
              <a:t>Februari 2020</a:t>
            </a:r>
            <a:br>
              <a:rPr lang="nl-NL" dirty="0" smtClean="0"/>
            </a:br>
            <a:r>
              <a:rPr lang="nl-NL" dirty="0" smtClean="0"/>
              <a:t>Anneke Huisman, Elaine </a:t>
            </a:r>
            <a:r>
              <a:rPr lang="nl-NL" dirty="0" err="1" smtClean="0"/>
              <a:t>wong-Go</a:t>
            </a:r>
            <a:r>
              <a:rPr lang="nl-NL" dirty="0" smtClean="0"/>
              <a:t>, Sylvia Blind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5"/>
          <a:stretch/>
        </p:blipFill>
        <p:spPr>
          <a:xfrm>
            <a:off x="462381" y="2938880"/>
            <a:ext cx="3677819" cy="2787006"/>
          </a:xfrm>
          <a:prstGeom prst="rect">
            <a:avLst/>
          </a:prstGeom>
        </p:spPr>
      </p:pic>
      <p:pic>
        <p:nvPicPr>
          <p:cNvPr id="3" name="Thuis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3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/>
          <a:srcRect l="8109" t="22488" r="34313" b="23100"/>
          <a:stretch/>
        </p:blipFill>
        <p:spPr>
          <a:xfrm>
            <a:off x="235883" y="286871"/>
            <a:ext cx="11507511" cy="6113929"/>
          </a:xfrm>
          <a:prstGeom prst="rect">
            <a:avLst/>
          </a:prstGeom>
        </p:spPr>
      </p:pic>
      <p:sp>
        <p:nvSpPr>
          <p:cNvPr id="2" name="Ovaal 1"/>
          <p:cNvSpPr/>
          <p:nvPr/>
        </p:nvSpPr>
        <p:spPr>
          <a:xfrm>
            <a:off x="825500" y="4508500"/>
            <a:ext cx="2311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Thuis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/>
          <a:srcRect l="7420" t="44057" r="36909" b="28247"/>
          <a:stretch/>
        </p:blipFill>
        <p:spPr>
          <a:xfrm>
            <a:off x="172942" y="1461247"/>
            <a:ext cx="12019058" cy="3361765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92000" y="3"/>
            <a:ext cx="11582400" cy="584775"/>
          </a:xfrm>
        </p:spPr>
        <p:txBody>
          <a:bodyPr/>
          <a:lstStyle/>
          <a:p>
            <a:r>
              <a:rPr lang="nl-NL" dirty="0" err="1" smtClean="0"/>
              <a:t>Basisset</a:t>
            </a:r>
            <a:r>
              <a:rPr lang="nl-NL" dirty="0" smtClean="0"/>
              <a:t> medicatie gegevens – aanvullende set</a:t>
            </a:r>
            <a:endParaRPr lang="nl-NL" dirty="0"/>
          </a:p>
        </p:txBody>
      </p:sp>
      <p:pic>
        <p:nvPicPr>
          <p:cNvPr id="7" name="Thuis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46392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pPr/>
              <a:t>12</a:t>
            </a:fld>
            <a:endParaRPr lang="nl-NL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10166"/>
              </p:ext>
            </p:extLst>
          </p:nvPr>
        </p:nvGraphicFramePr>
        <p:xfrm>
          <a:off x="609600" y="278451"/>
          <a:ext cx="10712560" cy="6133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48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2008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2019</a:t>
                      </a:r>
                      <a:endParaRPr lang="nl-N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Richtlijn + uitgebreide set handreikingen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Richtlijn +implementatieplan + informatiestandaarden 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baseline="0" dirty="0" smtClean="0">
                          <a:latin typeface="+mn-lt"/>
                        </a:rPr>
                        <a:t>Uitgaande van l</a:t>
                      </a:r>
                      <a:r>
                        <a:rPr lang="nl-NL" sz="1800" dirty="0" smtClean="0">
                          <a:latin typeface="+mn-lt"/>
                        </a:rPr>
                        <a:t>andelijk EPD 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Informatiestandaard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medicatieproces 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overzicht (AMO)</a:t>
                      </a:r>
                      <a:endParaRPr lang="nl-NL" sz="1800" dirty="0" smtClean="0">
                        <a:latin typeface="+mn-lt"/>
                      </a:endParaRPr>
                    </a:p>
                    <a:p>
                      <a:r>
                        <a:rPr lang="nl-NL" sz="1800" dirty="0" smtClean="0">
                          <a:latin typeface="+mn-lt"/>
                        </a:rPr>
                        <a:t> </a:t>
                      </a:r>
                      <a:endParaRPr lang="nl-NL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medicatiegegevens (BMG): </a:t>
                      </a:r>
                    </a:p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aseline="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 + aanvullende set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latin typeface="+mn-lt"/>
                        </a:rPr>
                        <a:t>Altijd een AMO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latin typeface="+mn-lt"/>
                        </a:rPr>
                        <a:t>Risico-inschatting, mate van verificatie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endParaRPr lang="nl-NL" sz="18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Bij een geplande behandeling van de patiënt of bij opname in het ziekenhuis of een intramurale instelling kan de voorschrijver de apotheker vragen om de verificatie</a:t>
                      </a:r>
                      <a:r>
                        <a:rPr lang="nl-NL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van de </a:t>
                      </a:r>
                      <a:r>
                        <a:rPr lang="nl-NL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basisset</a:t>
                      </a:r>
                      <a:r>
                        <a:rPr lang="nl-NL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medicatiegegevens te verzorgen. De voorschrijver blijft eindverantwoordelijk voor het voorschrijven.</a:t>
                      </a:r>
                      <a:endParaRPr lang="nl-NL" sz="1800" b="0" dirty="0" smtClean="0">
                        <a:latin typeface="+mn-lt"/>
                      </a:endParaRPr>
                    </a:p>
                    <a:p>
                      <a:endParaRPr lang="nl-NL" sz="1800" b="1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193298"/>
                  </a:ext>
                </a:extLst>
              </a:tr>
              <a:tr h="525965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Apotheker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 Apotheker</a:t>
                      </a:r>
                      <a:r>
                        <a:rPr lang="nl-NL" sz="1800" baseline="0" dirty="0" smtClean="0">
                          <a:latin typeface="+mn-lt"/>
                        </a:rPr>
                        <a:t> en a</a:t>
                      </a:r>
                      <a:r>
                        <a:rPr lang="nl-NL" sz="1800" dirty="0" smtClean="0">
                          <a:latin typeface="+mn-lt"/>
                        </a:rPr>
                        <a:t>potheek waar patiënt doorgaans komt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Patiënt informeert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Patiënt heeft eigen verantwoordelijkheid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452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Toediener</a:t>
                      </a:r>
                      <a:r>
                        <a:rPr lang="nl-NL" sz="1800" baseline="0" dirty="0" smtClean="0">
                          <a:latin typeface="+mn-lt"/>
                        </a:rPr>
                        <a:t> onderdeel van richtlijn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Sheet11v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3931" y="3239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Risico-inschatting en mate van verificatie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8302" y="1209155"/>
            <a:ext cx="11296098" cy="49806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3200" dirty="0" smtClean="0"/>
          </a:p>
          <a:p>
            <a:pPr marL="0" indent="0" algn="ctr">
              <a:buNone/>
            </a:pPr>
            <a:endParaRPr lang="nl-NL" sz="3200" dirty="0"/>
          </a:p>
          <a:p>
            <a:pPr marL="0" indent="0" algn="ctr">
              <a:buNone/>
            </a:pPr>
            <a:r>
              <a:rPr lang="nl-NL" sz="3600" dirty="0" smtClean="0"/>
              <a:t>Risico-inschatting </a:t>
            </a:r>
            <a:r>
              <a:rPr lang="nl-NL" sz="3600" dirty="0"/>
              <a:t>door zorgverlener </a:t>
            </a:r>
            <a:r>
              <a:rPr lang="nl-NL" sz="3600" dirty="0" smtClean="0"/>
              <a:t>is op </a:t>
            </a:r>
            <a:r>
              <a:rPr lang="nl-NL" sz="3600" dirty="0"/>
              <a:t>basis van </a:t>
            </a:r>
            <a:r>
              <a:rPr lang="nl-NL" sz="3600" dirty="0" smtClean="0"/>
              <a:t>diens       </a:t>
            </a:r>
            <a:r>
              <a:rPr lang="nl-NL" sz="3600" i="1" dirty="0" smtClean="0"/>
              <a:t>professionele autonomie</a:t>
            </a:r>
            <a:endParaRPr lang="nl-NL" sz="3600" i="1" dirty="0"/>
          </a:p>
          <a:p>
            <a:pPr marL="0" indent="0">
              <a:buNone/>
            </a:pPr>
            <a:endParaRPr lang="nl-NL" sz="3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/>
              <a:t>	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100" y="4157249"/>
            <a:ext cx="4337050" cy="2554701"/>
          </a:xfrm>
          <a:prstGeom prst="rect">
            <a:avLst/>
          </a:prstGeom>
        </p:spPr>
      </p:pic>
      <p:pic>
        <p:nvPicPr>
          <p:cNvPr id="6" name="Sheet12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4025" y="1127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Risico-inschatting en mate van verificatie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8302" y="1209155"/>
            <a:ext cx="11296098" cy="4980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/>
              <a:t>Zorgverlener bepaalt aan de hand van </a:t>
            </a:r>
            <a:r>
              <a:rPr lang="nl-NL" sz="3600" dirty="0" smtClean="0"/>
              <a:t>risico-inschatting </a:t>
            </a:r>
            <a:r>
              <a:rPr lang="nl-NL" sz="3600" dirty="0"/>
              <a:t>of hij/zij met de beschikbare BMG goede zorg kan verlenen</a:t>
            </a:r>
          </a:p>
          <a:p>
            <a:pPr marL="0" indent="0">
              <a:buNone/>
            </a:pPr>
            <a:endParaRPr lang="nl-NL" sz="3200" i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nl-NL" sz="3200" i="1" dirty="0" smtClean="0">
                <a:solidFill>
                  <a:schemeClr val="bg2">
                    <a:lumMod val="75000"/>
                  </a:schemeClr>
                </a:solidFill>
              </a:rPr>
              <a:t>Heb ik alle gegevens om goede zorg te kunnen verlenen?</a:t>
            </a:r>
            <a:endParaRPr lang="nl-NL" sz="32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nl-NL" sz="32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nl-NL" sz="3200" i="1" dirty="0" smtClean="0">
                <a:solidFill>
                  <a:schemeClr val="bg2">
                    <a:lumMod val="75000"/>
                  </a:schemeClr>
                </a:solidFill>
              </a:rPr>
              <a:t>Is de mate van verificatie voldoende? Is verificatie van de gegevens nodig?   </a:t>
            </a:r>
            <a:endParaRPr lang="nl-NL" sz="36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5" name="Sheet13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3200" y="5236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Risico-inschatting en mate van verificatie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8302" y="1209155"/>
            <a:ext cx="11296098" cy="4980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 smtClean="0">
                <a:solidFill>
                  <a:schemeClr val="bg2">
                    <a:lumMod val="50000"/>
                  </a:schemeClr>
                </a:solidFill>
              </a:rPr>
              <a:t>Wanneer digitaal overdragen niet mogelijk is en/of niet snel genoeg is (transitieperiode, spoedconsulten):</a:t>
            </a:r>
          </a:p>
          <a:p>
            <a:pPr marL="0" indent="0">
              <a:buNone/>
            </a:pPr>
            <a:endParaRPr lang="nl-NL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nl-NL" sz="3600" dirty="0"/>
              <a:t>Zorgverlener bepaalt aan de hand van </a:t>
            </a:r>
            <a:r>
              <a:rPr lang="nl-NL" sz="3600" dirty="0" smtClean="0"/>
              <a:t>risico-inschatting </a:t>
            </a:r>
            <a:r>
              <a:rPr lang="nl-NL" sz="3600" dirty="0"/>
              <a:t>welke gegevens relevant zijn om over te dragen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6" name="Sheet14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028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7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Risico-inschatting en mate van verificatie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4400" y="1209156"/>
            <a:ext cx="11160000" cy="432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200" b="1" dirty="0"/>
              <a:t>Risico-inschatting:</a:t>
            </a:r>
          </a:p>
          <a:p>
            <a:pPr marL="0" indent="0">
              <a:buNone/>
            </a:pPr>
            <a:r>
              <a:rPr lang="nl-NL" sz="3200" dirty="0"/>
              <a:t>	- (risico)situatie </a:t>
            </a:r>
          </a:p>
          <a:p>
            <a:pPr marL="0" indent="0">
              <a:buNone/>
            </a:pPr>
            <a:r>
              <a:rPr lang="nl-NL" sz="3200" dirty="0"/>
              <a:t>	- (risico)patiënt</a:t>
            </a:r>
          </a:p>
          <a:p>
            <a:pPr marL="0" indent="0">
              <a:buNone/>
            </a:pPr>
            <a:r>
              <a:rPr lang="nl-NL" sz="3200" dirty="0"/>
              <a:t>	- (risico)geneesmiddel</a:t>
            </a:r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b="1" dirty="0"/>
              <a:t>Mate van verificatie: </a:t>
            </a:r>
          </a:p>
          <a:p>
            <a:pPr marL="0" indent="0">
              <a:buNone/>
            </a:pPr>
            <a:r>
              <a:rPr lang="nl-NL" sz="3200" dirty="0"/>
              <a:t>geen, gedeeltelijk, volledig</a:t>
            </a:r>
          </a:p>
          <a:p>
            <a:pPr marL="0" indent="0">
              <a:buNone/>
            </a:pPr>
            <a:endParaRPr lang="nl-NL" sz="3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67" y="1209156"/>
            <a:ext cx="3094624" cy="2381535"/>
          </a:xfrm>
          <a:prstGeom prst="rect">
            <a:avLst/>
          </a:prstGeom>
        </p:spPr>
      </p:pic>
      <p:pic>
        <p:nvPicPr>
          <p:cNvPr id="6" name="Sheet15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3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pPr/>
              <a:t>17</a:t>
            </a:fld>
            <a:endParaRPr lang="nl-NL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837889"/>
              </p:ext>
            </p:extLst>
          </p:nvPr>
        </p:nvGraphicFramePr>
        <p:xfrm>
          <a:off x="609600" y="278451"/>
          <a:ext cx="10712560" cy="6133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48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2008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2019</a:t>
                      </a:r>
                      <a:endParaRPr lang="nl-N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Richtlijn + uitgebreide set handreikingen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Richtlijn +implementatieplan + informatiestandaarden 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baseline="0" dirty="0" smtClean="0">
                          <a:latin typeface="+mn-lt"/>
                        </a:rPr>
                        <a:t>Uitgaande van l</a:t>
                      </a:r>
                      <a:r>
                        <a:rPr lang="nl-NL" sz="1800" dirty="0" smtClean="0">
                          <a:latin typeface="+mn-lt"/>
                        </a:rPr>
                        <a:t>andelijk EPD 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Informatiestandaard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medicatieproces 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overzicht (AMO)</a:t>
                      </a:r>
                      <a:endParaRPr lang="nl-NL" sz="1800" dirty="0" smtClean="0">
                        <a:latin typeface="+mn-lt"/>
                      </a:endParaRPr>
                    </a:p>
                    <a:p>
                      <a:r>
                        <a:rPr lang="nl-NL" sz="1800" dirty="0" smtClean="0">
                          <a:latin typeface="+mn-lt"/>
                        </a:rPr>
                        <a:t> </a:t>
                      </a:r>
                      <a:endParaRPr lang="nl-NL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medicatiegegevens (BMG): </a:t>
                      </a:r>
                    </a:p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aseline="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+ aanvullende set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Altijd een AMO </a:t>
                      </a:r>
                      <a:endParaRPr lang="nl-NL" sz="18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Risico inschatting, mate van verificatie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Bij een geplande behandeling van de patiënt of bij opname in het ziekenhuis of een intramurale instelling kan de voorschrijver de apotheker vragen om de verificatie</a:t>
                      </a:r>
                      <a:r>
                        <a:rPr lang="nl-NL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van de </a:t>
                      </a:r>
                      <a:r>
                        <a:rPr lang="nl-NL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basisset</a:t>
                      </a:r>
                      <a:r>
                        <a:rPr lang="nl-NL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medicatiegegevens te verzorgen. De voorschrijver blijft eindverantwoordelijk voor het voorschrijven.</a:t>
                      </a:r>
                      <a:endParaRPr lang="nl-NL" sz="1800" b="1" dirty="0" smtClean="0">
                        <a:latin typeface="+mn-lt"/>
                      </a:endParaRPr>
                    </a:p>
                    <a:p>
                      <a:endParaRPr lang="nl-NL" sz="180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193298"/>
                  </a:ext>
                </a:extLst>
              </a:tr>
              <a:tr h="525965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Apotheker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 Apotheker</a:t>
                      </a:r>
                      <a:r>
                        <a:rPr lang="nl-NL" sz="1800" baseline="0" dirty="0" smtClean="0">
                          <a:latin typeface="+mn-lt"/>
                        </a:rPr>
                        <a:t> en a</a:t>
                      </a:r>
                      <a:r>
                        <a:rPr lang="nl-NL" sz="1800" dirty="0" smtClean="0">
                          <a:latin typeface="+mn-lt"/>
                        </a:rPr>
                        <a:t>potheek waar patiënt doorgaans komt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Patiënt informeert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Patiënt heeft eigen verantwoordelijkheid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452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Toediener</a:t>
                      </a:r>
                      <a:r>
                        <a:rPr lang="nl-NL" sz="1800" baseline="0" dirty="0" smtClean="0">
                          <a:latin typeface="+mn-lt"/>
                        </a:rPr>
                        <a:t> onderdeel van richtlijn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Sheet16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5048" y="3229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pPr/>
              <a:t>18</a:t>
            </a:fld>
            <a:endParaRPr lang="nl-NL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250905"/>
              </p:ext>
            </p:extLst>
          </p:nvPr>
        </p:nvGraphicFramePr>
        <p:xfrm>
          <a:off x="609600" y="278451"/>
          <a:ext cx="10712560" cy="6133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48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2008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2019</a:t>
                      </a:r>
                      <a:endParaRPr lang="nl-N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Richtlijn + uitgebreide set handreikingen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Richtlijn +implementatieplan + informatiestandaarden 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baseline="0" dirty="0" smtClean="0">
                          <a:latin typeface="+mn-lt"/>
                        </a:rPr>
                        <a:t>Uitgaande van l</a:t>
                      </a:r>
                      <a:r>
                        <a:rPr lang="nl-NL" sz="1800" dirty="0" smtClean="0">
                          <a:latin typeface="+mn-lt"/>
                        </a:rPr>
                        <a:t>andelijk EPD 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Informatiestandaard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medicatieproces 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overzicht (AMO)</a:t>
                      </a:r>
                      <a:endParaRPr lang="nl-NL" sz="1800" dirty="0" smtClean="0">
                        <a:latin typeface="+mn-lt"/>
                      </a:endParaRPr>
                    </a:p>
                    <a:p>
                      <a:r>
                        <a:rPr lang="nl-NL" sz="1800" dirty="0" smtClean="0">
                          <a:latin typeface="+mn-lt"/>
                        </a:rPr>
                        <a:t> </a:t>
                      </a:r>
                      <a:endParaRPr lang="nl-NL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medicatiegegevens (BMG):</a:t>
                      </a:r>
                    </a:p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aseline="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+ aanvullende set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Altijd een AMO </a:t>
                      </a:r>
                      <a:endParaRPr lang="nl-NL" sz="18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Risico-inschatting, mate van verificatie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Bij een geplande behandeling van de patiënt of bij opname in het ziekenhuis of een intramurale instelling kan de voorschrijver de apotheker vragen om de verificatie</a:t>
                      </a:r>
                      <a:r>
                        <a:rPr lang="nl-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van de </a:t>
                      </a:r>
                      <a:r>
                        <a:rPr lang="nl-NL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basisset</a:t>
                      </a:r>
                      <a:r>
                        <a:rPr lang="nl-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medicatiegegevens te verzorgen. De voorschrijver blijft eindverantwoordelijk voor het voorschrijven.</a:t>
                      </a:r>
                      <a:endParaRPr lang="nl-NL" sz="1800" dirty="0" smtClean="0">
                        <a:latin typeface="+mn-lt"/>
                      </a:endParaRPr>
                    </a:p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193298"/>
                  </a:ext>
                </a:extLst>
              </a:tr>
              <a:tr h="525965"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latin typeface="+mn-lt"/>
                        </a:rPr>
                        <a:t>Apotheker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dirty="0" smtClean="0">
                          <a:latin typeface="+mn-lt"/>
                        </a:rPr>
                        <a:t> Apotheker</a:t>
                      </a:r>
                      <a:r>
                        <a:rPr lang="nl-NL" sz="1800" b="1" baseline="0" dirty="0" smtClean="0">
                          <a:latin typeface="+mn-lt"/>
                        </a:rPr>
                        <a:t> en a</a:t>
                      </a:r>
                      <a:r>
                        <a:rPr lang="nl-NL" sz="1800" b="1" dirty="0" smtClean="0">
                          <a:latin typeface="+mn-lt"/>
                        </a:rPr>
                        <a:t>potheek waar patiënt doorgaans komt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Patiënt informeert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Patiënt heeft eigen verantwoordelijkheid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452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Toediener</a:t>
                      </a:r>
                      <a:r>
                        <a:rPr lang="nl-NL" sz="1800" baseline="0" dirty="0" smtClean="0">
                          <a:latin typeface="+mn-lt"/>
                        </a:rPr>
                        <a:t> onderdeel van richtlijn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Sheet17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1683" y="3040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pPr/>
              <a:t>19</a:t>
            </a:fld>
            <a:endParaRPr lang="nl-NL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695203"/>
              </p:ext>
            </p:extLst>
          </p:nvPr>
        </p:nvGraphicFramePr>
        <p:xfrm>
          <a:off x="609600" y="278451"/>
          <a:ext cx="10712560" cy="6133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48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2008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2019</a:t>
                      </a:r>
                      <a:endParaRPr lang="nl-N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Richtlijn + uitgebreide set handreikingen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Richtlijn +implementatieplan + informatiestandaarden 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baseline="0" dirty="0" smtClean="0">
                          <a:latin typeface="+mn-lt"/>
                        </a:rPr>
                        <a:t>Uitgaande van l</a:t>
                      </a:r>
                      <a:r>
                        <a:rPr lang="nl-NL" sz="1800" dirty="0" smtClean="0">
                          <a:latin typeface="+mn-lt"/>
                        </a:rPr>
                        <a:t>andelijk EPD 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Informatiestandaard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medicatieproces 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overzicht (AMO)</a:t>
                      </a:r>
                      <a:endParaRPr lang="nl-NL" sz="1800" dirty="0" smtClean="0">
                        <a:latin typeface="+mn-lt"/>
                      </a:endParaRPr>
                    </a:p>
                    <a:p>
                      <a:r>
                        <a:rPr lang="nl-NL" sz="1800" dirty="0" smtClean="0">
                          <a:latin typeface="+mn-lt"/>
                        </a:rPr>
                        <a:t> </a:t>
                      </a:r>
                      <a:endParaRPr lang="nl-NL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medicatiegegevens (BMG):</a:t>
                      </a:r>
                    </a:p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aseline="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+ aanvullende set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Altijd een AMO </a:t>
                      </a:r>
                      <a:endParaRPr lang="nl-NL" sz="18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Risico-inschatting, mate van verificatie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Bij een geplande behandeling van de patiënt of bij opname in het ziekenhuis of een intramurale instelling kan de voorschrijver de apotheker vragen om de verificatie</a:t>
                      </a:r>
                      <a:r>
                        <a:rPr lang="nl-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van de </a:t>
                      </a:r>
                      <a:r>
                        <a:rPr lang="nl-NL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basisset</a:t>
                      </a:r>
                      <a:r>
                        <a:rPr lang="nl-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medicatiegegevens te verzorgen. De voorschrijver blijft eindverantwoordelijk voor het voorschrijven.</a:t>
                      </a:r>
                      <a:endParaRPr lang="nl-NL" sz="1800" dirty="0" smtClean="0">
                        <a:latin typeface="+mn-lt"/>
                      </a:endParaRPr>
                    </a:p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193298"/>
                  </a:ext>
                </a:extLst>
              </a:tr>
              <a:tr h="525965">
                <a:tc>
                  <a:txBody>
                    <a:bodyPr/>
                    <a:lstStyle/>
                    <a:p>
                      <a:r>
                        <a:rPr lang="nl-NL" sz="1800" b="0" dirty="0" smtClean="0">
                          <a:latin typeface="+mn-lt"/>
                        </a:rPr>
                        <a:t>Apotheker </a:t>
                      </a:r>
                    </a:p>
                  </a:txBody>
                  <a:tcPr>
                    <a:solidFill>
                      <a:srgbClr val="E7E7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dirty="0" smtClean="0">
                          <a:latin typeface="+mn-lt"/>
                        </a:rPr>
                        <a:t> Apotheker</a:t>
                      </a:r>
                      <a:r>
                        <a:rPr lang="nl-NL" sz="1800" b="0" baseline="0" dirty="0" smtClean="0">
                          <a:latin typeface="+mn-lt"/>
                        </a:rPr>
                        <a:t> en a</a:t>
                      </a:r>
                      <a:r>
                        <a:rPr lang="nl-NL" sz="1800" b="0" dirty="0" smtClean="0">
                          <a:latin typeface="+mn-lt"/>
                        </a:rPr>
                        <a:t>potheek waar patiënt doorgaans komt</a:t>
                      </a:r>
                    </a:p>
                  </a:txBody>
                  <a:tcPr>
                    <a:solidFill>
                      <a:srgbClr val="E7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latin typeface="+mn-lt"/>
                        </a:rPr>
                        <a:t>Patiënt informeert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dirty="0" smtClean="0">
                          <a:latin typeface="+mn-lt"/>
                        </a:rPr>
                        <a:t>Patiënt heeft eigen verantwoordelijkheid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452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Toediener</a:t>
                      </a:r>
                      <a:r>
                        <a:rPr lang="nl-NL" sz="1800" baseline="0" dirty="0" smtClean="0">
                          <a:latin typeface="+mn-lt"/>
                        </a:rPr>
                        <a:t> onderdeel van richtlijn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Sheet18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495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0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onderwerpen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03200" y="1589367"/>
            <a:ext cx="11160000" cy="3687949"/>
          </a:xfrm>
        </p:spPr>
        <p:txBody>
          <a:bodyPr/>
          <a:lstStyle/>
          <a:p>
            <a:r>
              <a:rPr lang="nl-NL" dirty="0" smtClean="0"/>
              <a:t>Nieuwe richtlijn Overdracht van medicatiegegevens in de keten</a:t>
            </a:r>
          </a:p>
          <a:p>
            <a:r>
              <a:rPr lang="nl-NL" dirty="0" smtClean="0"/>
              <a:t>Informatiestandaarden </a:t>
            </a:r>
            <a:r>
              <a:rPr lang="nl-NL" dirty="0"/>
              <a:t>(MP9, Lab, ICA</a:t>
            </a:r>
            <a:r>
              <a:rPr lang="nl-NL" dirty="0" smtClean="0"/>
              <a:t>)</a:t>
            </a:r>
          </a:p>
          <a:p>
            <a:r>
              <a:rPr lang="nl-NL" dirty="0" smtClean="0"/>
              <a:t>Implementatie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98" y="2497054"/>
            <a:ext cx="2749702" cy="2568800"/>
          </a:xfrm>
          <a:prstGeom prst="rect">
            <a:avLst/>
          </a:prstGeom>
        </p:spPr>
      </p:pic>
      <p:pic>
        <p:nvPicPr>
          <p:cNvPr id="5" name="Thuis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Rol patiënt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Eigen verantwoordelijkheid</a:t>
            </a:r>
          </a:p>
          <a:p>
            <a:r>
              <a:rPr lang="nl-NL" dirty="0" smtClean="0"/>
              <a:t>Extra inspanning bij verminderd wilsbekwame patiënten / beperkte gezondheidsvaardigheden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991" y="3591169"/>
            <a:ext cx="3653193" cy="2378518"/>
          </a:xfrm>
          <a:prstGeom prst="rect">
            <a:avLst/>
          </a:prstGeom>
        </p:spPr>
      </p:pic>
      <p:pic>
        <p:nvPicPr>
          <p:cNvPr id="7" name="Sheet19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7297" y="3350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pPr/>
              <a:t>21</a:t>
            </a:fld>
            <a:endParaRPr lang="nl-NL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977056"/>
              </p:ext>
            </p:extLst>
          </p:nvPr>
        </p:nvGraphicFramePr>
        <p:xfrm>
          <a:off x="497059" y="223189"/>
          <a:ext cx="10712560" cy="6133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48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2008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2019</a:t>
                      </a:r>
                      <a:endParaRPr lang="nl-N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Richtlijn + uitgebreide set handreikingen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Richtlijn +implementatieplan + informatiestandaarden 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baseline="0" dirty="0" smtClean="0">
                          <a:latin typeface="+mn-lt"/>
                        </a:rPr>
                        <a:t>Uitgaande van l</a:t>
                      </a:r>
                      <a:r>
                        <a:rPr lang="nl-NL" sz="1800" dirty="0" smtClean="0">
                          <a:latin typeface="+mn-lt"/>
                        </a:rPr>
                        <a:t>andelijk EPD 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Informatiestandaard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medicatieproces 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overzicht (AMO)</a:t>
                      </a:r>
                      <a:endParaRPr lang="nl-NL" sz="1800" dirty="0" smtClean="0">
                        <a:latin typeface="+mn-lt"/>
                      </a:endParaRPr>
                    </a:p>
                    <a:p>
                      <a:r>
                        <a:rPr lang="nl-NL" sz="1800" dirty="0" smtClean="0">
                          <a:latin typeface="+mn-lt"/>
                        </a:rPr>
                        <a:t> </a:t>
                      </a:r>
                      <a:endParaRPr lang="nl-NL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medicatiegegevens (BMG):</a:t>
                      </a:r>
                    </a:p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aseline="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+ aanvullende set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Altijd een AMO </a:t>
                      </a:r>
                      <a:endParaRPr lang="nl-NL" sz="18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Risico-inschatting, mate van verificatie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Bij een geplande behandeling van de patiënt of bij opname in het ziekenhuis of een intramurale instelling kan de voorschrijver de apotheker vragen om de verificatie</a:t>
                      </a:r>
                      <a:r>
                        <a:rPr lang="nl-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van de </a:t>
                      </a:r>
                      <a:r>
                        <a:rPr lang="nl-NL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basisset</a:t>
                      </a:r>
                      <a:r>
                        <a:rPr lang="nl-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medicatiegegevens te verzorgen. De voorschrijver blijft eindverantwoordelijk voor het voorschrijven.</a:t>
                      </a:r>
                      <a:endParaRPr lang="nl-NL" sz="1800" dirty="0" smtClean="0">
                        <a:latin typeface="+mn-lt"/>
                      </a:endParaRPr>
                    </a:p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193298"/>
                  </a:ext>
                </a:extLst>
              </a:tr>
              <a:tr h="525965">
                <a:tc>
                  <a:txBody>
                    <a:bodyPr/>
                    <a:lstStyle/>
                    <a:p>
                      <a:r>
                        <a:rPr lang="nl-NL" sz="1800" b="0" dirty="0" smtClean="0">
                          <a:latin typeface="+mn-lt"/>
                        </a:rPr>
                        <a:t>Apotheker </a:t>
                      </a:r>
                    </a:p>
                  </a:txBody>
                  <a:tcPr>
                    <a:solidFill>
                      <a:srgbClr val="E7E7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dirty="0" smtClean="0">
                          <a:latin typeface="+mn-lt"/>
                        </a:rPr>
                        <a:t>Apotheker</a:t>
                      </a:r>
                      <a:r>
                        <a:rPr lang="nl-NL" sz="1800" b="0" baseline="0" dirty="0" smtClean="0">
                          <a:latin typeface="+mn-lt"/>
                        </a:rPr>
                        <a:t> en a</a:t>
                      </a:r>
                      <a:r>
                        <a:rPr lang="nl-NL" sz="1800" b="0" dirty="0" smtClean="0">
                          <a:latin typeface="+mn-lt"/>
                        </a:rPr>
                        <a:t>potheek waar patiënt doorgaans komt</a:t>
                      </a:r>
                    </a:p>
                  </a:txBody>
                  <a:tcPr>
                    <a:solidFill>
                      <a:srgbClr val="E7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b="0" dirty="0" smtClean="0">
                          <a:latin typeface="+mn-lt"/>
                        </a:rPr>
                        <a:t>Patiënt informeert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dirty="0" smtClean="0">
                          <a:latin typeface="+mn-lt"/>
                        </a:rPr>
                        <a:t>Patiënt heeft eigen verantwoordelijkheid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452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dirty="0" smtClean="0">
                          <a:latin typeface="+mn-lt"/>
                        </a:rPr>
                        <a:t>Toediener</a:t>
                      </a:r>
                      <a:r>
                        <a:rPr lang="nl-NL" sz="1800" b="1" baseline="0" dirty="0" smtClean="0">
                          <a:latin typeface="+mn-lt"/>
                        </a:rPr>
                        <a:t> onderdeel van richtlijn</a:t>
                      </a:r>
                      <a:endParaRPr lang="nl-NL" sz="18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Sheet20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44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600" y="0"/>
            <a:ext cx="11582400" cy="584775"/>
          </a:xfrm>
        </p:spPr>
        <p:txBody>
          <a:bodyPr/>
          <a:lstStyle/>
          <a:p>
            <a:r>
              <a:rPr lang="nl-NL" dirty="0" smtClean="0"/>
              <a:t>Transitieperiode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Herziene richtlijn houdt rekening met een transitieperiode</a:t>
            </a:r>
          </a:p>
          <a:p>
            <a:r>
              <a:rPr lang="nl-NL" dirty="0" smtClean="0"/>
              <a:t>De richtlijn gaat uit van het stap voor stap beschikbaar komen van digitale mogelijkheden</a:t>
            </a:r>
          </a:p>
          <a:p>
            <a:r>
              <a:rPr lang="nl-NL" dirty="0" smtClean="0"/>
              <a:t>Gericht op continuïteit van zorg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7" name="Sheet21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3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000" y="3"/>
            <a:ext cx="11582400" cy="1169551"/>
          </a:xfrm>
        </p:spPr>
        <p:txBody>
          <a:bodyPr/>
          <a:lstStyle/>
          <a:p>
            <a:r>
              <a:rPr lang="nl-NL" dirty="0"/>
              <a:t>Toezicht van de IGJ op de nieuwe richtlijn</a:t>
            </a:r>
            <a:br>
              <a:rPr lang="nl-NL" dirty="0"/>
            </a:br>
            <a:r>
              <a:rPr lang="nl-NL" i="1" dirty="0"/>
              <a:t>Overdracht van medicatiegegevens in de keten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Zienswijze: veranderproces </a:t>
            </a:r>
          </a:p>
          <a:p>
            <a:r>
              <a:rPr lang="nl-NL" dirty="0" smtClean="0"/>
              <a:t>Gericht op goede zorg (</a:t>
            </a:r>
            <a:r>
              <a:rPr lang="nl-NL" dirty="0" err="1" smtClean="0"/>
              <a:t>Wkkgz</a:t>
            </a:r>
            <a:r>
              <a:rPr lang="nl-NL" dirty="0" smtClean="0"/>
              <a:t>)</a:t>
            </a:r>
          </a:p>
          <a:p>
            <a:r>
              <a:rPr lang="nl-NL" dirty="0" smtClean="0"/>
              <a:t>Zorgaanbieder moet kwaliteit van zorg systematisch volgen en verbeteren</a:t>
            </a:r>
          </a:p>
          <a:p>
            <a:r>
              <a:rPr lang="nl-NL" dirty="0" smtClean="0"/>
              <a:t>Rekening houdend met de haalbaarheid en fasering van het implementatieproces</a:t>
            </a:r>
            <a:endParaRPr lang="nl-NL" dirty="0"/>
          </a:p>
        </p:txBody>
      </p:sp>
      <p:pic>
        <p:nvPicPr>
          <p:cNvPr id="5" name="Shwet22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4524" y="3959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Impact richtlijn op praktijk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2001" y="1062062"/>
            <a:ext cx="6350273" cy="5322696"/>
          </a:xfrm>
        </p:spPr>
        <p:txBody>
          <a:bodyPr>
            <a:normAutofit lnSpcReduction="10000"/>
          </a:bodyPr>
          <a:lstStyle/>
          <a:p>
            <a:endParaRPr lang="nl-NL" dirty="0" smtClean="0"/>
          </a:p>
          <a:p>
            <a:r>
              <a:rPr lang="nl-NL" dirty="0" smtClean="0"/>
              <a:t>Meer ruimte voor professionele autonomie                                                                                          (rol apotheker,  </a:t>
            </a:r>
            <a:r>
              <a:rPr lang="nl-NL" dirty="0" err="1" smtClean="0"/>
              <a:t>risicoinschatting</a:t>
            </a:r>
            <a:r>
              <a:rPr lang="nl-NL" dirty="0" smtClean="0"/>
              <a:t>)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Meer en betere samenwerking tussen zorgverleners.                                                                                              (gedeelde verantwoordelijkheid belicht, commitment van alle partijen waaronder NHG, LHV, FMS, V&amp;VN )</a:t>
            </a:r>
          </a:p>
          <a:p>
            <a:endParaRPr lang="nl-NL" dirty="0" smtClean="0"/>
          </a:p>
          <a:p>
            <a:r>
              <a:rPr lang="nl-NL" dirty="0" smtClean="0"/>
              <a:t>Betere haalbaarheid                                                        (</a:t>
            </a:r>
            <a:r>
              <a:rPr lang="nl-NL" dirty="0" err="1"/>
              <a:t>informatiestandaarden,implementatieplan</a:t>
            </a:r>
            <a:r>
              <a:rPr lang="nl-NL" dirty="0"/>
              <a:t>, transitieperiode)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241" y="1062062"/>
            <a:ext cx="4843212" cy="4843212"/>
          </a:xfrm>
          <a:prstGeom prst="rect">
            <a:avLst/>
          </a:prstGeom>
        </p:spPr>
      </p:pic>
      <p:pic>
        <p:nvPicPr>
          <p:cNvPr id="5" name="Sheet 23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219" y="1621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04" y="-140747"/>
            <a:ext cx="5897396" cy="5897396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92000" y="3"/>
            <a:ext cx="11582400" cy="584775"/>
          </a:xfrm>
        </p:spPr>
        <p:txBody>
          <a:bodyPr/>
          <a:lstStyle/>
          <a:p>
            <a:r>
              <a:rPr lang="nl-NL" dirty="0" smtClean="0"/>
              <a:t>Aan de slag!</a:t>
            </a:r>
            <a:endParaRPr lang="nl-NL" dirty="0"/>
          </a:p>
        </p:txBody>
      </p:sp>
      <p:pic>
        <p:nvPicPr>
          <p:cNvPr id="2" name="Dia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Dia 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2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iCT</a:t>
            </a:r>
            <a:r>
              <a:rPr lang="nl-NL" dirty="0" smtClean="0"/>
              <a:t>-uitwerking Richtlijn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4400" y="1936376"/>
            <a:ext cx="11160000" cy="4241686"/>
          </a:xfrm>
        </p:spPr>
        <p:txBody>
          <a:bodyPr>
            <a:normAutofit/>
          </a:bodyPr>
          <a:lstStyle/>
          <a:p>
            <a:pPr defTabSz="493713"/>
            <a:r>
              <a:rPr lang="nl-NL" dirty="0" smtClean="0"/>
              <a:t>Informatiestandaarden, </a:t>
            </a:r>
            <a:r>
              <a:rPr lang="nl-NL" dirty="0"/>
              <a:t>uitgewerkt in tientallen </a:t>
            </a:r>
            <a:r>
              <a:rPr lang="nl-NL" dirty="0" smtClean="0"/>
              <a:t>praktijksituaties </a:t>
            </a:r>
            <a:endParaRPr lang="nl-NL" dirty="0"/>
          </a:p>
          <a:p>
            <a:pPr defTabSz="493713"/>
            <a:r>
              <a:rPr lang="nl-NL" dirty="0" smtClean="0"/>
              <a:t>Afspraken over eenheid in taal en techniek, zoals protocollen, notaties, wijze van verzending ten behoeve van eenduidige interpretatie van gegevens door applicaties en gebruikers.</a:t>
            </a:r>
          </a:p>
          <a:p>
            <a:pPr defTabSz="493713"/>
            <a:r>
              <a:rPr lang="nl-NL" dirty="0" smtClean="0"/>
              <a:t>3 standaarden:</a:t>
            </a:r>
          </a:p>
          <a:p>
            <a:pPr lvl="1" defTabSz="493713"/>
            <a:r>
              <a:rPr lang="nl-NL" dirty="0" smtClean="0"/>
              <a:t>Medicatieproces 9</a:t>
            </a:r>
          </a:p>
          <a:p>
            <a:pPr lvl="1" defTabSz="493713"/>
            <a:r>
              <a:rPr lang="nl-NL" dirty="0" smtClean="0"/>
              <a:t>Lab</a:t>
            </a:r>
          </a:p>
          <a:p>
            <a:pPr lvl="1" defTabSz="493713"/>
            <a:r>
              <a:rPr lang="nl-NL" dirty="0" smtClean="0"/>
              <a:t>ICA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pPr/>
              <a:t>26</a:t>
            </a:fld>
            <a:endParaRPr lang="nl-NL"/>
          </a:p>
        </p:txBody>
      </p:sp>
      <p:pic>
        <p:nvPicPr>
          <p:cNvPr id="5" name="Dia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Dia 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Medicatieproces 9</a:t>
            </a:r>
            <a:endParaRPr lang="nl-NL" dirty="0"/>
          </a:p>
        </p:txBody>
      </p:sp>
      <p:pic>
        <p:nvPicPr>
          <p:cNvPr id="4" name="Tijdelijke aanduiding voor inhoud 24">
            <a:extLst>
              <a:ext uri="{FF2B5EF4-FFF2-40B4-BE49-F238E27FC236}">
                <a16:creationId xmlns:a16="http://schemas.microsoft.com/office/drawing/2014/main" id="{EE0456F4-F64E-4442-A053-8EFB34AB2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78" y="1800225"/>
            <a:ext cx="8038331" cy="4319588"/>
          </a:xfrm>
          <a:prstGeom prst="rect">
            <a:avLst/>
          </a:prstGeom>
        </p:spPr>
      </p:pic>
      <p:pic>
        <p:nvPicPr>
          <p:cNvPr id="3" name="Dia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3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Implementatieplan SECTOR EERSTELIJNS </a:t>
            </a:r>
            <a:r>
              <a:rPr lang="nl-NL" dirty="0" smtClean="0"/>
              <a:t>FARMACIE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3"/>
          </p:nvPr>
        </p:nvSpPr>
        <p:spPr>
          <a:xfrm>
            <a:off x="408248" y="1073212"/>
            <a:ext cx="11149904" cy="435201"/>
          </a:xfrm>
        </p:spPr>
        <p:txBody>
          <a:bodyPr/>
          <a:lstStyle/>
          <a:p>
            <a:r>
              <a:rPr lang="nl-NL" dirty="0"/>
              <a:t>Ontwikkelen </a:t>
            </a:r>
            <a:r>
              <a:rPr lang="nl-NL" dirty="0" err="1"/>
              <a:t>toolkit</a:t>
            </a:r>
            <a:r>
              <a:rPr lang="nl-NL" dirty="0"/>
              <a:t> </a:t>
            </a:r>
            <a:r>
              <a:rPr lang="nl-NL" dirty="0" smtClean="0"/>
              <a:t>voor implementatie, toegespitst </a:t>
            </a:r>
            <a:r>
              <a:rPr lang="nl-NL" dirty="0"/>
              <a:t>op </a:t>
            </a:r>
            <a:r>
              <a:rPr lang="nl-NL" dirty="0" smtClean="0"/>
              <a:t>transitieperiode </a:t>
            </a:r>
            <a:endParaRPr lang="nl-NL" dirty="0"/>
          </a:p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8152" y="1776956"/>
            <a:ext cx="11160000" cy="40642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Voorbeelden:</a:t>
            </a:r>
          </a:p>
          <a:p>
            <a:r>
              <a:rPr lang="nl-NL" dirty="0" smtClean="0"/>
              <a:t>Voorlichtingsmateriaal</a:t>
            </a:r>
          </a:p>
          <a:p>
            <a:r>
              <a:rPr lang="nl-NL" dirty="0" smtClean="0"/>
              <a:t>Tools </a:t>
            </a:r>
            <a:r>
              <a:rPr lang="nl-NL" dirty="0"/>
              <a:t>voor het maken van regionale / lokale afspraken rondom MO (+wat te doen in de transitieperiode);</a:t>
            </a:r>
          </a:p>
          <a:p>
            <a:r>
              <a:rPr lang="nl-NL" dirty="0" smtClean="0"/>
              <a:t>Multidisciplinaire </a:t>
            </a:r>
            <a:r>
              <a:rPr lang="nl-NL" dirty="0"/>
              <a:t>tools samen met andere sectoren </a:t>
            </a:r>
            <a:r>
              <a:rPr lang="nl-NL" dirty="0" smtClean="0"/>
              <a:t>ontwikkelen;</a:t>
            </a:r>
          </a:p>
          <a:p>
            <a:r>
              <a:rPr lang="nl-NL" dirty="0" smtClean="0"/>
              <a:t>Scholing </a:t>
            </a:r>
            <a:r>
              <a:rPr lang="nl-NL" dirty="0"/>
              <a:t>rondom nieuwe richtlijn:</a:t>
            </a:r>
          </a:p>
          <a:p>
            <a:pPr lvl="1"/>
            <a:r>
              <a:rPr lang="nl-NL" dirty="0" smtClean="0"/>
              <a:t>FTO </a:t>
            </a:r>
            <a:r>
              <a:rPr lang="nl-NL" dirty="0"/>
              <a:t>module </a:t>
            </a:r>
            <a:endParaRPr lang="nl-NL" dirty="0" smtClean="0"/>
          </a:p>
          <a:p>
            <a:pPr lvl="1"/>
            <a:r>
              <a:rPr lang="nl-NL" dirty="0" smtClean="0"/>
              <a:t>scholing </a:t>
            </a:r>
            <a:r>
              <a:rPr lang="nl-NL" dirty="0"/>
              <a:t>voor apotheekteam </a:t>
            </a:r>
            <a:r>
              <a:rPr lang="nl-NL" dirty="0" smtClean="0"/>
              <a:t>  </a:t>
            </a:r>
          </a:p>
          <a:p>
            <a:r>
              <a:rPr lang="nl-NL" dirty="0" smtClean="0"/>
              <a:t>Platform </a:t>
            </a:r>
            <a:r>
              <a:rPr lang="nl-NL" dirty="0"/>
              <a:t>delen best </a:t>
            </a:r>
            <a:r>
              <a:rPr lang="nl-NL" dirty="0" err="1"/>
              <a:t>practices</a:t>
            </a:r>
            <a:r>
              <a:rPr lang="nl-NL" dirty="0"/>
              <a:t> en knelpunten</a:t>
            </a:r>
            <a:r>
              <a:rPr lang="nl-NL" dirty="0" smtClean="0"/>
              <a:t>;</a:t>
            </a:r>
          </a:p>
          <a:p>
            <a:r>
              <a:rPr lang="nl-NL" dirty="0" smtClean="0"/>
              <a:t>Toolkit </a:t>
            </a:r>
            <a:r>
              <a:rPr lang="nl-NL" dirty="0" err="1"/>
              <a:t>herkalibreren</a:t>
            </a:r>
            <a:r>
              <a:rPr lang="nl-NL" dirty="0"/>
              <a:t> na realiseren, </a:t>
            </a:r>
            <a:r>
              <a:rPr lang="nl-NL" dirty="0" err="1"/>
              <a:t>toolkit</a:t>
            </a:r>
            <a:r>
              <a:rPr lang="nl-NL" dirty="0"/>
              <a:t> evalueren en herzien.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989" y="3577989"/>
            <a:ext cx="3280012" cy="3280012"/>
          </a:xfrm>
          <a:prstGeom prst="rect">
            <a:avLst/>
          </a:prstGeom>
        </p:spPr>
      </p:pic>
      <p:pic>
        <p:nvPicPr>
          <p:cNvPr id="5" name="Dia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VIPP Farmacie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VIPP staat voor Versnelling Informatie-uitwisseling tussen patiënt en professional</a:t>
            </a:r>
          </a:p>
          <a:p>
            <a:r>
              <a:rPr lang="nl-NL" dirty="0" smtClean="0"/>
              <a:t>Implementatie en gebruik van informatiestandaarden</a:t>
            </a:r>
          </a:p>
          <a:p>
            <a:r>
              <a:rPr lang="nl-NL" dirty="0" smtClean="0"/>
              <a:t>Scope VIPP Farmacie: </a:t>
            </a:r>
          </a:p>
          <a:p>
            <a:pPr lvl="1"/>
            <a:r>
              <a:rPr lang="nl-NL" sz="2400" dirty="0" smtClean="0"/>
              <a:t>MP9,  Lab, ICA</a:t>
            </a:r>
          </a:p>
          <a:p>
            <a:pPr lvl="1"/>
            <a:r>
              <a:rPr lang="nl-NL" sz="2400" dirty="0" smtClean="0"/>
              <a:t>MedMij afspraken stelsel, </a:t>
            </a:r>
          </a:p>
          <a:p>
            <a:pPr lvl="1"/>
            <a:r>
              <a:rPr lang="nl-NL" sz="2400" dirty="0" smtClean="0"/>
              <a:t>Medicatiebewaking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713"/>
          <a:stretch/>
        </p:blipFill>
        <p:spPr>
          <a:xfrm rot="21140801">
            <a:off x="6481721" y="3160899"/>
            <a:ext cx="4618904" cy="2208440"/>
          </a:xfrm>
          <a:prstGeom prst="rect">
            <a:avLst/>
          </a:prstGeom>
        </p:spPr>
      </p:pic>
      <p:sp>
        <p:nvSpPr>
          <p:cNvPr id="5" name="Vrije vorm 4"/>
          <p:cNvSpPr/>
          <p:nvPr/>
        </p:nvSpPr>
        <p:spPr>
          <a:xfrm>
            <a:off x="6847331" y="3042605"/>
            <a:ext cx="1191770" cy="1177379"/>
          </a:xfrm>
          <a:custGeom>
            <a:avLst/>
            <a:gdLst>
              <a:gd name="connsiteX0" fmla="*/ 0 w 1784385"/>
              <a:gd name="connsiteY0" fmla="*/ 287978 h 1727835"/>
              <a:gd name="connsiteX1" fmla="*/ 287978 w 1784385"/>
              <a:gd name="connsiteY1" fmla="*/ 0 h 1727835"/>
              <a:gd name="connsiteX2" fmla="*/ 1496407 w 1784385"/>
              <a:gd name="connsiteY2" fmla="*/ 0 h 1727835"/>
              <a:gd name="connsiteX3" fmla="*/ 1784385 w 1784385"/>
              <a:gd name="connsiteY3" fmla="*/ 287978 h 1727835"/>
              <a:gd name="connsiteX4" fmla="*/ 1784385 w 1784385"/>
              <a:gd name="connsiteY4" fmla="*/ 1439857 h 1727835"/>
              <a:gd name="connsiteX5" fmla="*/ 1496407 w 1784385"/>
              <a:gd name="connsiteY5" fmla="*/ 1727835 h 1727835"/>
              <a:gd name="connsiteX6" fmla="*/ 287978 w 1784385"/>
              <a:gd name="connsiteY6" fmla="*/ 1727835 h 1727835"/>
              <a:gd name="connsiteX7" fmla="*/ 0 w 1784385"/>
              <a:gd name="connsiteY7" fmla="*/ 1439857 h 1727835"/>
              <a:gd name="connsiteX8" fmla="*/ 0 w 1784385"/>
              <a:gd name="connsiteY8" fmla="*/ 287978 h 172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4385" h="1727835">
                <a:moveTo>
                  <a:pt x="0" y="287978"/>
                </a:moveTo>
                <a:cubicBezTo>
                  <a:pt x="0" y="128932"/>
                  <a:pt x="128932" y="0"/>
                  <a:pt x="287978" y="0"/>
                </a:cubicBezTo>
                <a:lnTo>
                  <a:pt x="1496407" y="0"/>
                </a:lnTo>
                <a:cubicBezTo>
                  <a:pt x="1655453" y="0"/>
                  <a:pt x="1784385" y="128932"/>
                  <a:pt x="1784385" y="287978"/>
                </a:cubicBezTo>
                <a:lnTo>
                  <a:pt x="1784385" y="1439857"/>
                </a:lnTo>
                <a:cubicBezTo>
                  <a:pt x="1784385" y="1598903"/>
                  <a:pt x="1655453" y="1727835"/>
                  <a:pt x="1496407" y="1727835"/>
                </a:cubicBezTo>
                <a:lnTo>
                  <a:pt x="287978" y="1727835"/>
                </a:lnTo>
                <a:cubicBezTo>
                  <a:pt x="128932" y="1727835"/>
                  <a:pt x="0" y="1598903"/>
                  <a:pt x="0" y="1439857"/>
                </a:cubicBezTo>
                <a:lnTo>
                  <a:pt x="0" y="2879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876" tIns="133876" rIns="133876" bIns="1338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2800" b="1" kern="1200" dirty="0" smtClean="0"/>
              <a:t>Motie </a:t>
            </a:r>
            <a:r>
              <a:rPr lang="nl-NL" sz="2800" b="1" kern="1200" dirty="0" err="1" smtClean="0"/>
              <a:t>Koşer</a:t>
            </a:r>
            <a:r>
              <a:rPr lang="nl-NL" sz="2800" b="1" kern="1200" dirty="0" smtClean="0"/>
              <a:t> Kaya </a:t>
            </a:r>
            <a:endParaRPr lang="nl-NL" sz="2800" b="1" kern="1200" dirty="0"/>
          </a:p>
        </p:txBody>
      </p:sp>
      <p:sp>
        <p:nvSpPr>
          <p:cNvPr id="6" name="Vrije vorm 5"/>
          <p:cNvSpPr/>
          <p:nvPr/>
        </p:nvSpPr>
        <p:spPr>
          <a:xfrm>
            <a:off x="8366767" y="4372277"/>
            <a:ext cx="1120134" cy="1025029"/>
          </a:xfrm>
          <a:custGeom>
            <a:avLst/>
            <a:gdLst>
              <a:gd name="connsiteX0" fmla="*/ 0 w 1784385"/>
              <a:gd name="connsiteY0" fmla="*/ 287978 h 1727835"/>
              <a:gd name="connsiteX1" fmla="*/ 287978 w 1784385"/>
              <a:gd name="connsiteY1" fmla="*/ 0 h 1727835"/>
              <a:gd name="connsiteX2" fmla="*/ 1496407 w 1784385"/>
              <a:gd name="connsiteY2" fmla="*/ 0 h 1727835"/>
              <a:gd name="connsiteX3" fmla="*/ 1784385 w 1784385"/>
              <a:gd name="connsiteY3" fmla="*/ 287978 h 1727835"/>
              <a:gd name="connsiteX4" fmla="*/ 1784385 w 1784385"/>
              <a:gd name="connsiteY4" fmla="*/ 1439857 h 1727835"/>
              <a:gd name="connsiteX5" fmla="*/ 1496407 w 1784385"/>
              <a:gd name="connsiteY5" fmla="*/ 1727835 h 1727835"/>
              <a:gd name="connsiteX6" fmla="*/ 287978 w 1784385"/>
              <a:gd name="connsiteY6" fmla="*/ 1727835 h 1727835"/>
              <a:gd name="connsiteX7" fmla="*/ 0 w 1784385"/>
              <a:gd name="connsiteY7" fmla="*/ 1439857 h 1727835"/>
              <a:gd name="connsiteX8" fmla="*/ 0 w 1784385"/>
              <a:gd name="connsiteY8" fmla="*/ 287978 h 172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4385" h="1727835">
                <a:moveTo>
                  <a:pt x="0" y="287978"/>
                </a:moveTo>
                <a:cubicBezTo>
                  <a:pt x="0" y="128932"/>
                  <a:pt x="128932" y="0"/>
                  <a:pt x="287978" y="0"/>
                </a:cubicBezTo>
                <a:lnTo>
                  <a:pt x="1496407" y="0"/>
                </a:lnTo>
                <a:cubicBezTo>
                  <a:pt x="1655453" y="0"/>
                  <a:pt x="1784385" y="128932"/>
                  <a:pt x="1784385" y="287978"/>
                </a:cubicBezTo>
                <a:lnTo>
                  <a:pt x="1784385" y="1439857"/>
                </a:lnTo>
                <a:cubicBezTo>
                  <a:pt x="1784385" y="1598903"/>
                  <a:pt x="1655453" y="1727835"/>
                  <a:pt x="1496407" y="1727835"/>
                </a:cubicBezTo>
                <a:lnTo>
                  <a:pt x="287978" y="1727835"/>
                </a:lnTo>
                <a:cubicBezTo>
                  <a:pt x="128932" y="1727835"/>
                  <a:pt x="0" y="1598903"/>
                  <a:pt x="0" y="1439857"/>
                </a:cubicBezTo>
                <a:lnTo>
                  <a:pt x="0" y="2879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876" tIns="133876" rIns="133876" bIns="1338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2400" b="1" dirty="0"/>
              <a:t>Motie</a:t>
            </a:r>
            <a:r>
              <a:rPr lang="nl-NL" sz="2400" kern="1200" dirty="0" smtClean="0"/>
              <a:t> </a:t>
            </a:r>
            <a:r>
              <a:rPr lang="nl-NL" sz="2400" b="1" dirty="0"/>
              <a:t>Tan</a:t>
            </a:r>
          </a:p>
        </p:txBody>
      </p:sp>
      <p:sp>
        <p:nvSpPr>
          <p:cNvPr id="7" name="Vrije vorm 6"/>
          <p:cNvSpPr/>
          <p:nvPr/>
        </p:nvSpPr>
        <p:spPr>
          <a:xfrm>
            <a:off x="10131368" y="2768600"/>
            <a:ext cx="1587842" cy="1603677"/>
          </a:xfrm>
          <a:custGeom>
            <a:avLst/>
            <a:gdLst>
              <a:gd name="connsiteX0" fmla="*/ 0 w 1784385"/>
              <a:gd name="connsiteY0" fmla="*/ 287978 h 1727835"/>
              <a:gd name="connsiteX1" fmla="*/ 287978 w 1784385"/>
              <a:gd name="connsiteY1" fmla="*/ 0 h 1727835"/>
              <a:gd name="connsiteX2" fmla="*/ 1496407 w 1784385"/>
              <a:gd name="connsiteY2" fmla="*/ 0 h 1727835"/>
              <a:gd name="connsiteX3" fmla="*/ 1784385 w 1784385"/>
              <a:gd name="connsiteY3" fmla="*/ 287978 h 1727835"/>
              <a:gd name="connsiteX4" fmla="*/ 1784385 w 1784385"/>
              <a:gd name="connsiteY4" fmla="*/ 1439857 h 1727835"/>
              <a:gd name="connsiteX5" fmla="*/ 1496407 w 1784385"/>
              <a:gd name="connsiteY5" fmla="*/ 1727835 h 1727835"/>
              <a:gd name="connsiteX6" fmla="*/ 287978 w 1784385"/>
              <a:gd name="connsiteY6" fmla="*/ 1727835 h 1727835"/>
              <a:gd name="connsiteX7" fmla="*/ 0 w 1784385"/>
              <a:gd name="connsiteY7" fmla="*/ 1439857 h 1727835"/>
              <a:gd name="connsiteX8" fmla="*/ 0 w 1784385"/>
              <a:gd name="connsiteY8" fmla="*/ 287978 h 172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4385" h="1727835">
                <a:moveTo>
                  <a:pt x="0" y="287978"/>
                </a:moveTo>
                <a:cubicBezTo>
                  <a:pt x="0" y="128932"/>
                  <a:pt x="128932" y="0"/>
                  <a:pt x="287978" y="0"/>
                </a:cubicBezTo>
                <a:lnTo>
                  <a:pt x="1496407" y="0"/>
                </a:lnTo>
                <a:cubicBezTo>
                  <a:pt x="1655453" y="0"/>
                  <a:pt x="1784385" y="128932"/>
                  <a:pt x="1784385" y="287978"/>
                </a:cubicBezTo>
                <a:lnTo>
                  <a:pt x="1784385" y="1439857"/>
                </a:lnTo>
                <a:cubicBezTo>
                  <a:pt x="1784385" y="1598903"/>
                  <a:pt x="1655453" y="1727835"/>
                  <a:pt x="1496407" y="1727835"/>
                </a:cubicBezTo>
                <a:lnTo>
                  <a:pt x="287978" y="1727835"/>
                </a:lnTo>
                <a:cubicBezTo>
                  <a:pt x="128932" y="1727835"/>
                  <a:pt x="0" y="1598903"/>
                  <a:pt x="0" y="1439857"/>
                </a:cubicBezTo>
                <a:lnTo>
                  <a:pt x="0" y="2879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876" tIns="133876" rIns="133876" bIns="1338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2800" b="1" dirty="0" err="1" smtClean="0"/>
              <a:t>VIPP’s</a:t>
            </a:r>
            <a:r>
              <a:rPr lang="nl-NL" sz="2800" b="1" dirty="0" smtClean="0"/>
              <a:t> en </a:t>
            </a:r>
            <a:r>
              <a:rPr lang="nl-NL" sz="2800" b="1" dirty="0" err="1" smtClean="0"/>
              <a:t>wet-geving</a:t>
            </a:r>
            <a:endParaRPr lang="nl-NL" sz="2800" kern="1200" dirty="0"/>
          </a:p>
        </p:txBody>
      </p:sp>
      <p:sp>
        <p:nvSpPr>
          <p:cNvPr id="8" name="Tekstvak 7"/>
          <p:cNvSpPr txBox="1"/>
          <p:nvPr/>
        </p:nvSpPr>
        <p:spPr>
          <a:xfrm>
            <a:off x="6796531" y="5667073"/>
            <a:ext cx="81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002060"/>
                </a:solidFill>
              </a:rPr>
              <a:t>2000</a:t>
            </a:r>
            <a:endParaRPr lang="nl-NL" sz="2000" dirty="0">
              <a:solidFill>
                <a:srgbClr val="00206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8520434" y="5667073"/>
            <a:ext cx="81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002060"/>
                </a:solidFill>
              </a:rPr>
              <a:t>2011</a:t>
            </a:r>
            <a:endParaRPr lang="nl-NL" sz="2000" dirty="0">
              <a:solidFill>
                <a:srgbClr val="00206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0629000" y="5667073"/>
            <a:ext cx="81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002060"/>
                </a:solidFill>
              </a:rPr>
              <a:t>2020</a:t>
            </a:r>
            <a:endParaRPr lang="nl-NL" sz="2000" dirty="0">
              <a:solidFill>
                <a:srgbClr val="002060"/>
              </a:solidFill>
            </a:endParaRPr>
          </a:p>
        </p:txBody>
      </p:sp>
      <p:pic>
        <p:nvPicPr>
          <p:cNvPr id="11" name="Dia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2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aanleiding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l="2981" t="12054" r="3849" b="9970"/>
          <a:stretch/>
        </p:blipFill>
        <p:spPr>
          <a:xfrm>
            <a:off x="0" y="1153886"/>
            <a:ext cx="12122604" cy="5704114"/>
          </a:xfrm>
          <a:prstGeom prst="rect">
            <a:avLst/>
          </a:prstGeom>
        </p:spPr>
      </p:pic>
      <p:pic>
        <p:nvPicPr>
          <p:cNvPr id="10" name="Thuis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Planning </a:t>
            </a:r>
            <a:r>
              <a:rPr lang="nl-NL" dirty="0" err="1" smtClean="0"/>
              <a:t>Vipp</a:t>
            </a:r>
            <a:r>
              <a:rPr lang="nl-NL" dirty="0" smtClean="0"/>
              <a:t>-traject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Besluitvorming VWS										voorjaar 2020</a:t>
            </a:r>
          </a:p>
          <a:p>
            <a:r>
              <a:rPr lang="nl-NL" dirty="0" smtClean="0"/>
              <a:t>Programmabureau van start								2020</a:t>
            </a:r>
          </a:p>
          <a:p>
            <a:pPr lvl="1"/>
            <a:r>
              <a:rPr lang="nl-NL" dirty="0" smtClean="0"/>
              <a:t>Communicatie	</a:t>
            </a:r>
          </a:p>
          <a:p>
            <a:pPr lvl="1"/>
            <a:r>
              <a:rPr lang="nl-NL" dirty="0" smtClean="0"/>
              <a:t>Toolkit</a:t>
            </a:r>
          </a:p>
          <a:p>
            <a:pPr lvl="1"/>
            <a:r>
              <a:rPr lang="nl-NL" dirty="0" smtClean="0"/>
              <a:t>Opdracht aan leveranciers											</a:t>
            </a:r>
          </a:p>
          <a:p>
            <a:r>
              <a:rPr lang="nl-NL" dirty="0" smtClean="0"/>
              <a:t>Regeling opstellen											3</a:t>
            </a:r>
            <a:r>
              <a:rPr lang="nl-NL" baseline="30000" dirty="0" smtClean="0"/>
              <a:t>e</a:t>
            </a:r>
            <a:r>
              <a:rPr lang="nl-NL" dirty="0" smtClean="0"/>
              <a:t> kwartaal 2020</a:t>
            </a:r>
          </a:p>
          <a:p>
            <a:r>
              <a:rPr lang="nl-NL" dirty="0" smtClean="0"/>
              <a:t>Inschrijving geopend										4</a:t>
            </a:r>
            <a:r>
              <a:rPr lang="nl-NL" baseline="30000" dirty="0" smtClean="0"/>
              <a:t>e</a:t>
            </a:r>
            <a:r>
              <a:rPr lang="nl-NL" dirty="0" smtClean="0"/>
              <a:t> kwartaal 2020</a:t>
            </a:r>
          </a:p>
          <a:p>
            <a:r>
              <a:rPr lang="nl-NL" dirty="0" smtClean="0"/>
              <a:t>Doen!														2021-2023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4" name="Dia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72" y="468852"/>
            <a:ext cx="3702095" cy="3702095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92000" y="3"/>
            <a:ext cx="11582400" cy="584775"/>
          </a:xfrm>
        </p:spPr>
        <p:txBody>
          <a:bodyPr/>
          <a:lstStyle/>
          <a:p>
            <a:r>
              <a:rPr lang="nl-NL" dirty="0" smtClean="0"/>
              <a:t>Van richtlijn naar praktijk </a:t>
            </a:r>
            <a:endParaRPr lang="nl-NL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12001" y="1062062"/>
            <a:ext cx="6350273" cy="532269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Clr>
                <a:srgbClr val="EB690B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Clr>
                <a:srgbClr val="EB690B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Clr>
                <a:srgbClr val="EB690B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rgbClr val="EB690B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Clr>
                <a:srgbClr val="EB690B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Font typeface="Arial"/>
              <a:buNone/>
            </a:pPr>
            <a:endParaRPr lang="nl-NL" dirty="0"/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764401" y="776587"/>
            <a:ext cx="7587119" cy="5322696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Clr>
                <a:srgbClr val="EB690B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Clr>
                <a:srgbClr val="EB690B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Clr>
                <a:srgbClr val="EB690B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rgbClr val="EB690B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Clr>
                <a:srgbClr val="EB690B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r>
              <a:rPr lang="nl-NL" dirty="0" smtClean="0"/>
              <a:t>Inventarisatie impact op de apotheek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Communicatie met het apotheekteam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Lokale/regionale samenwerkingsafspraken</a:t>
            </a:r>
          </a:p>
          <a:p>
            <a:pPr lvl="1"/>
            <a:r>
              <a:rPr lang="nl-NL" dirty="0" smtClean="0"/>
              <a:t>Rollen verantwoordelijkheden</a:t>
            </a:r>
          </a:p>
          <a:p>
            <a:pPr lvl="1"/>
            <a:r>
              <a:rPr lang="nl-NL" dirty="0" smtClean="0"/>
              <a:t>Transitieperiode</a:t>
            </a:r>
          </a:p>
          <a:p>
            <a:pPr lvl="1"/>
            <a:r>
              <a:rPr lang="nl-NL" dirty="0" smtClean="0"/>
              <a:t>…….</a:t>
            </a:r>
          </a:p>
          <a:p>
            <a:pPr marL="457188" lvl="1" indent="0">
              <a:buNone/>
            </a:pPr>
            <a:endParaRPr lang="nl-NL" dirty="0" smtClean="0"/>
          </a:p>
          <a:p>
            <a:pPr marL="400047" indent="-342900"/>
            <a:r>
              <a:rPr lang="nl-NL" dirty="0" smtClean="0"/>
              <a:t>Afstemming </a:t>
            </a:r>
            <a:r>
              <a:rPr lang="nl-NL" dirty="0"/>
              <a:t>met leverancier </a:t>
            </a:r>
            <a:r>
              <a:rPr lang="nl-NL" dirty="0" smtClean="0"/>
              <a:t>AIS en gebruikersraad</a:t>
            </a:r>
          </a:p>
          <a:p>
            <a:pPr marL="57147" indent="0">
              <a:buNone/>
            </a:pPr>
            <a:endParaRPr lang="nl-NL" dirty="0" smtClean="0"/>
          </a:p>
          <a:p>
            <a:pPr marL="57147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i="1" dirty="0">
                <a:hlinkClick r:id="rId6"/>
              </a:rPr>
              <a:t>https://www.knmp.nl/actueel/dossiers/dossier-medicatieoverdracht</a:t>
            </a:r>
            <a:endParaRPr lang="nl-NL" i="1" dirty="0"/>
          </a:p>
          <a:p>
            <a:pPr marL="0" indent="0">
              <a:buNone/>
            </a:pPr>
            <a:r>
              <a:rPr lang="nl-NL" dirty="0" smtClean="0"/>
              <a:t>Vragen en input: </a:t>
            </a:r>
            <a:r>
              <a:rPr lang="nl-NL" dirty="0">
                <a:hlinkClick r:id="rId7"/>
              </a:rPr>
              <a:t>medicatieoverdracht@knmp.nl</a:t>
            </a:r>
            <a:endParaRPr lang="nl-NL" dirty="0"/>
          </a:p>
          <a:p>
            <a:pPr marL="57147" indent="0">
              <a:buNone/>
            </a:pPr>
            <a:endParaRPr lang="nl-NL" dirty="0">
              <a:solidFill>
                <a:srgbClr val="EB690B"/>
              </a:solidFill>
            </a:endParaRPr>
          </a:p>
          <a:p>
            <a:pPr marL="57147" indent="0">
              <a:buNone/>
            </a:pPr>
            <a:endParaRPr lang="nl-NL" dirty="0" smtClean="0"/>
          </a:p>
          <a:p>
            <a:pPr marL="400047" indent="-342900"/>
            <a:endParaRPr lang="nl-NL" dirty="0" smtClean="0"/>
          </a:p>
          <a:p>
            <a:pPr marL="400047" indent="-342900"/>
            <a:endParaRPr lang="nl-NL" dirty="0"/>
          </a:p>
          <a:p>
            <a:pPr marL="0" indent="0">
              <a:buFont typeface="Arial"/>
              <a:buNone/>
            </a:pPr>
            <a:endParaRPr lang="nl-NL" dirty="0"/>
          </a:p>
        </p:txBody>
      </p:sp>
      <p:pic>
        <p:nvPicPr>
          <p:cNvPr id="2" name="Dia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/>
          <a:srcRect l="17904" t="26042" r="17842" b="15625"/>
          <a:stretch/>
        </p:blipFill>
        <p:spPr>
          <a:xfrm>
            <a:off x="248814" y="762000"/>
            <a:ext cx="11943186" cy="6096000"/>
          </a:xfrm>
          <a:prstGeom prst="rect">
            <a:avLst/>
          </a:prstGeom>
        </p:spPr>
      </p:pic>
      <p:pic>
        <p:nvPicPr>
          <p:cNvPr id="5" name="Thuis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9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Medicatieoverdracht: herziene richtlijn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4400" y="1138518"/>
            <a:ext cx="11160000" cy="5039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/>
              <a:t>Doel</a:t>
            </a:r>
            <a:r>
              <a:rPr lang="nl-NL" sz="3200" dirty="0" smtClean="0"/>
              <a:t>:</a:t>
            </a:r>
          </a:p>
          <a:p>
            <a:pPr marL="0" indent="0">
              <a:buNone/>
            </a:pPr>
            <a:r>
              <a:rPr lang="nl-NL" sz="3200" dirty="0" smtClean="0"/>
              <a:t>‘Overdragen </a:t>
            </a:r>
            <a:r>
              <a:rPr lang="nl-NL" sz="3200" dirty="0"/>
              <a:t>van medicatiegegevens in netwerk patiënt, zodat voorschrijvers, apothekers, en </a:t>
            </a:r>
            <a:r>
              <a:rPr lang="nl-NL" sz="3200" dirty="0" err="1"/>
              <a:t>toedieners</a:t>
            </a:r>
            <a:r>
              <a:rPr lang="nl-NL" sz="3200" dirty="0"/>
              <a:t> op moment van voorschrijven, ter hand stellen en toedienen, zorg kunnen leveren en verantwoorde risico-inschatting kunnen maken t.b.v. veilige medische en farmaceutische </a:t>
            </a:r>
            <a:r>
              <a:rPr lang="nl-NL" sz="3200" dirty="0" smtClean="0"/>
              <a:t>zorg’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457188" lvl="1" indent="0" defTabSz="493713">
              <a:buNone/>
            </a:pP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906" y="3849180"/>
            <a:ext cx="3532094" cy="3008820"/>
          </a:xfrm>
          <a:prstGeom prst="rect">
            <a:avLst/>
          </a:prstGeom>
        </p:spPr>
      </p:pic>
      <p:pic>
        <p:nvPicPr>
          <p:cNvPr id="6" name="Thuis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3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000" y="3"/>
            <a:ext cx="11582400" cy="1200329"/>
          </a:xfrm>
        </p:spPr>
        <p:txBody>
          <a:bodyPr/>
          <a:lstStyle/>
          <a:p>
            <a:r>
              <a:rPr lang="nl-NL" sz="4000" dirty="0" smtClean="0"/>
              <a:t>Proces richtlijn ontwikkeling</a:t>
            </a:r>
            <a:br>
              <a:rPr lang="nl-NL" sz="4000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2000" y="6045797"/>
            <a:ext cx="11160000" cy="1274781"/>
          </a:xfrm>
        </p:spPr>
        <p:txBody>
          <a:bodyPr>
            <a:normAutofit/>
          </a:bodyPr>
          <a:lstStyle/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31689523"/>
              </p:ext>
            </p:extLst>
          </p:nvPr>
        </p:nvGraphicFramePr>
        <p:xfrm>
          <a:off x="1344586" y="1065794"/>
          <a:ext cx="7485516" cy="392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0" name="Groep 9"/>
          <p:cNvGrpSpPr/>
          <p:nvPr/>
        </p:nvGrpSpPr>
        <p:grpSpPr>
          <a:xfrm>
            <a:off x="2365243" y="4831074"/>
            <a:ext cx="6473402" cy="902884"/>
            <a:chOff x="1170598" y="2960058"/>
            <a:chExt cx="6830600" cy="1086984"/>
          </a:xfrm>
        </p:grpSpPr>
        <p:sp>
          <p:nvSpPr>
            <p:cNvPr id="11" name="Rechthoek met aan één zijde afgeronde hoeken 10"/>
            <p:cNvSpPr/>
            <p:nvPr/>
          </p:nvSpPr>
          <p:spPr>
            <a:xfrm rot="5400000">
              <a:off x="4006221" y="124435"/>
              <a:ext cx="1086984" cy="675822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kstvak 11"/>
            <p:cNvSpPr txBox="1"/>
            <p:nvPr/>
          </p:nvSpPr>
          <p:spPr>
            <a:xfrm>
              <a:off x="1296031" y="3066182"/>
              <a:ext cx="6705167" cy="980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9525" rIns="9525" bIns="9525" numCol="1" spcCol="1270" anchor="ctr" anchorCtr="0">
              <a:noAutofit/>
            </a:bodyPr>
            <a:lstStyle/>
            <a:p>
              <a:pPr marL="0" marR="0" lvl="1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nl-NL" dirty="0"/>
                <a:t> </a:t>
              </a:r>
              <a:r>
                <a:rPr lang="nl-NL" dirty="0" smtClean="0"/>
                <a:t>O</a:t>
              </a:r>
              <a:r>
                <a:rPr lang="nl-NL" sz="2000" dirty="0" smtClean="0"/>
                <a:t>pleveren van </a:t>
              </a:r>
              <a:r>
                <a:rPr lang="nl-NL" sz="2000" dirty="0"/>
                <a:t>de standaard aan het ZIN</a:t>
              </a:r>
            </a:p>
            <a:p>
              <a:pPr marL="228600" lvl="1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nl-NL" sz="1500" kern="1200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1338318" y="4831074"/>
            <a:ext cx="1020657" cy="1405953"/>
            <a:chOff x="1" y="2960057"/>
            <a:chExt cx="1170598" cy="1672283"/>
          </a:xfrm>
        </p:grpSpPr>
        <p:sp>
          <p:nvSpPr>
            <p:cNvPr id="14" name="Punthaak 13"/>
            <p:cNvSpPr/>
            <p:nvPr/>
          </p:nvSpPr>
          <p:spPr>
            <a:xfrm rot="5400000">
              <a:off x="-250842" y="3210900"/>
              <a:ext cx="1672283" cy="1170598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unthaak 4"/>
            <p:cNvSpPr txBox="1"/>
            <p:nvPr/>
          </p:nvSpPr>
          <p:spPr>
            <a:xfrm>
              <a:off x="1" y="3545356"/>
              <a:ext cx="1170598" cy="5016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400" kern="1200" dirty="0" smtClean="0"/>
                <a:t>2019  Q4</a:t>
              </a:r>
              <a:endParaRPr lang="nl-NL" sz="1400" kern="1200" dirty="0"/>
            </a:p>
          </p:txBody>
        </p:sp>
      </p:grpSp>
      <p:pic>
        <p:nvPicPr>
          <p:cNvPr id="4" name="Thuis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3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Richtlijn</a:t>
            </a:r>
            <a:endParaRPr lang="nl-NL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67656358"/>
              </p:ext>
            </p:extLst>
          </p:nvPr>
        </p:nvGraphicFramePr>
        <p:xfrm>
          <a:off x="4064000" y="42635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192000" y="1968404"/>
            <a:ext cx="6063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Dynamisch implementatieplan </a:t>
            </a:r>
          </a:p>
          <a:p>
            <a:endParaRPr lang="nl-N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 smtClean="0"/>
              <a:t>Patiëntenversie</a:t>
            </a:r>
            <a:r>
              <a:rPr lang="nl-NL" sz="2400" dirty="0" smtClean="0"/>
              <a:t> wordt nog ontwikkeld</a:t>
            </a:r>
          </a:p>
          <a:p>
            <a:endParaRPr lang="nl-N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Herziening richtlijn na 3 jaar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i="1" dirty="0">
              <a:solidFill>
                <a:srgbClr val="EB690B"/>
              </a:solidFill>
            </a:endParaRPr>
          </a:p>
        </p:txBody>
      </p:sp>
      <p:pic>
        <p:nvPicPr>
          <p:cNvPr id="5" name="Thuis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5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pPr/>
              <a:t>8</a:t>
            </a:fld>
            <a:endParaRPr lang="nl-NL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174616"/>
              </p:ext>
            </p:extLst>
          </p:nvPr>
        </p:nvGraphicFramePr>
        <p:xfrm>
          <a:off x="609600" y="308038"/>
          <a:ext cx="10712560" cy="6111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48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2008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2019</a:t>
                      </a:r>
                      <a:endParaRPr lang="nl-N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latin typeface="+mn-lt"/>
                        </a:rPr>
                        <a:t>Richtlijn + uitgebreide set handreikingen </a:t>
                      </a:r>
                      <a:endParaRPr lang="nl-NL" sz="18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dirty="0" smtClean="0">
                          <a:latin typeface="+mn-lt"/>
                        </a:rPr>
                        <a:t>Richtlijn +implementatieplan + informatiestandaarden  </a:t>
                      </a:r>
                      <a:endParaRPr lang="nl-NL" sz="18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b="1" baseline="0" dirty="0" smtClean="0">
                          <a:latin typeface="+mn-lt"/>
                        </a:rPr>
                        <a:t>Uitgaande van l</a:t>
                      </a:r>
                      <a:r>
                        <a:rPr lang="nl-NL" sz="1800" b="1" dirty="0" smtClean="0">
                          <a:latin typeface="+mn-lt"/>
                        </a:rPr>
                        <a:t>andelijk EPD Actueel</a:t>
                      </a:r>
                      <a:r>
                        <a:rPr lang="nl-NL" sz="1800" b="1" baseline="0" dirty="0" smtClean="0">
                          <a:latin typeface="+mn-lt"/>
                        </a:rPr>
                        <a:t> medicatie </a:t>
                      </a:r>
                      <a:endParaRPr lang="nl-NL" sz="18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dirty="0" smtClean="0">
                          <a:latin typeface="+mn-lt"/>
                        </a:rPr>
                        <a:t>Informatiestandaard</a:t>
                      </a:r>
                      <a:r>
                        <a:rPr lang="nl-NL" sz="1800" b="1" baseline="0" dirty="0" smtClean="0">
                          <a:latin typeface="+mn-lt"/>
                        </a:rPr>
                        <a:t> medicatieproces </a:t>
                      </a:r>
                      <a:endParaRPr lang="nl-NL" sz="18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overzicht (AMO)</a:t>
                      </a:r>
                      <a:endParaRPr lang="nl-NL" sz="1800" dirty="0" smtClean="0">
                        <a:latin typeface="+mn-lt"/>
                      </a:endParaRPr>
                    </a:p>
                    <a:p>
                      <a:endParaRPr lang="nl-NL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medicatiegegevens (BMG):</a:t>
                      </a:r>
                    </a:p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aseline="0" dirty="0" err="1" smtClean="0">
                          <a:latin typeface="+mn-lt"/>
                        </a:rPr>
                        <a:t>basisset</a:t>
                      </a:r>
                      <a:r>
                        <a:rPr lang="nl-NL" sz="1800" baseline="0" dirty="0" smtClean="0">
                          <a:latin typeface="+mn-lt"/>
                        </a:rPr>
                        <a:t>+ aanvullende set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Altijd een AMO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Risico-inschatting, mate van verificatie</a:t>
                      </a:r>
                    </a:p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965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Patiënt informeert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Patiënt heeft eigen verantwoordelijkheid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Apotheker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Apotheker</a:t>
                      </a:r>
                      <a:r>
                        <a:rPr lang="nl-NL" sz="1800" baseline="0" dirty="0" smtClean="0">
                          <a:latin typeface="+mn-lt"/>
                        </a:rPr>
                        <a:t> en a</a:t>
                      </a:r>
                      <a:r>
                        <a:rPr lang="nl-NL" sz="1800" dirty="0" smtClean="0">
                          <a:latin typeface="+mn-lt"/>
                        </a:rPr>
                        <a:t>potheek waar patiënt doorgaans komt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452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 Toediener</a:t>
                      </a:r>
                      <a:r>
                        <a:rPr lang="nl-NL" sz="1800" baseline="0" dirty="0" smtClean="0">
                          <a:latin typeface="+mn-lt"/>
                        </a:rPr>
                        <a:t> onderdeel van richtlijn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6126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Bij een geplande behandeling van de patiënt of bij opname in het ziekenhuis of een intramurale instelling kan de voorschrijver de apotheker vragen om de verificatie</a:t>
                      </a:r>
                      <a:r>
                        <a:rPr lang="nl-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van de </a:t>
                      </a:r>
                      <a:r>
                        <a:rPr lang="nl-NL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basisset</a:t>
                      </a:r>
                      <a:r>
                        <a:rPr lang="nl-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medicatiegegevens te verzorgen. De voorschrijver blijft eindverantwoordelijk voor het voorschrijven.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792941"/>
                  </a:ext>
                </a:extLst>
              </a:tr>
            </a:tbl>
          </a:graphicData>
        </a:graphic>
      </p:graphicFrame>
      <p:pic>
        <p:nvPicPr>
          <p:cNvPr id="2" name="Thuis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pPr/>
              <a:t>9</a:t>
            </a:fld>
            <a:endParaRPr lang="nl-NL" dirty="0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832043"/>
              </p:ext>
            </p:extLst>
          </p:nvPr>
        </p:nvGraphicFramePr>
        <p:xfrm>
          <a:off x="609600" y="278451"/>
          <a:ext cx="10712560" cy="5858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48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2008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2019</a:t>
                      </a:r>
                      <a:endParaRPr lang="nl-N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Richtlijn + uitgebreide set handreikingen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Richtlijn +implementatieplan + informatiestandaarden 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baseline="0" dirty="0" smtClean="0">
                          <a:latin typeface="+mn-lt"/>
                        </a:rPr>
                        <a:t>Uitgaande van l</a:t>
                      </a:r>
                      <a:r>
                        <a:rPr lang="nl-NL" sz="1800" dirty="0" smtClean="0">
                          <a:latin typeface="+mn-lt"/>
                        </a:rPr>
                        <a:t>andelijk EPD Actueel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 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Informatiestandaard</a:t>
                      </a:r>
                      <a:r>
                        <a:rPr lang="nl-NL" sz="1800" baseline="0" dirty="0" smtClean="0">
                          <a:latin typeface="+mn-lt"/>
                        </a:rPr>
                        <a:t> medicatieproces 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dirty="0" smtClean="0">
                          <a:latin typeface="+mn-lt"/>
                        </a:rPr>
                        <a:t>Actueel</a:t>
                      </a:r>
                      <a:r>
                        <a:rPr lang="nl-NL" sz="1800" b="1" baseline="0" dirty="0" smtClean="0">
                          <a:latin typeface="+mn-lt"/>
                        </a:rPr>
                        <a:t> medicatie overzicht (AMO)</a:t>
                      </a:r>
                      <a:endParaRPr lang="nl-NL" sz="1800" b="1" dirty="0" smtClean="0">
                        <a:latin typeface="+mn-lt"/>
                      </a:endParaRPr>
                    </a:p>
                    <a:p>
                      <a:r>
                        <a:rPr lang="nl-NL" sz="1800" b="1" dirty="0" smtClean="0">
                          <a:latin typeface="+mn-lt"/>
                        </a:rPr>
                        <a:t> </a:t>
                      </a:r>
                      <a:endParaRPr lang="nl-NL" sz="18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baseline="0" dirty="0" smtClean="0">
                          <a:latin typeface="+mn-lt"/>
                        </a:rPr>
                        <a:t>medicatiegegevens (BMG):</a:t>
                      </a:r>
                    </a:p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baseline="0" dirty="0" err="1" smtClean="0">
                          <a:latin typeface="+mn-lt"/>
                        </a:rPr>
                        <a:t>basisset</a:t>
                      </a:r>
                      <a:r>
                        <a:rPr lang="nl-NL" sz="1800" b="1" baseline="0" dirty="0" smtClean="0">
                          <a:latin typeface="+mn-lt"/>
                        </a:rPr>
                        <a:t>+ aanvullende set</a:t>
                      </a:r>
                      <a:endParaRPr lang="nl-NL" sz="18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Altijd een AMO </a:t>
                      </a:r>
                      <a:endParaRPr lang="nl-NL" sz="18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Risico-inschatting, mate van verificatie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833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Bij een geplande behandeling van de patiënt of bij opname in het ziekenhuis of een intramurale instelling kan de voorschrijver de apotheker vragen om de verificatie</a:t>
                      </a:r>
                      <a:r>
                        <a:rPr lang="nl-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van de </a:t>
                      </a:r>
                      <a:r>
                        <a:rPr lang="nl-NL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basisset</a:t>
                      </a:r>
                      <a:r>
                        <a:rPr lang="nl-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medicatiegegevens te verzorgen. De voorschrijver blijft eindverantwoordelijk voor het voorschrijven.</a:t>
                      </a:r>
                      <a:endParaRPr lang="nl-NL" sz="18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193298"/>
                  </a:ext>
                </a:extLst>
              </a:tr>
              <a:tr h="525965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Apotheker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 Apotheker</a:t>
                      </a:r>
                      <a:r>
                        <a:rPr lang="nl-NL" sz="1800" baseline="0" dirty="0" smtClean="0">
                          <a:latin typeface="+mn-lt"/>
                        </a:rPr>
                        <a:t> en a</a:t>
                      </a:r>
                      <a:r>
                        <a:rPr lang="nl-NL" sz="1800" dirty="0" smtClean="0">
                          <a:latin typeface="+mn-lt"/>
                        </a:rPr>
                        <a:t>potheek waar patiënt doorgaans komt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920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latin typeface="+mn-lt"/>
                        </a:rPr>
                        <a:t>Patiënt informeert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Patiënt heeft eigen verantwoordelijkheid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452">
                <a:tc>
                  <a:txBody>
                    <a:bodyPr/>
                    <a:lstStyle/>
                    <a:p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>
                          <a:latin typeface="+mn-lt"/>
                        </a:rPr>
                        <a:t>Toediener</a:t>
                      </a:r>
                      <a:r>
                        <a:rPr lang="nl-NL" sz="1800" baseline="0" dirty="0" smtClean="0">
                          <a:latin typeface="+mn-lt"/>
                        </a:rPr>
                        <a:t> onderdeel van richtlijn</a:t>
                      </a:r>
                      <a:endParaRPr lang="nl-NL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Thuis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NMP">
      <a:dk1>
        <a:sysClr val="windowText" lastClr="000000"/>
      </a:dk1>
      <a:lt1>
        <a:sysClr val="window" lastClr="FFFFFF"/>
      </a:lt1>
      <a:dk2>
        <a:srgbClr val="00436F"/>
      </a:dk2>
      <a:lt2>
        <a:srgbClr val="3DA9D2"/>
      </a:lt2>
      <a:accent1>
        <a:srgbClr val="00436F"/>
      </a:accent1>
      <a:accent2>
        <a:srgbClr val="3DA9D2"/>
      </a:accent2>
      <a:accent3>
        <a:srgbClr val="9FD4E9"/>
      </a:accent3>
      <a:accent4>
        <a:srgbClr val="EB690B"/>
      </a:accent4>
      <a:accent5>
        <a:srgbClr val="E2001A"/>
      </a:accent5>
      <a:accent6>
        <a:srgbClr val="00903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NMP Algemeen_16-9_2018_V2.potx" id="{3E5480AD-F108-47C3-B25B-D18EADDE6C5C}" vid="{F3D43999-C04C-42C9-903D-F227DB69B90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KNMP Algemeen_16-9_2018_V2</Template>
  <TotalTime>509</TotalTime>
  <Words>1348</Words>
  <Application>Microsoft Office PowerPoint</Application>
  <PresentationFormat>Breedbeeld</PresentationFormat>
  <Paragraphs>315</Paragraphs>
  <Slides>31</Slides>
  <Notes>31</Notes>
  <HiddenSlides>0</HiddenSlides>
  <MMClips>33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Office-thema</vt:lpstr>
      <vt:lpstr>Februari 2020 Anneke Huisman, Elaine wong-Go, Sylvia Blind  </vt:lpstr>
      <vt:lpstr>onderwerpen</vt:lpstr>
      <vt:lpstr>aanleiding</vt:lpstr>
      <vt:lpstr>PowerPoint-presentatie</vt:lpstr>
      <vt:lpstr>Medicatieoverdracht: herziene richtlijn</vt:lpstr>
      <vt:lpstr>Proces richtlijn ontwikkeling </vt:lpstr>
      <vt:lpstr>Richtlijn</vt:lpstr>
      <vt:lpstr>PowerPoint-presentatie</vt:lpstr>
      <vt:lpstr>PowerPoint-presentatie</vt:lpstr>
      <vt:lpstr>PowerPoint-presentatie</vt:lpstr>
      <vt:lpstr>Basisset medicatie gegevens – aanvullende set</vt:lpstr>
      <vt:lpstr>PowerPoint-presentatie</vt:lpstr>
      <vt:lpstr>Risico-inschatting en mate van verificatie</vt:lpstr>
      <vt:lpstr>Risico-inschatting en mate van verificatie</vt:lpstr>
      <vt:lpstr>Risico-inschatting en mate van verificatie</vt:lpstr>
      <vt:lpstr>Risico-inschatting en mate van verificatie </vt:lpstr>
      <vt:lpstr>PowerPoint-presentatie</vt:lpstr>
      <vt:lpstr>PowerPoint-presentatie</vt:lpstr>
      <vt:lpstr>PowerPoint-presentatie</vt:lpstr>
      <vt:lpstr>Rol patiënt</vt:lpstr>
      <vt:lpstr>PowerPoint-presentatie</vt:lpstr>
      <vt:lpstr>Transitieperiode</vt:lpstr>
      <vt:lpstr>Toezicht van de IGJ op de nieuwe richtlijn Overdracht van medicatiegegevens in de keten</vt:lpstr>
      <vt:lpstr>Impact richtlijn op praktijk</vt:lpstr>
      <vt:lpstr>Aan de slag!</vt:lpstr>
      <vt:lpstr>iCT-uitwerking Richtlijn</vt:lpstr>
      <vt:lpstr>Medicatieproces 9</vt:lpstr>
      <vt:lpstr>Implementatieplan SECTOR EERSTELIJNS FARMACIE</vt:lpstr>
      <vt:lpstr>VIPP Farmacie</vt:lpstr>
      <vt:lpstr>Planning Vipp-traject</vt:lpstr>
      <vt:lpstr>Van richtlijn naar praktijk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Sylvia Blind</dc:creator>
  <cp:lastModifiedBy>Sylvia Blind</cp:lastModifiedBy>
  <cp:revision>206</cp:revision>
  <dcterms:created xsi:type="dcterms:W3CDTF">2018-03-20T09:26:54Z</dcterms:created>
  <dcterms:modified xsi:type="dcterms:W3CDTF">2020-03-09T11:19:41Z</dcterms:modified>
</cp:coreProperties>
</file>