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7"/>
  </p:notesMasterIdLst>
  <p:handoutMasterIdLst>
    <p:handoutMasterId r:id="rId28"/>
  </p:handoutMasterIdLst>
  <p:sldIdLst>
    <p:sldId id="279" r:id="rId3"/>
    <p:sldId id="263" r:id="rId4"/>
    <p:sldId id="326" r:id="rId5"/>
    <p:sldId id="327" r:id="rId6"/>
    <p:sldId id="302" r:id="rId7"/>
    <p:sldId id="333" r:id="rId8"/>
    <p:sldId id="330" r:id="rId9"/>
    <p:sldId id="305" r:id="rId10"/>
    <p:sldId id="331" r:id="rId11"/>
    <p:sldId id="307" r:id="rId12"/>
    <p:sldId id="337" r:id="rId13"/>
    <p:sldId id="309" r:id="rId14"/>
    <p:sldId id="293" r:id="rId15"/>
    <p:sldId id="310" r:id="rId16"/>
    <p:sldId id="311" r:id="rId17"/>
    <p:sldId id="312" r:id="rId18"/>
    <p:sldId id="315" r:id="rId19"/>
    <p:sldId id="332" r:id="rId20"/>
    <p:sldId id="316" r:id="rId21"/>
    <p:sldId id="320" r:id="rId22"/>
    <p:sldId id="322" r:id="rId23"/>
    <p:sldId id="318" r:id="rId24"/>
    <p:sldId id="317" r:id="rId25"/>
    <p:sldId id="336" r:id="rId26"/>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pos="14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ng Sodihardjo-Yuen" initials="FS" lastIdx="2" clrIdx="0">
    <p:extLst>
      <p:ext uri="{19B8F6BF-5375-455C-9EA6-DF929625EA0E}">
        <p15:presenceInfo xmlns:p15="http://schemas.microsoft.com/office/powerpoint/2012/main" userId="Fong Sodihardjo-Yuen" providerId="None"/>
      </p:ext>
    </p:extLst>
  </p:cmAuthor>
  <p:cmAuthor id="2" name="Mariska van der Ham" initials="MvdH" lastIdx="7" clrIdx="1">
    <p:extLst>
      <p:ext uri="{19B8F6BF-5375-455C-9EA6-DF929625EA0E}">
        <p15:presenceInfo xmlns:p15="http://schemas.microsoft.com/office/powerpoint/2012/main" userId="Mariska van der Ham" providerId="None"/>
      </p:ext>
    </p:extLst>
  </p:cmAuthor>
  <p:cmAuthor id="3" name="Suzan Gipmans" initials="SG" lastIdx="13" clrIdx="2">
    <p:extLst>
      <p:ext uri="{19B8F6BF-5375-455C-9EA6-DF929625EA0E}">
        <p15:presenceInfo xmlns:p15="http://schemas.microsoft.com/office/powerpoint/2012/main" userId="S-1-5-21-1805144265-2262059412-1049358509-3458" providerId="AD"/>
      </p:ext>
    </p:extLst>
  </p:cmAuthor>
  <p:cmAuthor id="4" name="Fong Sodihardjo-Yuen" initials="FS [2]" lastIdx="7" clrIdx="3">
    <p:extLst>
      <p:ext uri="{19B8F6BF-5375-455C-9EA6-DF929625EA0E}">
        <p15:presenceInfo xmlns:p15="http://schemas.microsoft.com/office/powerpoint/2012/main" userId="S-1-5-21-1805144265-2262059412-1049358509-4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B"/>
    <a:srgbClr val="00436F"/>
    <a:srgbClr val="D6380D"/>
    <a:srgbClr val="003258"/>
    <a:srgbClr val="0079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1731" autoAdjust="0"/>
  </p:normalViewPr>
  <p:slideViewPr>
    <p:cSldViewPr snapToGrid="0" snapToObjects="1">
      <p:cViewPr varScale="1">
        <p:scale>
          <a:sx n="86" d="100"/>
          <a:sy n="86" d="100"/>
        </p:scale>
        <p:origin x="1278" y="108"/>
      </p:cViewPr>
      <p:guideLst>
        <p:guide orient="horz" pos="2206"/>
        <p:guide pos="147"/>
      </p:guideLst>
    </p:cSldViewPr>
  </p:slideViewPr>
  <p:outlineViewPr>
    <p:cViewPr>
      <p:scale>
        <a:sx n="33" d="100"/>
        <a:sy n="33" d="100"/>
      </p:scale>
      <p:origin x="0" y="0"/>
    </p:cViewPr>
  </p:outlineViewPr>
  <p:notesTextViewPr>
    <p:cViewPr>
      <p:scale>
        <a:sx n="100" d="100"/>
        <a:sy n="100" d="100"/>
      </p:scale>
      <p:origin x="0" y="-1962"/>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A5341-3A4E-4256-9FFD-B257D7B401B2}" type="datetimeFigureOut">
              <a:rPr lang="nl-NL" smtClean="0"/>
              <a:t>13-5-2022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2D429-6E5A-4A52-8653-DF9FAA1A6D21}" type="slidenum">
              <a:rPr lang="nl-NL" smtClean="0"/>
              <a:t>‹nr.›</a:t>
            </a:fld>
            <a:endParaRPr lang="nl-NL"/>
          </a:p>
        </p:txBody>
      </p:sp>
    </p:spTree>
    <p:extLst>
      <p:ext uri="{BB962C8B-B14F-4D97-AF65-F5344CB8AC3E}">
        <p14:creationId xmlns:p14="http://schemas.microsoft.com/office/powerpoint/2010/main" val="35107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E7333-4336-49CB-BE91-40B62C6F31B1}" type="datetimeFigureOut">
              <a:rPr lang="nl-NL" smtClean="0"/>
              <a:t>13-5-2022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E5467-B457-40CB-B411-D0E581232287}" type="slidenum">
              <a:rPr lang="nl-NL" smtClean="0"/>
              <a:t>‹nr.›</a:t>
            </a:fld>
            <a:endParaRPr lang="nl-NL"/>
          </a:p>
        </p:txBody>
      </p:sp>
    </p:spTree>
    <p:extLst>
      <p:ext uri="{BB962C8B-B14F-4D97-AF65-F5344CB8AC3E}">
        <p14:creationId xmlns:p14="http://schemas.microsoft.com/office/powerpoint/2010/main" val="36730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pr.nl/nieuws/nieuw-onderzoek-overgewicht-en-obesitas-kosten-ruim-79-miljard-per-jaar/?daily=1&amp;utm_medium=email&amp;utm_source=20220201%20skipr%20daily%20nieuwsbrief-daily&amp;utm_campaign=NB_SKIPR&amp;tid=TIDP1176773XEEEEA0F5E28E4DFFA3D6E051419904CEYI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hashtag/wereldobesitasda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solidFill>
                  <a:srgbClr val="FF0000"/>
                </a:solidFill>
              </a:rPr>
              <a:t>De presentatie is een voorbeeld die de apotheker kan gebruiken en naar eigen inzichten kan aanpassen.</a:t>
            </a:r>
          </a:p>
          <a:p>
            <a:endParaRPr lang="nl-NL" altLang="nl-NL" dirty="0"/>
          </a:p>
          <a:p>
            <a:r>
              <a:rPr lang="nl-NL" baseline="0" noProof="0" dirty="0"/>
              <a:t>Mocht u aanpassingen doorvoeren, wilt u het ons dan laten weten? Mogelijk hebben collega-apothekers daar ook iets aan. Ook voor andere tips kunt u mailen naar: </a:t>
            </a:r>
            <a:endParaRPr lang="nl-NL" altLang="nl-NL" dirty="0"/>
          </a:p>
          <a:p>
            <a:r>
              <a:rPr lang="nl-NL" noProof="0" dirty="0"/>
              <a:t>F.Sodihardjo-Yuen@knmp.nl</a:t>
            </a:r>
          </a:p>
          <a:p>
            <a:endParaRPr lang="nl-NL" noProof="0"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a:t>
            </a:fld>
            <a:endParaRPr lang="nl-NL"/>
          </a:p>
        </p:txBody>
      </p:sp>
    </p:spTree>
    <p:extLst>
      <p:ext uri="{BB962C8B-B14F-4D97-AF65-F5344CB8AC3E}">
        <p14:creationId xmlns:p14="http://schemas.microsoft.com/office/powerpoint/2010/main" val="412210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GENEESMIDDELGEÏNDUCEERDE GEWICHTSTOENAME </a:t>
            </a:r>
          </a:p>
          <a:p>
            <a:r>
              <a:rPr lang="nl-NL" sz="1200" b="0" i="0" u="none" strike="noStrike" kern="1200" baseline="0" dirty="0">
                <a:solidFill>
                  <a:schemeClr val="tx1"/>
                </a:solidFill>
                <a:latin typeface="+mn-lt"/>
                <a:ea typeface="+mn-ea"/>
                <a:cs typeface="+mn-cs"/>
              </a:rPr>
              <a:t>Gewichtstoename is een bijwerking van verschillende veelgebruikte geneesmiddelen. In een recente review werd de meest significante en consistente toename van het lichaamsgewicht gezien bij bepaalde </a:t>
            </a:r>
            <a:r>
              <a:rPr lang="nl-NL" sz="1200" b="0" i="0" u="none" strike="noStrike" kern="1200" baseline="0" dirty="0" err="1">
                <a:solidFill>
                  <a:schemeClr val="tx1"/>
                </a:solidFill>
                <a:latin typeface="+mn-lt"/>
                <a:ea typeface="+mn-ea"/>
                <a:cs typeface="+mn-cs"/>
              </a:rPr>
              <a:t>bloedglucoseverlagende</a:t>
            </a:r>
            <a:r>
              <a:rPr lang="nl-NL" sz="1200" b="0" i="0" u="none" strike="noStrike" kern="1200" baseline="0" dirty="0">
                <a:solidFill>
                  <a:schemeClr val="tx1"/>
                </a:solidFill>
                <a:latin typeface="+mn-lt"/>
                <a:ea typeface="+mn-ea"/>
                <a:cs typeface="+mn-cs"/>
              </a:rPr>
              <a:t> middelen, atypische antipsychotica, antidepressiva en anti-epileptica. Voor andere geneesmiddelgroepen, zoals ß-blokkers en corticosteroïden, zijn de beschikbare gegevens beperkter of minder consistent. De bijdrage van geneesmiddelen tot het ontwikkelen van obesitas zal beperkt zijn. Obesitas wordt zelden veroorzaakt door het gebruik van geneesmiddelen. Geneesmiddelen kunnen op verschillende manieren gewichtstoename veroorzaken. Bijvoorbeeld door het stimuleren van de eetlust of het dorstgevoel, dat mogelijk aanleiding geeft tot een toename van de consumptie van calorie houdende dranken. Geneesmiddelen kunnen het basaalmetabolisme verlagen, de lichaamsvetverdeling veranderen of de lichamelijke activiteit verminderen. Het is vaak niet precies bekend op welke manier geneesmiddelen het gewicht beïnvloeden. </a:t>
            </a:r>
            <a:r>
              <a:rPr lang="nl-NL" dirty="0"/>
              <a:t>Zie https://www.knmp.nl/dossiers/morbide-obesitas-en-bariatrische-chirurgie voor een lijst van geneesmiddelen die gewichtstoename kunnen induceren (rechtstreeks links staan hieronder bij deze achtergrondinformatie).</a:t>
            </a:r>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Psychofarmaca </a:t>
            </a:r>
            <a:r>
              <a:rPr lang="nl-NL" sz="1200" b="0" i="0" u="none" strike="noStrike" kern="1200" baseline="0" dirty="0">
                <a:solidFill>
                  <a:schemeClr val="tx1"/>
                </a:solidFill>
                <a:latin typeface="+mn-lt"/>
                <a:ea typeface="+mn-ea"/>
                <a:cs typeface="+mn-cs"/>
              </a:rPr>
              <a:t>Gewichtstoename in de eerste maand van gebruik is een sterke voorspellende factor voor gewichtstoename op de lange termijn. Na starten van een psychotroop geneesmiddel is monitoring van het gewicht aangewezen. Bij een toename van het lichaamsgewicht van 5% of meer zou de arts de farmacotherapie moeten heroverwegen. Het mechanisme waardoor deze psychiatrische geneesmiddelen gewichtstoename veroorzaken is nog niet geheel duidelijk. Er zijn verschillende mechanismes bekend, waarvan het effect varieert tussen de verschillende klassen middelen. Een toegenomen eetlust en een voorkeur voor zoet en vet voedsel is geassocieerd met gewichtstoename. Een toegenomen dorstgevoel door </a:t>
            </a:r>
            <a:r>
              <a:rPr lang="nl-NL" sz="1200" b="0" i="0" u="none" strike="noStrike" kern="1200" baseline="0" dirty="0" err="1">
                <a:solidFill>
                  <a:schemeClr val="tx1"/>
                </a:solidFill>
                <a:latin typeface="+mn-lt"/>
                <a:ea typeface="+mn-ea"/>
                <a:cs typeface="+mn-cs"/>
              </a:rPr>
              <a:t>anticholinerge</a:t>
            </a:r>
            <a:r>
              <a:rPr lang="nl-NL" sz="1200" b="0" i="0" u="none" strike="noStrike" kern="1200" baseline="0" dirty="0">
                <a:solidFill>
                  <a:schemeClr val="tx1"/>
                </a:solidFill>
                <a:latin typeface="+mn-lt"/>
                <a:ea typeface="+mn-ea"/>
                <a:cs typeface="+mn-cs"/>
              </a:rPr>
              <a:t> effecten kan leiden tot meer inname van </a:t>
            </a:r>
            <a:r>
              <a:rPr lang="nl-NL" sz="1200" b="0" i="0" u="none" strike="noStrike" kern="1200" baseline="0" dirty="0" err="1">
                <a:solidFill>
                  <a:schemeClr val="tx1"/>
                </a:solidFill>
                <a:latin typeface="+mn-lt"/>
                <a:ea typeface="+mn-ea"/>
                <a:cs typeface="+mn-cs"/>
              </a:rPr>
              <a:t>caloriehoudende</a:t>
            </a:r>
            <a:r>
              <a:rPr lang="nl-NL" sz="1200" b="0" i="0" u="none" strike="noStrike" kern="1200" baseline="0" dirty="0">
                <a:solidFill>
                  <a:schemeClr val="tx1"/>
                </a:solidFill>
                <a:latin typeface="+mn-lt"/>
                <a:ea typeface="+mn-ea"/>
                <a:cs typeface="+mn-cs"/>
              </a:rPr>
              <a:t> dranken. Veel psychotrope geneesmiddelen hebben invloed op eetlust-regulerende neurotransmitters door hun effect op dopaminerge, </a:t>
            </a:r>
            <a:r>
              <a:rPr lang="nl-NL" sz="1200" b="0" i="0" u="none" strike="noStrike" kern="1200" baseline="0" dirty="0" err="1">
                <a:solidFill>
                  <a:schemeClr val="tx1"/>
                </a:solidFill>
                <a:latin typeface="+mn-lt"/>
                <a:ea typeface="+mn-ea"/>
                <a:cs typeface="+mn-cs"/>
              </a:rPr>
              <a:t>serotonerge</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histaminerge</a:t>
            </a:r>
            <a:r>
              <a:rPr lang="nl-NL" sz="1200" b="0" i="0" u="none" strike="noStrike" kern="1200" baseline="0" dirty="0">
                <a:solidFill>
                  <a:schemeClr val="tx1"/>
                </a:solidFill>
                <a:latin typeface="+mn-lt"/>
                <a:ea typeface="+mn-ea"/>
                <a:cs typeface="+mn-cs"/>
              </a:rPr>
              <a:t> neurotransmissie, </a:t>
            </a:r>
            <a:r>
              <a:rPr lang="nl-NL" sz="1200" b="0" i="0" u="none" strike="noStrike" kern="1200" baseline="0" dirty="0" err="1">
                <a:solidFill>
                  <a:schemeClr val="tx1"/>
                </a:solidFill>
                <a:latin typeface="+mn-lt"/>
                <a:ea typeface="+mn-ea"/>
                <a:cs typeface="+mn-cs"/>
              </a:rPr>
              <a:t>cannabinoïdreceptoren</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neuropeptides</a:t>
            </a:r>
            <a:r>
              <a:rPr lang="nl-NL" sz="1200" b="0" i="0" u="none" strike="noStrike" kern="1200" baseline="0" dirty="0">
                <a:solidFill>
                  <a:schemeClr val="tx1"/>
                </a:solidFill>
                <a:latin typeface="+mn-lt"/>
                <a:ea typeface="+mn-ea"/>
                <a:cs typeface="+mn-cs"/>
              </a:rPr>
              <a:t>, hormonen en cytokines. </a:t>
            </a:r>
            <a:endParaRPr lang="nl-NL" dirty="0"/>
          </a:p>
          <a:p>
            <a:pPr marL="0" indent="0">
              <a:buFontTx/>
              <a:buNone/>
            </a:pPr>
            <a:endParaRPr lang="nl-NL" dirty="0"/>
          </a:p>
          <a:p>
            <a:r>
              <a:rPr lang="nl-NL" sz="1200" b="0" i="0" u="sng" strike="noStrike" kern="1200" baseline="0" dirty="0">
                <a:solidFill>
                  <a:schemeClr val="tx1"/>
                </a:solidFill>
                <a:latin typeface="+mn-lt"/>
                <a:ea typeface="+mn-ea"/>
                <a:cs typeface="+mn-cs"/>
              </a:rPr>
              <a:t>Antidepressiva</a:t>
            </a:r>
            <a:r>
              <a:rPr lang="nl-NL" sz="1200" b="1" i="0"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Veel antidepressiva hebben gewichtstoename als bijwerking, maar de verschillende klassen antidepressiva verschillen in hun potentieel tot gewichtstoename, onder andere ook afhankelijk van de duur van de behandeling. Gewichtstoename kan ook het gevolg zijn van de depressie. SSRI’s zijn geassocieerd met gewichtsafname, vooral bij overgewicht, door afname van de eetlust. SSRI’s kunnen echter ook leiden tot een toename van het lichaamsgewicht.</a:t>
            </a:r>
          </a:p>
          <a:p>
            <a:r>
              <a:rPr lang="nl-NL" sz="1200" b="0" i="0" u="none" strike="noStrike" kern="1200" baseline="0" dirty="0">
                <a:solidFill>
                  <a:schemeClr val="tx1"/>
                </a:solidFill>
                <a:latin typeface="+mn-lt"/>
                <a:ea typeface="+mn-ea"/>
                <a:cs typeface="+mn-cs"/>
              </a:rPr>
              <a:t>Gewichtstoename treedt frequent op bij tricyclische antidepressiva. De toename van het lichaamsgewicht is waarschijnlijk het gevolg van een afname van het basale metabolisme door de </a:t>
            </a:r>
            <a:r>
              <a:rPr lang="nl-NL" sz="1200" b="0" i="0" u="none" strike="noStrike" kern="1200" baseline="0" dirty="0" err="1">
                <a:solidFill>
                  <a:schemeClr val="tx1"/>
                </a:solidFill>
                <a:latin typeface="+mn-lt"/>
                <a:ea typeface="+mn-ea"/>
                <a:cs typeface="+mn-cs"/>
              </a:rPr>
              <a:t>antihistaminerge</a:t>
            </a:r>
            <a:r>
              <a:rPr lang="nl-NL" sz="1200" b="0" i="0" u="none" strike="noStrike" kern="1200" baseline="0" dirty="0">
                <a:solidFill>
                  <a:schemeClr val="tx1"/>
                </a:solidFill>
                <a:latin typeface="+mn-lt"/>
                <a:ea typeface="+mn-ea"/>
                <a:cs typeface="+mn-cs"/>
              </a:rPr>
              <a:t> en/of </a:t>
            </a:r>
            <a:r>
              <a:rPr lang="nl-NL" sz="1200" b="0" i="0" u="none" strike="noStrike" kern="1200" baseline="0" dirty="0" err="1">
                <a:solidFill>
                  <a:schemeClr val="tx1"/>
                </a:solidFill>
                <a:latin typeface="+mn-lt"/>
                <a:ea typeface="+mn-ea"/>
                <a:cs typeface="+mn-cs"/>
              </a:rPr>
              <a:t>antiserotonerge</a:t>
            </a:r>
            <a:r>
              <a:rPr lang="nl-NL" sz="1200" b="0" i="0" u="none" strike="noStrike" kern="1200" baseline="0" dirty="0">
                <a:solidFill>
                  <a:schemeClr val="tx1"/>
                </a:solidFill>
                <a:latin typeface="+mn-lt"/>
                <a:ea typeface="+mn-ea"/>
                <a:cs typeface="+mn-cs"/>
              </a:rPr>
              <a:t> werking. De </a:t>
            </a:r>
            <a:r>
              <a:rPr lang="nl-NL" sz="1200" b="0" i="0" u="none" strike="noStrike" kern="1200" baseline="0" dirty="0" err="1">
                <a:solidFill>
                  <a:schemeClr val="tx1"/>
                </a:solidFill>
                <a:latin typeface="+mn-lt"/>
                <a:ea typeface="+mn-ea"/>
                <a:cs typeface="+mn-cs"/>
              </a:rPr>
              <a:t>anticholinerge</a:t>
            </a:r>
            <a:r>
              <a:rPr lang="nl-NL" sz="1200" b="0" i="0" u="none" strike="noStrike" kern="1200" baseline="0" dirty="0">
                <a:solidFill>
                  <a:schemeClr val="tx1"/>
                </a:solidFill>
                <a:latin typeface="+mn-lt"/>
                <a:ea typeface="+mn-ea"/>
                <a:cs typeface="+mn-cs"/>
              </a:rPr>
              <a:t> effecten van tricyclische antidepressiva kunnen bovendien het dorstgevoel stimuleren.</a:t>
            </a:r>
          </a:p>
          <a:p>
            <a:endParaRPr lang="nl-NL" sz="1200" b="0" i="0" u="none" strike="noStrike" kern="1200" baseline="0" dirty="0">
              <a:solidFill>
                <a:schemeClr val="tx1"/>
              </a:solidFill>
              <a:latin typeface="+mn-lt"/>
              <a:ea typeface="+mn-ea"/>
              <a:cs typeface="+mn-cs"/>
            </a:endParaRPr>
          </a:p>
          <a:p>
            <a:r>
              <a:rPr lang="nl-NL" sz="1200" b="0" i="0" u="sng" strike="noStrike" kern="1200" baseline="0" dirty="0">
                <a:solidFill>
                  <a:schemeClr val="tx1"/>
                </a:solidFill>
                <a:latin typeface="+mn-lt"/>
                <a:ea typeface="+mn-ea"/>
                <a:cs typeface="+mn-cs"/>
              </a:rPr>
              <a:t>Antipsychotica</a:t>
            </a:r>
            <a:r>
              <a:rPr lang="nl-NL" sz="1200" b="1" i="0"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Gewichtstoename is een bekende en frequent voorkomende bijwerking van antipsychotica, zowel van de klassieke (chloorpromazine, </a:t>
            </a:r>
            <a:r>
              <a:rPr lang="nl-NL" sz="1200" b="0" i="0" u="none" strike="noStrike" kern="1200" baseline="0" dirty="0" err="1">
                <a:solidFill>
                  <a:schemeClr val="tx1"/>
                </a:solidFill>
                <a:latin typeface="+mn-lt"/>
                <a:ea typeface="+mn-ea"/>
                <a:cs typeface="+mn-cs"/>
              </a:rPr>
              <a:t>flufenazine</a:t>
            </a:r>
            <a:r>
              <a:rPr lang="nl-NL" sz="1200" b="0" i="0" u="none" strike="noStrike" kern="1200" baseline="0" dirty="0">
                <a:solidFill>
                  <a:schemeClr val="tx1"/>
                </a:solidFill>
                <a:latin typeface="+mn-lt"/>
                <a:ea typeface="+mn-ea"/>
                <a:cs typeface="+mn-cs"/>
              </a:rPr>
              <a:t>, haloperidol) als van de atypische antipsychotica (</a:t>
            </a:r>
            <a:r>
              <a:rPr lang="nl-NL" sz="1200" b="0" i="0" u="none" strike="noStrike" kern="1200" baseline="0" dirty="0" err="1">
                <a:solidFill>
                  <a:schemeClr val="tx1"/>
                </a:solidFill>
                <a:latin typeface="+mn-lt"/>
                <a:ea typeface="+mn-ea"/>
                <a:cs typeface="+mn-cs"/>
              </a:rPr>
              <a:t>aripiprazol</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clozapine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olanzapine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quetiapine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risperidon</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sertindol</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Clozapine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olanzapine</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quetiapine</a:t>
            </a:r>
            <a:r>
              <a:rPr lang="nl-NL" sz="1200" b="0" i="0" u="none" strike="noStrike" kern="1200" baseline="0" dirty="0">
                <a:solidFill>
                  <a:schemeClr val="tx1"/>
                </a:solidFill>
                <a:latin typeface="+mn-lt"/>
                <a:ea typeface="+mn-ea"/>
                <a:cs typeface="+mn-cs"/>
              </a:rPr>
              <a:t> lijken de grootste gewichtstoename te veroorzaken. De toename van het lichaamsgewicht is dosisafhankelijk en hangt samen met de </a:t>
            </a:r>
            <a:r>
              <a:rPr lang="nl-NL" sz="1200" b="0" i="0" u="none" strike="noStrike" kern="1200" baseline="0" dirty="0" err="1">
                <a:solidFill>
                  <a:schemeClr val="tx1"/>
                </a:solidFill>
                <a:latin typeface="+mn-lt"/>
                <a:ea typeface="+mn-ea"/>
                <a:cs typeface="+mn-cs"/>
              </a:rPr>
              <a:t>antihistaminerge</a:t>
            </a:r>
            <a:r>
              <a:rPr lang="nl-NL" sz="1200" b="0" i="0" u="none" strike="noStrike" kern="1200" baseline="0" dirty="0">
                <a:solidFill>
                  <a:schemeClr val="tx1"/>
                </a:solidFill>
                <a:latin typeface="+mn-lt"/>
                <a:ea typeface="+mn-ea"/>
                <a:cs typeface="+mn-cs"/>
              </a:rPr>
              <a:t> effecten.</a:t>
            </a:r>
          </a:p>
          <a:p>
            <a:endParaRPr lang="nl-NL" sz="1200" b="0" i="0" u="none" strike="noStrike" kern="1200" baseline="0" dirty="0">
              <a:solidFill>
                <a:schemeClr val="tx1"/>
              </a:solidFill>
              <a:latin typeface="+mn-lt"/>
              <a:ea typeface="+mn-ea"/>
              <a:cs typeface="+mn-cs"/>
            </a:endParaRPr>
          </a:p>
          <a:p>
            <a:r>
              <a:rPr lang="nl-NL" sz="1200" b="0" i="0" u="sng" strike="noStrike" kern="1200" baseline="0" dirty="0">
                <a:solidFill>
                  <a:schemeClr val="tx1"/>
                </a:solidFill>
                <a:latin typeface="+mn-lt"/>
                <a:ea typeface="+mn-ea"/>
                <a:cs typeface="+mn-cs"/>
              </a:rPr>
              <a:t>Lithium</a:t>
            </a:r>
            <a:r>
              <a:rPr lang="nl-NL" sz="1200" b="1"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Lithium</a:t>
            </a:r>
            <a:r>
              <a:rPr lang="nl-NL" sz="1200" b="0" i="0" u="none" strike="noStrike" kern="1200" baseline="0" dirty="0">
                <a:solidFill>
                  <a:schemeClr val="tx1"/>
                </a:solidFill>
                <a:latin typeface="+mn-lt"/>
                <a:ea typeface="+mn-ea"/>
                <a:cs typeface="+mn-cs"/>
              </a:rPr>
              <a:t> kan het lichaamsgewicht doen stijgen, vooral aan het begin van de behandeling. De incidentie ligt tussen de 11 en 65%. Het exacte mechanisme is niet bekend. Mogelijk wordt de gewichtstoename veroorzaakt door een direct effect op de hypothalamus, een toegenomen dorstgevoel en de invloed van lithium op de schildklierfunctie.</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err="1">
                <a:solidFill>
                  <a:schemeClr val="tx1"/>
                </a:solidFill>
                <a:latin typeface="+mn-lt"/>
                <a:ea typeface="+mn-ea"/>
                <a:cs typeface="+mn-cs"/>
              </a:rPr>
              <a:t>Bloedglucoseverlagende</a:t>
            </a:r>
            <a:r>
              <a:rPr lang="nl-NL" sz="1200" b="1" i="0" u="none" strike="noStrike" kern="1200" baseline="0" dirty="0">
                <a:solidFill>
                  <a:schemeClr val="tx1"/>
                </a:solidFill>
                <a:latin typeface="+mn-lt"/>
                <a:ea typeface="+mn-ea"/>
                <a:cs typeface="+mn-cs"/>
              </a:rPr>
              <a:t> middelen </a:t>
            </a:r>
            <a:r>
              <a:rPr lang="nl-NL" sz="1200" b="0" i="0" u="none" strike="noStrike" kern="1200" baseline="0" dirty="0" err="1">
                <a:solidFill>
                  <a:schemeClr val="tx1"/>
                </a:solidFill>
                <a:latin typeface="+mn-lt"/>
                <a:ea typeface="+mn-ea"/>
                <a:cs typeface="+mn-cs"/>
              </a:rPr>
              <a:t>Sulfonylureumderivaten</a:t>
            </a:r>
            <a:r>
              <a:rPr lang="nl-NL" sz="1200" b="0" i="0" u="none" strike="noStrike" kern="1200" baseline="0" dirty="0">
                <a:solidFill>
                  <a:schemeClr val="tx1"/>
                </a:solidFill>
                <a:latin typeface="+mn-lt"/>
                <a:ea typeface="+mn-ea"/>
                <a:cs typeface="+mn-cs"/>
              </a:rPr>
              <a:t>, insuline en </a:t>
            </a:r>
            <a:r>
              <a:rPr lang="nl-NL" sz="1200" b="0" i="0" u="none" strike="noStrike" kern="1200" baseline="0" dirty="0" err="1">
                <a:solidFill>
                  <a:schemeClr val="tx1"/>
                </a:solidFill>
                <a:latin typeface="+mn-lt"/>
                <a:ea typeface="+mn-ea"/>
                <a:cs typeface="+mn-cs"/>
              </a:rPr>
              <a:t>pioglitazon</a:t>
            </a:r>
            <a:r>
              <a:rPr lang="nl-NL" sz="1200" b="0" i="0" u="none" strike="noStrike" kern="1200" baseline="0" dirty="0">
                <a:solidFill>
                  <a:schemeClr val="tx1"/>
                </a:solidFill>
                <a:latin typeface="+mn-lt"/>
                <a:ea typeface="+mn-ea"/>
                <a:cs typeface="+mn-cs"/>
              </a:rPr>
              <a:t> kunnen leiden tot toename van het lichaamsgewicht. In het algemeen geldt dat </a:t>
            </a:r>
            <a:r>
              <a:rPr lang="nl-NL" sz="1200" b="0" i="0" u="none" strike="noStrike" kern="1200" baseline="0" dirty="0" err="1">
                <a:solidFill>
                  <a:schemeClr val="tx1"/>
                </a:solidFill>
                <a:latin typeface="+mn-lt"/>
                <a:ea typeface="+mn-ea"/>
                <a:cs typeface="+mn-cs"/>
              </a:rPr>
              <a:t>sulfonylureumderivaten</a:t>
            </a:r>
            <a:r>
              <a:rPr lang="nl-NL" sz="1200" b="0" i="0" u="none" strike="noStrike" kern="1200" baseline="0" dirty="0">
                <a:solidFill>
                  <a:schemeClr val="tx1"/>
                </a:solidFill>
                <a:latin typeface="+mn-lt"/>
                <a:ea typeface="+mn-ea"/>
                <a:cs typeface="+mn-cs"/>
              </a:rPr>
              <a:t> het lichaamsgewicht doen toenemen met 1,5 tot 2,5 kg. De gewichtstoename treedt met name op in de eerste maanden na starten. </a:t>
            </a:r>
            <a:r>
              <a:rPr lang="nl-NL" sz="1200" b="0" i="0" u="none" strike="noStrike" kern="1200" baseline="0" dirty="0" err="1">
                <a:solidFill>
                  <a:schemeClr val="tx1"/>
                </a:solidFill>
                <a:latin typeface="+mn-lt"/>
                <a:ea typeface="+mn-ea"/>
                <a:cs typeface="+mn-cs"/>
              </a:rPr>
              <a:t>Sulfonylureumderivaten</a:t>
            </a:r>
            <a:r>
              <a:rPr lang="nl-NL" sz="1200" b="0" i="0" u="none" strike="noStrike" kern="1200" baseline="0" dirty="0">
                <a:solidFill>
                  <a:schemeClr val="tx1"/>
                </a:solidFill>
                <a:latin typeface="+mn-lt"/>
                <a:ea typeface="+mn-ea"/>
                <a:cs typeface="+mn-cs"/>
              </a:rPr>
              <a:t> veroorzaken hyperinsulinemie. De gewichtstoename is dan ook te wijten aan een toename van de eetlust door hypoglykemie en schommelingen in de bloedsuikerspiegel. Intensieve behandeling met insuline leidt tot een gewichtstoename van gemiddeld 4 kg. Bij schema’s met ook snelwerkende insuline is de gewichtstoename meer uitgesproken in vergelijking met alleen basaal insuline. De gewichtstoename door insuline wordt door meerdere mechanismen veroorzaakt, onder andere toename van de eetlust en de anabole effecten van insuline.</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Anti-epileptica </a:t>
            </a:r>
            <a:r>
              <a:rPr lang="nl-NL" sz="1200" b="0" i="0" u="none" strike="noStrike" kern="1200" baseline="0" dirty="0">
                <a:solidFill>
                  <a:schemeClr val="tx1"/>
                </a:solidFill>
                <a:latin typeface="+mn-lt"/>
                <a:ea typeface="+mn-ea"/>
                <a:cs typeface="+mn-cs"/>
              </a:rPr>
              <a:t>Veel anti-epileptica zijn geassocieerd met toename van het lichaamsgewicht. Dit is het meest uitgesproken bij carbamazepine, </a:t>
            </a:r>
            <a:r>
              <a:rPr lang="nl-NL" sz="1200" b="0" i="0" u="none" strike="noStrike" kern="1200" baseline="0" dirty="0" err="1">
                <a:solidFill>
                  <a:schemeClr val="tx1"/>
                </a:solidFill>
                <a:latin typeface="+mn-lt"/>
                <a:ea typeface="+mn-ea"/>
                <a:cs typeface="+mn-cs"/>
              </a:rPr>
              <a:t>gabapentine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pregabaline</a:t>
            </a:r>
            <a:r>
              <a:rPr lang="nl-NL" sz="1200" b="0" i="0" u="none" strike="noStrike" kern="1200" baseline="0" dirty="0">
                <a:solidFill>
                  <a:schemeClr val="tx1"/>
                </a:solidFill>
                <a:latin typeface="+mn-lt"/>
                <a:ea typeface="+mn-ea"/>
                <a:cs typeface="+mn-cs"/>
              </a:rPr>
              <a:t> en valproïnezuur. De gewichtstoename bij valproïnezuur treedt met name op in het eerste jaar van de behandeling.</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ß-blokkers </a:t>
            </a:r>
            <a:r>
              <a:rPr lang="nl-NL" sz="1200" b="0" i="0" u="none" strike="noStrike" kern="1200" baseline="0" dirty="0" err="1">
                <a:solidFill>
                  <a:schemeClr val="tx1"/>
                </a:solidFill>
                <a:latin typeface="+mn-lt"/>
                <a:ea typeface="+mn-ea"/>
                <a:cs typeface="+mn-cs"/>
              </a:rPr>
              <a:t>ß-blokkers</a:t>
            </a:r>
            <a:r>
              <a:rPr lang="nl-NL" sz="1200" b="0" i="0" u="none" strike="noStrike" kern="1200" baseline="0" dirty="0">
                <a:solidFill>
                  <a:schemeClr val="tx1"/>
                </a:solidFill>
                <a:latin typeface="+mn-lt"/>
                <a:ea typeface="+mn-ea"/>
                <a:cs typeface="+mn-cs"/>
              </a:rPr>
              <a:t> verlagen het basaalmetabolisme, verminderen de thermogene respons na een maaltijd en inhiberen lipolyse. Daarbij veroorzaken ß-blokkers vermoeidheid, waardoor personen zich minder inspannen. Tussen de verschillende ß-blokkers bestaan verschillen in het effect op het lichaamsgewicht. Bij personen met zowel hypertensie als obesitas kunnen ß-blokkers gewichtstoename bevorderen en gewichtsverlies verhinderen. Voor personen met obesitas lijken ß-blokkers niet een antihypertensivum van eerste keuze te zijn.</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Corticosteroïden </a:t>
            </a:r>
            <a:r>
              <a:rPr lang="nl-NL" sz="1200" b="0" i="0" u="none" strike="noStrike" kern="1200" baseline="0" dirty="0">
                <a:solidFill>
                  <a:schemeClr val="tx1"/>
                </a:solidFill>
                <a:latin typeface="+mn-lt"/>
                <a:ea typeface="+mn-ea"/>
                <a:cs typeface="+mn-cs"/>
              </a:rPr>
              <a:t>Gewichtstoename is een bekende bijwerking van langdurig gebruik van corticosteroïden. Ongeveer 70% van de gebruikers rapporteert toename van het lichaamsgewicht, bij 20% van de gebruikers loopt dit op tot 10 kg in het eerste jaar. Corticosteroïden stimuleren de eetlust en beïnvloeden de glucose intolerantie door het induceren van insulineresistentie.</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Geslachtshormonen </a:t>
            </a:r>
            <a:r>
              <a:rPr lang="nl-NL" sz="1200" b="0" i="0" u="none" strike="noStrike" kern="1200" baseline="0" dirty="0">
                <a:solidFill>
                  <a:schemeClr val="tx1"/>
                </a:solidFill>
                <a:latin typeface="+mn-lt"/>
                <a:ea typeface="+mn-ea"/>
                <a:cs typeface="+mn-cs"/>
              </a:rPr>
              <a:t>Oestrogenen kunnen door water- en zoutretentie het lichaamsgewicht doen stijgen. Progestagenen kunnen de eetlust beïnvloeden en ook water- en zoutretentie veroorzaken. Een meta-analyse toont echter aan dat gecombineerde hormonale anticonceptie niet geassocieerd is met toename van het lichaamsgewicht. De ‘prikpil’ (medroxyprogesteron) is in verband gebracht met meer gewichtstoename (2 tot 4,5 kg) in vergelijking met een IUD (0,6 tot 1,2 kg). Testosteron en andere androgenen kunnen door hun anabole effecten, zoals toename van de eiwitsynthese en spiermassa, een toename van het lichaamsgewicht veroorzaken.</a:t>
            </a:r>
          </a:p>
          <a:p>
            <a:endParaRPr lang="nl-NL" sz="1200" b="0" i="0" u="none" strike="noStrike" kern="1200" baseline="0" dirty="0">
              <a:solidFill>
                <a:schemeClr val="tx1"/>
              </a:solidFill>
              <a:latin typeface="+mn-lt"/>
              <a:ea typeface="+mn-ea"/>
              <a:cs typeface="+mn-cs"/>
            </a:endParaRPr>
          </a:p>
          <a:p>
            <a:r>
              <a:rPr lang="nl-NL" dirty="0"/>
              <a:t>[Bron: </a:t>
            </a:r>
            <a:r>
              <a:rPr lang="nl-NL" sz="1200" dirty="0"/>
              <a:t>KNMP kennisdocument, mei 2022</a:t>
            </a:r>
            <a:r>
              <a:rPr lang="nl-NL" dirty="0"/>
              <a:t>]</a:t>
            </a:r>
          </a:p>
          <a:p>
            <a:r>
              <a:rPr lang="nl-NL" dirty="0"/>
              <a:t> </a:t>
            </a:r>
          </a:p>
          <a:p>
            <a:r>
              <a:rPr lang="nl-NL" b="1" dirty="0"/>
              <a:t>PON</a:t>
            </a:r>
          </a:p>
          <a:p>
            <a:r>
              <a:rPr lang="nl-NL" dirty="0"/>
              <a:t>In het stappenplan van het Partnerschap Overgewicht (PON) voor de aanpak van overgewicht en obesitas bij volwassenen zijn overzichten te raadplegen van potentieel </a:t>
            </a:r>
            <a:r>
              <a:rPr lang="nl-NL" dirty="0" err="1"/>
              <a:t>gewichtsverhogende</a:t>
            </a:r>
            <a:r>
              <a:rPr lang="nl-NL" dirty="0"/>
              <a:t> medicatie en vervangende medicatie. Van belang bij het beoordelen van de medicatie van de patiënt is om rekening te houden met de toedieningsweg en in welke mate dosering en systemische blootstelling een rol spelen bij het </a:t>
            </a:r>
            <a:r>
              <a:rPr lang="nl-NL" dirty="0" err="1"/>
              <a:t>gewichtsverhogende</a:t>
            </a:r>
            <a:r>
              <a:rPr lang="nl-NL" dirty="0"/>
              <a:t> effect. [zie www.knmp.nl/mobc]</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Direct naar het stappenplan PON: https://www.partnerschapovergewicht.nl/stappenplan/</a:t>
            </a:r>
          </a:p>
          <a:p>
            <a:r>
              <a:rPr lang="nl-NL" dirty="0"/>
              <a:t>Direct naar potentieel </a:t>
            </a:r>
            <a:r>
              <a:rPr lang="nl-NL" dirty="0" err="1"/>
              <a:t>gewichtsverhogende</a:t>
            </a:r>
            <a:r>
              <a:rPr lang="nl-NL" dirty="0"/>
              <a:t> medicatie PON: https://www.ncbi.nlm.nih.gov/pmc/articles/PMC6758708/</a:t>
            </a:r>
          </a:p>
          <a:p>
            <a:r>
              <a:rPr lang="nl-NL" dirty="0"/>
              <a:t>Direct naar vervangende medicatie PON: https://www.ncbi.nlm.nih.gov/pmc/articles/PMC6109660/</a:t>
            </a:r>
          </a:p>
          <a:p>
            <a:endParaRPr lang="nl-NL" dirty="0"/>
          </a:p>
          <a:p>
            <a:r>
              <a:rPr lang="nl-NL" sz="1200" b="1" kern="1200" dirty="0">
                <a:solidFill>
                  <a:schemeClr val="tx1"/>
                </a:solidFill>
                <a:effectLst/>
                <a:latin typeface="+mn-lt"/>
                <a:ea typeface="+mn-ea"/>
                <a:cs typeface="+mn-cs"/>
              </a:rPr>
              <a:t>GLIM-protocol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GLIM-protocol is een screeningsdocument waarmee u op zoek gaat naar </a:t>
            </a:r>
            <a:r>
              <a:rPr lang="nl-NL" sz="1200" kern="1200" dirty="0" err="1">
                <a:solidFill>
                  <a:schemeClr val="tx1"/>
                </a:solidFill>
                <a:effectLst/>
                <a:latin typeface="+mn-lt"/>
                <a:ea typeface="+mn-ea"/>
                <a:cs typeface="+mn-cs"/>
              </a:rPr>
              <a:t>bewegingsbelemmerende</a:t>
            </a:r>
            <a:r>
              <a:rPr lang="nl-NL" sz="1200" kern="1200" dirty="0">
                <a:solidFill>
                  <a:schemeClr val="tx1"/>
                </a:solidFill>
                <a:effectLst/>
                <a:latin typeface="+mn-lt"/>
                <a:ea typeface="+mn-ea"/>
                <a:cs typeface="+mn-cs"/>
              </a:rPr>
              <a:t> factoren (denk aan aandoeningen zoals reuma of artrose, of het gebruik van bepaalde geneesmiddelen) en geneesmiddelen die gewichtstoename kunnen geven. </a:t>
            </a:r>
            <a:r>
              <a:rPr lang="nl-NL" dirty="0"/>
              <a:t>[zie www.knmp.nl/mobc]</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10</a:t>
            </a:fld>
            <a:endParaRPr lang="nl-NL"/>
          </a:p>
        </p:txBody>
      </p:sp>
    </p:spTree>
    <p:extLst>
      <p:ext uri="{BB962C8B-B14F-4D97-AF65-F5344CB8AC3E}">
        <p14:creationId xmlns:p14="http://schemas.microsoft.com/office/powerpoint/2010/main" val="388396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Geneesmiddelen die de beweging kunnen belemmeren zijn bijvoorbeeld de statines (spierpijn) en bètablokkers (beperken inspanningsvermogen).</a:t>
            </a:r>
          </a:p>
          <a:p>
            <a:endParaRPr lang="nl-NL" sz="1200" b="1" i="0" u="none" strike="noStrike" kern="1200" baseline="0" dirty="0">
              <a:solidFill>
                <a:schemeClr val="tx1"/>
              </a:solidFill>
              <a:latin typeface="+mn-lt"/>
              <a:ea typeface="+mn-ea"/>
              <a:cs typeface="+mn-cs"/>
            </a:endParaRPr>
          </a:p>
          <a:p>
            <a:r>
              <a:rPr lang="nl-NL" sz="1200" b="1" kern="1200" dirty="0">
                <a:solidFill>
                  <a:schemeClr val="tx1"/>
                </a:solidFill>
                <a:effectLst/>
                <a:latin typeface="+mn-lt"/>
                <a:ea typeface="+mn-ea"/>
                <a:cs typeface="+mn-cs"/>
              </a:rPr>
              <a:t>GLIM-protocol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GLIM-protocol is een screeningsdocument waarmee u op zoek gaat naar </a:t>
            </a:r>
            <a:r>
              <a:rPr lang="nl-NL" sz="1200" kern="1200" dirty="0" err="1">
                <a:solidFill>
                  <a:schemeClr val="tx1"/>
                </a:solidFill>
                <a:effectLst/>
                <a:latin typeface="+mn-lt"/>
                <a:ea typeface="+mn-ea"/>
                <a:cs typeface="+mn-cs"/>
              </a:rPr>
              <a:t>bewegingsbelemmerende</a:t>
            </a:r>
            <a:r>
              <a:rPr lang="nl-NL" sz="1200" kern="1200" dirty="0">
                <a:solidFill>
                  <a:schemeClr val="tx1"/>
                </a:solidFill>
                <a:effectLst/>
                <a:latin typeface="+mn-lt"/>
                <a:ea typeface="+mn-ea"/>
                <a:cs typeface="+mn-cs"/>
              </a:rPr>
              <a:t> factoren (denk aan aandoeningen zoals reuma of artrose, of het gebruik van bepaalde geneesmiddelen) en geneesmiddelen die gewichtstoename kunnen geven. </a:t>
            </a:r>
            <a:r>
              <a:rPr lang="nl-NL" dirty="0"/>
              <a:t>[zie www.knmp.nl/mobc]</a:t>
            </a:r>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11</a:t>
            </a:fld>
            <a:endParaRPr lang="nl-NL"/>
          </a:p>
        </p:txBody>
      </p:sp>
    </p:spTree>
    <p:extLst>
      <p:ext uri="{BB962C8B-B14F-4D97-AF65-F5344CB8AC3E}">
        <p14:creationId xmlns:p14="http://schemas.microsoft.com/office/powerpoint/2010/main" val="331448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baseline="0" noProof="0" dirty="0">
                <a:solidFill>
                  <a:schemeClr val="tx1"/>
                </a:solidFill>
                <a:latin typeface="+mn-lt"/>
                <a:ea typeface="+mn-ea"/>
                <a:cs typeface="+mn-cs"/>
              </a:rPr>
              <a:t>Conservatieve behandeling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noProof="0" dirty="0">
                <a:solidFill>
                  <a:schemeClr val="tx1"/>
                </a:solidFill>
                <a:latin typeface="+mn-lt"/>
                <a:ea typeface="+mn-ea"/>
                <a:cs typeface="+mn-cs"/>
              </a:rPr>
              <a:t>Obesitas wordt behandeld met een combinatie van een gezond voedingspatroon, het verhogen van de lichamelijke activiteit en eventueel psychologische begeleiding ter ondersteuning van gedragsveranderingen. Geneesmiddelen hebben nauwelijks een plaats als ondersteuning van deze interventies. Bovendien is bij middelen als </a:t>
            </a:r>
            <a:r>
              <a:rPr lang="nl-NL" sz="1200" b="0" i="0" u="none" strike="noStrike" kern="1200" baseline="0" noProof="0" dirty="0" err="1">
                <a:solidFill>
                  <a:schemeClr val="tx1"/>
                </a:solidFill>
                <a:latin typeface="+mn-lt"/>
                <a:ea typeface="+mn-ea"/>
                <a:cs typeface="+mn-cs"/>
              </a:rPr>
              <a:t>orlistat</a:t>
            </a:r>
            <a:r>
              <a:rPr lang="nl-NL" sz="1200" b="0" i="0" u="none" strike="noStrike" kern="1200" baseline="0" noProof="0" dirty="0">
                <a:solidFill>
                  <a:schemeClr val="tx1"/>
                </a:solidFill>
                <a:latin typeface="+mn-lt"/>
                <a:ea typeface="+mn-ea"/>
                <a:cs typeface="+mn-cs"/>
              </a:rPr>
              <a:t>, </a:t>
            </a:r>
            <a:r>
              <a:rPr lang="nl-NL" sz="1200" b="0" i="0" u="none" strike="noStrike" kern="1200" baseline="0" noProof="0" dirty="0" err="1">
                <a:solidFill>
                  <a:schemeClr val="tx1"/>
                </a:solidFill>
                <a:latin typeface="+mn-lt"/>
                <a:ea typeface="+mn-ea"/>
                <a:cs typeface="+mn-cs"/>
              </a:rPr>
              <a:t>naltrexon</a:t>
            </a:r>
            <a:r>
              <a:rPr lang="nl-NL" sz="1200" b="0" i="0" u="none" strike="noStrike" kern="1200" baseline="0" noProof="0" dirty="0">
                <a:solidFill>
                  <a:schemeClr val="tx1"/>
                </a:solidFill>
                <a:latin typeface="+mn-lt"/>
                <a:ea typeface="+mn-ea"/>
                <a:cs typeface="+mn-cs"/>
              </a:rPr>
              <a:t>/</a:t>
            </a:r>
            <a:r>
              <a:rPr lang="nl-NL" sz="1200" b="0" i="0" u="none" strike="noStrike" kern="1200" baseline="0" noProof="0" dirty="0" err="1">
                <a:solidFill>
                  <a:schemeClr val="tx1"/>
                </a:solidFill>
                <a:latin typeface="+mn-lt"/>
                <a:ea typeface="+mn-ea"/>
                <a:cs typeface="+mn-cs"/>
              </a:rPr>
              <a:t>bupropion</a:t>
            </a:r>
            <a:r>
              <a:rPr lang="nl-NL" sz="1200" b="0" i="0" u="none" strike="noStrike" kern="1200" baseline="0" noProof="0" dirty="0">
                <a:solidFill>
                  <a:schemeClr val="tx1"/>
                </a:solidFill>
                <a:latin typeface="+mn-lt"/>
                <a:ea typeface="+mn-ea"/>
                <a:cs typeface="+mn-cs"/>
              </a:rPr>
              <a:t> en </a:t>
            </a:r>
            <a:r>
              <a:rPr lang="nl-NL" sz="1200" b="0" i="0" u="none" strike="noStrike" kern="1200" baseline="0" noProof="0" dirty="0" err="1">
                <a:solidFill>
                  <a:schemeClr val="tx1"/>
                </a:solidFill>
                <a:latin typeface="+mn-lt"/>
                <a:ea typeface="+mn-ea"/>
                <a:cs typeface="+mn-cs"/>
              </a:rPr>
              <a:t>liraglutide</a:t>
            </a:r>
            <a:r>
              <a:rPr lang="nl-NL" sz="1200" b="0" i="0" u="none" strike="noStrike" kern="1200" baseline="0" noProof="0" dirty="0">
                <a:solidFill>
                  <a:schemeClr val="tx1"/>
                </a:solidFill>
                <a:latin typeface="+mn-lt"/>
                <a:ea typeface="+mn-ea"/>
                <a:cs typeface="+mn-cs"/>
              </a:rPr>
              <a:t> de risico/batenbalans niet positief. </a:t>
            </a:r>
            <a:r>
              <a:rPr lang="nl-NL" noProof="0" dirty="0"/>
              <a:t>[Bron: </a:t>
            </a:r>
            <a:r>
              <a:rPr lang="nl-NL" sz="1200" dirty="0"/>
              <a:t>KNMP kennisdocument, mei 2022</a:t>
            </a:r>
            <a:r>
              <a:rPr lang="nl-NL" noProof="0" dirty="0"/>
              <a:t>]</a:t>
            </a:r>
          </a:p>
          <a:p>
            <a:endParaRPr lang="nl-NL" noProof="0" dirty="0"/>
          </a:p>
          <a:p>
            <a:r>
              <a:rPr lang="nl-NL" b="0" u="sng" noProof="0" dirty="0"/>
              <a:t>Achtergrondinformatie over de GLI</a:t>
            </a:r>
            <a:r>
              <a:rPr lang="nl-NL" b="0" noProof="0" dirty="0"/>
              <a:t>:</a:t>
            </a:r>
          </a:p>
          <a:p>
            <a:r>
              <a:rPr lang="nl-NL" noProof="0" dirty="0"/>
              <a:t>Een gecombineerde leefstijlinterventie (GLI) is zorg voor mensen met overgewicht of obesitas. Een GLI is gericht op een gedragsverandering om een gezonde leefstijl te bereiken en te behouden.</a:t>
            </a:r>
          </a:p>
          <a:p>
            <a:endParaRPr lang="nl-NL" noProof="0" dirty="0"/>
          </a:p>
          <a:p>
            <a:r>
              <a:rPr lang="nl-NL" b="0" i="1" u="none" noProof="0" dirty="0"/>
              <a:t>Advies en begeleiding</a:t>
            </a:r>
          </a:p>
          <a:p>
            <a:r>
              <a:rPr lang="nl-NL" noProof="0" dirty="0"/>
              <a:t>Binnen een GLI wordt advies en begeleiding gegeven gericht op: gezonde voeding, gezonde eetgewoontes, gezond bewegen.</a:t>
            </a:r>
          </a:p>
          <a:p>
            <a:pPr marL="0" indent="0">
              <a:buFontTx/>
              <a:buNone/>
            </a:pPr>
            <a:endParaRPr lang="nl-NL" noProof="0" dirty="0"/>
          </a:p>
          <a:p>
            <a:r>
              <a:rPr lang="nl-NL" noProof="0" dirty="0"/>
              <a:t>De GLI is gericht op een gedragsverandering om een gezonde leefstijl te bereiken en te behouden. Een GLI duurt 2 jaar. Een GLI bestaat uit groepsbijeenkomsten en individuele contacten. Het aantal groepsbijeenkomsten kan per programma verschillen, maar is gemiddeld 12 keer. Daarnaast zijn er 1 à 2 individuele contacten met de zorgverlener die de GLI geeft.</a:t>
            </a:r>
          </a:p>
          <a:p>
            <a:endParaRPr lang="nl-NL" noProof="0" dirty="0"/>
          </a:p>
          <a:p>
            <a:r>
              <a:rPr lang="nl-NL" b="0" i="1" noProof="0" dirty="0"/>
              <a:t>Voor wie is een GLI bedoeld?</a:t>
            </a:r>
          </a:p>
          <a:p>
            <a:r>
              <a:rPr lang="nl-NL" noProof="0" dirty="0"/>
              <a:t>Niet iedereen met overgewicht komt in aanmerking voor een GLI. De volgende verzekerden kunnen een GLI krijgen:</a:t>
            </a:r>
          </a:p>
          <a:p>
            <a:r>
              <a:rPr lang="nl-NL" noProof="0" dirty="0"/>
              <a:t>Verzekerden met een BMI vanaf 25 én een verhoogd risico op hart- en vaatziekten of een verhoogd risico op diabetes 2.</a:t>
            </a:r>
          </a:p>
          <a:p>
            <a:r>
              <a:rPr lang="nl-NL" noProof="0" dirty="0"/>
              <a:t>Verzekerden met een BMI vanaf 30.  </a:t>
            </a:r>
          </a:p>
          <a:p>
            <a:endParaRPr lang="nl-NL" noProof="0" dirty="0"/>
          </a:p>
          <a:p>
            <a:r>
              <a:rPr lang="nl-NL" b="0" i="1" noProof="0" dirty="0"/>
              <a:t>Wanneer kan een GLI vanuit het basispakket worden vergoed?</a:t>
            </a:r>
          </a:p>
          <a:p>
            <a:r>
              <a:rPr lang="nl-NL" noProof="0" dirty="0"/>
              <a:t>Er zijn verschillende GLI programma’s. Een programma wordt vergoed als het programma is opgenomen </a:t>
            </a:r>
            <a:r>
              <a:rPr lang="nl-NL" sz="1200" kern="1200" noProof="0" dirty="0">
                <a:solidFill>
                  <a:schemeClr val="tx1"/>
                </a:solidFill>
                <a:latin typeface="+mn-lt"/>
                <a:ea typeface="+mn-ea"/>
                <a:cs typeface="+mn-cs"/>
              </a:rPr>
              <a:t>op de website van Loket gezond leven van het RIVM. Alleen deze programma’s kunnen door de zorgverzekeraar worden vergoed.</a:t>
            </a:r>
          </a:p>
          <a:p>
            <a:endParaRPr lang="nl-NL" noProof="0" dirty="0"/>
          </a:p>
          <a:p>
            <a:r>
              <a:rPr lang="nl-NL" b="0" i="1" noProof="0" dirty="0"/>
              <a:t>Hoe krijgt iemand een GLI?</a:t>
            </a:r>
          </a:p>
          <a:p>
            <a:r>
              <a:rPr lang="nl-NL" noProof="0" dirty="0"/>
              <a:t>De huisarts stelt de diagnose of de verzekerde een GLI kan krijgen De huisarts verwijst de verzekerde dan door naar een GLI.</a:t>
            </a:r>
          </a:p>
          <a:p>
            <a:endParaRPr lang="nl-NL" noProof="0" dirty="0"/>
          </a:p>
          <a:p>
            <a:r>
              <a:rPr lang="nl-NL" b="0" i="1" noProof="0" dirty="0"/>
              <a:t>Wie mag de GLI leveren?</a:t>
            </a:r>
          </a:p>
          <a:p>
            <a:r>
              <a:rPr lang="nl-NL" noProof="0" dirty="0"/>
              <a:t>Een GLI kan worden gegeven door leefstijlcoaches, door diëtisten en door fysio- en/of oefentherapeuten. Zij kunnen de GLI in hun eentje leveren, maar zij kunnen ook samenwerken en de GLI met elkaar leveren.</a:t>
            </a:r>
          </a:p>
          <a:p>
            <a:endParaRPr lang="nl-NL" noProof="0" dirty="0"/>
          </a:p>
          <a:p>
            <a:r>
              <a:rPr lang="nl-NL" noProof="0" dirty="0"/>
              <a:t>Zie bronnen:</a:t>
            </a:r>
          </a:p>
          <a:p>
            <a:r>
              <a:rPr lang="nl-NL" noProof="0" dirty="0"/>
              <a:t>[https://www.zorginstituutnederland.nl/Verzekerde+zorg/gecombineerde-leefstijlinterventie-gli-zvw]</a:t>
            </a:r>
          </a:p>
          <a:p>
            <a:r>
              <a:rPr lang="nl-NL" noProof="0" dirty="0"/>
              <a:t>[ https://www.loketgezondleven.nl/zorgstelsel/gecombineerde-leefstijlinterventie/aanbod-GLI-in-Nederland]</a:t>
            </a:r>
          </a:p>
          <a:p>
            <a:endParaRPr lang="nl-NL" noProof="0" dirty="0"/>
          </a:p>
          <a:p>
            <a:r>
              <a:rPr lang="nl-NL" b="1" noProof="0" dirty="0"/>
              <a:t>Invasieve behandeling</a:t>
            </a:r>
          </a:p>
          <a:p>
            <a:r>
              <a:rPr lang="nl-NL" noProof="0" dirty="0"/>
              <a:t>De primaire behandeling van obesitas bestaat uit verandering van de levensstijl, adviezen om minder te eten en meer te bewegen. Bij personen met morbide obesitas heeft dit echter zeer zelden blijvend effect. Daarom worden in toenemende mate invasieve behandelingen, de zogenaamde </a:t>
            </a:r>
            <a:r>
              <a:rPr lang="nl-NL" noProof="0" dirty="0" err="1"/>
              <a:t>bariatrische</a:t>
            </a:r>
            <a:r>
              <a:rPr lang="nl-NL" noProof="0" dirty="0"/>
              <a:t> chirurgie, toegepast. Bariatrische chirurgie is de enige bewezen effectieve methode om blijvend gewichtsverlies te bewerkstelligen bij morbide </a:t>
            </a:r>
            <a:r>
              <a:rPr lang="nl-NL" noProof="0" dirty="0" err="1"/>
              <a:t>obese</a:t>
            </a:r>
            <a:r>
              <a:rPr lang="nl-NL" noProof="0" dirty="0"/>
              <a:t> patiënten.</a:t>
            </a:r>
          </a:p>
          <a:p>
            <a:endParaRPr lang="nl-NL" noProof="0" dirty="0"/>
          </a:p>
          <a:p>
            <a:r>
              <a:rPr lang="nl-NL" noProof="0" dirty="0"/>
              <a:t>[Bron: https://www.ntvg.nl/artikelen/richtlijn-voor-de-behandeling-van-morbide-obesitas, geraadpleegd 03-02-2022]</a:t>
            </a:r>
          </a:p>
          <a:p>
            <a:endParaRPr lang="nl-NL" noProof="0" dirty="0"/>
          </a:p>
          <a:p>
            <a:endParaRPr lang="nl-NL" noProof="0"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12</a:t>
            </a:fld>
            <a:endParaRPr lang="nl-NL"/>
          </a:p>
        </p:txBody>
      </p:sp>
    </p:spTree>
    <p:extLst>
      <p:ext uri="{BB962C8B-B14F-4D97-AF65-F5344CB8AC3E}">
        <p14:creationId xmlns:p14="http://schemas.microsoft.com/office/powerpoint/2010/main" val="19380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Bariatrische chirurgie is de enige methode om veel gewicht te verliezen die ook op de lange termijn effect heeft. Vijf jaar na de ingreep is de BMI met 12 tot 17 kg/m2 gedaald. Een bariatrische operatie komt in beeld bij patiënten met een BMI ≥ 40 kg/m2 of met een BMI ≥ 35 kg/m2 en </a:t>
            </a:r>
            <a:r>
              <a:rPr lang="nl-NL" sz="1200" b="0" i="0" u="none" strike="noStrike" kern="1200" baseline="0" dirty="0" err="1">
                <a:solidFill>
                  <a:schemeClr val="tx1"/>
                </a:solidFill>
                <a:latin typeface="+mn-lt"/>
                <a:ea typeface="+mn-ea"/>
                <a:cs typeface="+mn-cs"/>
              </a:rPr>
              <a:t>comorbiditeit</a:t>
            </a:r>
            <a:r>
              <a:rPr lang="nl-NL" sz="1200" b="0" i="0" u="none" strike="noStrike" kern="1200" baseline="0" dirty="0">
                <a:solidFill>
                  <a:schemeClr val="tx1"/>
                </a:solidFill>
                <a:latin typeface="+mn-lt"/>
                <a:ea typeface="+mn-ea"/>
                <a:cs typeface="+mn-cs"/>
              </a:rPr>
              <a:t> zoals hypertensie en diabetes mellitus type 2, én de gangbare niet-chirurgische behandelingen zijn geprobeerd maar hebben niet geresulteerd in - behoud van - gewichtsverlies. Bij personen met een BMI ≥ 50 kg/m2 kan bariatrische chirurgie worden overwogen als eerste behandeling.</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Na een bariatrische ingreep nemen de levensverwachting en de kwaliteit van leven toe. Bariatrische chirurgie heeft ook een gunstig effect op de </a:t>
            </a:r>
            <a:r>
              <a:rPr lang="nl-NL" sz="1200" b="0" i="0" u="none" strike="noStrike" kern="1200" baseline="0" dirty="0" err="1">
                <a:solidFill>
                  <a:schemeClr val="tx1"/>
                </a:solidFill>
                <a:latin typeface="+mn-lt"/>
                <a:ea typeface="+mn-ea"/>
                <a:cs typeface="+mn-cs"/>
              </a:rPr>
              <a:t>comorbiditeit</a:t>
            </a:r>
            <a:r>
              <a:rPr lang="nl-NL" sz="1200" b="0" i="0" u="none" strike="noStrike" kern="1200" baseline="0" dirty="0">
                <a:solidFill>
                  <a:schemeClr val="tx1"/>
                </a:solidFill>
                <a:latin typeface="+mn-lt"/>
                <a:ea typeface="+mn-ea"/>
                <a:cs typeface="+mn-cs"/>
              </a:rPr>
              <a:t>. De operatie wordt vrijwel altijd laparoscopisch uitgevoerd. In Nederland vonden anno 2019 ongeveer 12.000 bariatrische operaties plaats, aanzienlijk meer bij vrouwen dan bij mannen. </a:t>
            </a:r>
          </a:p>
          <a:p>
            <a:endParaRPr lang="nl-NL" sz="1200" b="0" i="0" u="none" strike="noStrike" kern="1200" baseline="0" dirty="0">
              <a:solidFill>
                <a:schemeClr val="tx1"/>
              </a:solidFill>
              <a:latin typeface="+mn-lt"/>
              <a:ea typeface="+mn-ea"/>
              <a:cs typeface="+mn-cs"/>
            </a:endParaRPr>
          </a:p>
          <a:p>
            <a:r>
              <a:rPr lang="nl-NL" dirty="0"/>
              <a:t>[Bron: </a:t>
            </a:r>
            <a:r>
              <a:rPr lang="nl-NL" sz="1200" dirty="0"/>
              <a:t>KNMP kennisdocument, mei 2022</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afbeelding: </a:t>
            </a:r>
            <a:r>
              <a:rPr lang="en-US" dirty="0" err="1"/>
              <a:t>Aarts</a:t>
            </a:r>
            <a:r>
              <a:rPr lang="en-US" dirty="0"/>
              <a:t> E. Results and complications of bariatric surgery. Thesis, via https://repository.ubn.ru.nl//bitstream/handle/2066/127109/127109.pdf]</a:t>
            </a:r>
            <a:endParaRPr lang="nl-NL" dirty="0"/>
          </a:p>
          <a:p>
            <a:endParaRPr lang="nl-NL" dirty="0"/>
          </a:p>
          <a:p>
            <a:r>
              <a:rPr lang="nl-NL" dirty="0"/>
              <a:t>De vier belangrijkste bariatrische ingrepen zijn (zie figuren): </a:t>
            </a:r>
            <a:endParaRPr lang="nl-NL"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Verstelbare maagband;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err="1"/>
              <a:t>Gastric</a:t>
            </a:r>
            <a:r>
              <a:rPr lang="nl-NL" dirty="0"/>
              <a:t> </a:t>
            </a:r>
            <a:r>
              <a:rPr lang="nl-NL" dirty="0" err="1"/>
              <a:t>sleeve</a:t>
            </a:r>
            <a:r>
              <a:rPr lang="nl-NL"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(Roux- en Y) </a:t>
            </a:r>
            <a:r>
              <a:rPr lang="nl-NL" dirty="0" err="1"/>
              <a:t>gastric</a:t>
            </a:r>
            <a:r>
              <a:rPr lang="nl-NL" dirty="0"/>
              <a:t> bypass;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Mini </a:t>
            </a:r>
            <a:r>
              <a:rPr lang="nl-NL" dirty="0" err="1"/>
              <a:t>gastric</a:t>
            </a:r>
            <a:r>
              <a:rPr lang="nl-NL" dirty="0"/>
              <a:t> bypass (steeds meer, info opzoeken)</a:t>
            </a:r>
          </a:p>
          <a:p>
            <a:endParaRPr lang="nl-NL" dirty="0"/>
          </a:p>
          <a:p>
            <a:endParaRPr lang="nl-NL" dirty="0"/>
          </a:p>
          <a:p>
            <a:r>
              <a:rPr lang="nl-NL" b="1" dirty="0"/>
              <a:t>Verstelbare maagband </a:t>
            </a:r>
          </a:p>
          <a:p>
            <a:r>
              <a:rPr lang="nl-NL" dirty="0"/>
              <a:t>Bij deze restrictieve ingreep plaatst de chirurg een verstelbare siliconen ring om het bovenste deel van de maag. De operatie is reversibel. Vroeger was dit de standaard chirurgische ingreep, maar tegenwoordig wordt de verstelbare maagband nagenoeg niet meer toegepast. Het gewichtsverlies is niet altijd voldoende en de ingreep kan tot complicaties leiden, zoals maagperforatie, infectie of erosie van de maagband, verwijding van de pouch (het stuk maag aan de proximale zijde van de maagband) en </a:t>
            </a:r>
            <a:r>
              <a:rPr lang="nl-NL" dirty="0" err="1"/>
              <a:t>herniatie</a:t>
            </a:r>
            <a:r>
              <a:rPr lang="nl-NL" dirty="0"/>
              <a:t> van de fundus (de maagkoepel, die tegen het middenrif aanligt). Het percentage </a:t>
            </a:r>
            <a:r>
              <a:rPr lang="nl-NL" dirty="0" err="1"/>
              <a:t>heroperaties</a:t>
            </a:r>
            <a:r>
              <a:rPr lang="nl-NL" dirty="0"/>
              <a:t> ten gevolge van late complicaties bedraagt 20-25%. Veel patiënten kiezen daarom uiteindelijk voor een </a:t>
            </a:r>
            <a:r>
              <a:rPr lang="nl-NL" dirty="0" err="1"/>
              <a:t>gastric</a:t>
            </a:r>
            <a:r>
              <a:rPr lang="nl-NL" dirty="0"/>
              <a:t> bypass.</a:t>
            </a:r>
          </a:p>
          <a:p>
            <a:endParaRPr lang="nl-NL" dirty="0"/>
          </a:p>
          <a:p>
            <a:r>
              <a:rPr lang="nl-NL" b="1" dirty="0"/>
              <a:t>De </a:t>
            </a:r>
            <a:r>
              <a:rPr lang="nl-NL" b="1" dirty="0" err="1"/>
              <a:t>gastric</a:t>
            </a:r>
            <a:r>
              <a:rPr lang="nl-NL" b="1" dirty="0"/>
              <a:t> </a:t>
            </a:r>
            <a:r>
              <a:rPr lang="nl-NL" b="1" dirty="0" err="1"/>
              <a:t>sleeve</a:t>
            </a:r>
            <a:r>
              <a:rPr lang="nl-NL" b="1" dirty="0"/>
              <a:t> </a:t>
            </a:r>
            <a:r>
              <a:rPr lang="nl-NL" dirty="0"/>
              <a:t>is een restrictieve ingreep. Tijdens de operatie wordt een groot gedeelte van de maag weggenomen. De rest van het maagdarmkanaal blijft gehandhaafd. Van de maag blijft een volume van ongeveer 100-150 ml over, ook wel een ‘buismaag’ genoemd. Bij patiënten met extreme morbide obesitas kan deze operatie later worden gevolgd door een </a:t>
            </a:r>
            <a:r>
              <a:rPr lang="nl-NL" dirty="0" err="1"/>
              <a:t>gastric</a:t>
            </a:r>
            <a:r>
              <a:rPr lang="nl-NL" dirty="0"/>
              <a:t> bypass.</a:t>
            </a:r>
          </a:p>
          <a:p>
            <a:endParaRPr lang="nl-NL" dirty="0"/>
          </a:p>
          <a:p>
            <a:r>
              <a:rPr lang="nl-NL" b="1" dirty="0"/>
              <a:t>Roux- en Y </a:t>
            </a:r>
            <a:r>
              <a:rPr lang="nl-NL" b="1" dirty="0" err="1"/>
              <a:t>gastric</a:t>
            </a:r>
            <a:r>
              <a:rPr lang="nl-NL" b="1" dirty="0"/>
              <a:t> bypass </a:t>
            </a:r>
            <a:br>
              <a:rPr lang="nl-NL" b="1" dirty="0"/>
            </a:br>
            <a:r>
              <a:rPr lang="nl-NL" dirty="0"/>
              <a:t>De Roux- en Y </a:t>
            </a:r>
            <a:r>
              <a:rPr lang="nl-NL" dirty="0" err="1"/>
              <a:t>gastric</a:t>
            </a:r>
            <a:r>
              <a:rPr lang="nl-NL" dirty="0"/>
              <a:t> bypass wordt in Nederland het meest uitgevoerd. Deze operatie is tegelijk restrictief en </a:t>
            </a:r>
            <a:r>
              <a:rPr lang="nl-NL" dirty="0" err="1"/>
              <a:t>malabsorptief</a:t>
            </a:r>
            <a:r>
              <a:rPr lang="nl-NL" dirty="0"/>
              <a:t>. De maag wordt verkleind tot een reservoir van 30-60 ml (pouch), ongeveer 10% van de oorspronkelijke maaginhoud. Deze pouch wordt aangesloten op de dunne darm. De bypass - de rest van de maag, het duodenum en een deel van het jejunum - wordt distaal aangesloten op de dunne darm. Daardoor komen verteringssappen van maag, pancreas en gal pas later, in het jejunum, bij het voedsel. Deze ingreep heeft vooral een metabool effect. Na een Roux- en Y </a:t>
            </a:r>
            <a:r>
              <a:rPr lang="nl-NL" dirty="0" err="1"/>
              <a:t>gastric</a:t>
            </a:r>
            <a:r>
              <a:rPr lang="nl-NL" dirty="0"/>
              <a:t> bypass zijn postprandiaal de </a:t>
            </a:r>
            <a:r>
              <a:rPr lang="nl-NL" dirty="0" err="1"/>
              <a:t>gastrointestinale</a:t>
            </a:r>
            <a:r>
              <a:rPr lang="nl-NL" dirty="0"/>
              <a:t> hormonen GLP-1, PYY en </a:t>
            </a:r>
            <a:r>
              <a:rPr lang="nl-NL" dirty="0" err="1"/>
              <a:t>oxytomoduline</a:t>
            </a:r>
            <a:r>
              <a:rPr lang="nl-NL" dirty="0"/>
              <a:t> verhoogd. Dit speelt waarschijnlijk een rol bij het gewichtsverlies. Infusie van deze hormonen leidt inderdaad tot een verminderde voedselopname.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Postieve</a:t>
            </a:r>
            <a:r>
              <a:rPr lang="nl-NL" sz="1200" kern="1200" dirty="0">
                <a:solidFill>
                  <a:schemeClr val="tx1"/>
                </a:solidFill>
                <a:effectLst/>
                <a:latin typeface="+mn-lt"/>
                <a:ea typeface="+mn-ea"/>
                <a:cs typeface="+mn-cs"/>
              </a:rPr>
              <a:t> effecten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Zowel de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sleeve</a:t>
            </a:r>
            <a:r>
              <a:rPr lang="nl-NL" sz="1200" kern="1200" dirty="0">
                <a:solidFill>
                  <a:schemeClr val="tx1"/>
                </a:solidFill>
                <a:effectLst/>
                <a:latin typeface="+mn-lt"/>
                <a:ea typeface="+mn-ea"/>
                <a:cs typeface="+mn-cs"/>
              </a:rPr>
              <a:t> als de Roux- en Y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 leiden tot een significante, vergelijkbare afname van het BMI met 12 tot 17 kg/m2 na vijf jaar. Na beide ingrepen verbetert ook de </a:t>
            </a:r>
            <a:r>
              <a:rPr lang="nl-NL" sz="1200" kern="1200" dirty="0" err="1">
                <a:solidFill>
                  <a:schemeClr val="tx1"/>
                </a:solidFill>
                <a:effectLst/>
                <a:latin typeface="+mn-lt"/>
                <a:ea typeface="+mn-ea"/>
                <a:cs typeface="+mn-cs"/>
              </a:rPr>
              <a:t>glykemische</a:t>
            </a:r>
            <a:r>
              <a:rPr lang="nl-NL" sz="1200" kern="1200" dirty="0">
                <a:solidFill>
                  <a:schemeClr val="tx1"/>
                </a:solidFill>
                <a:effectLst/>
                <a:latin typeface="+mn-lt"/>
                <a:ea typeface="+mn-ea"/>
                <a:cs typeface="+mn-cs"/>
              </a:rPr>
              <a:t> controle en het LDL. Daarnaast treedt remissie van gastro-oesofageale refluxklachten op, vaker na een Roux- en Y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 dan na een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sleeve</a:t>
            </a:r>
            <a:r>
              <a:rPr lang="nl-NL" sz="1200" kern="1200" dirty="0">
                <a:solidFill>
                  <a:schemeClr val="tx1"/>
                </a:solidFill>
                <a:effectLst/>
                <a:latin typeface="+mn-lt"/>
                <a:ea typeface="+mn-ea"/>
                <a:cs typeface="+mn-cs"/>
              </a:rPr>
              <a:t>. Na een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sleeve</a:t>
            </a:r>
            <a:r>
              <a:rPr lang="nl-NL" sz="1200" kern="1200" dirty="0">
                <a:solidFill>
                  <a:schemeClr val="tx1"/>
                </a:solidFill>
                <a:effectLst/>
                <a:latin typeface="+mn-lt"/>
                <a:ea typeface="+mn-ea"/>
                <a:cs typeface="+mn-cs"/>
              </a:rPr>
              <a:t> komt bovendien juist ook vaker verergering van de symptomen van gastro-oesofageale reflux voor. De verbetering van de kwaliteit van leven is na beide ingrepen gelijk.</a:t>
            </a:r>
          </a:p>
          <a:p>
            <a:endParaRPr lang="nl-NL" dirty="0"/>
          </a:p>
          <a:p>
            <a:r>
              <a:rPr lang="nl-NL" dirty="0"/>
              <a:t>[Bron: </a:t>
            </a:r>
            <a:r>
              <a:rPr lang="nl-NL" sz="1200" dirty="0"/>
              <a:t>KNMP kennisdocument, mei 2022</a:t>
            </a:r>
            <a:r>
              <a:rPr lang="nl-NL" dirty="0"/>
              <a:t>]</a:t>
            </a:r>
          </a:p>
          <a:p>
            <a:endParaRPr lang="nl-NL" dirty="0"/>
          </a:p>
          <a:p>
            <a:r>
              <a:rPr lang="nl-NL" dirty="0"/>
              <a:t>De </a:t>
            </a:r>
            <a:r>
              <a:rPr lang="nl-NL" dirty="0" err="1"/>
              <a:t>gastric</a:t>
            </a:r>
            <a:r>
              <a:rPr lang="nl-NL" dirty="0"/>
              <a:t> </a:t>
            </a:r>
            <a:r>
              <a:rPr lang="nl-NL" dirty="0" err="1"/>
              <a:t>sleeve</a:t>
            </a:r>
            <a:r>
              <a:rPr lang="nl-NL" dirty="0"/>
              <a:t> en </a:t>
            </a:r>
            <a:r>
              <a:rPr lang="nl-NL" dirty="0" err="1"/>
              <a:t>gastric</a:t>
            </a:r>
            <a:r>
              <a:rPr lang="nl-NL" dirty="0"/>
              <a:t> bypass, en de verschillen hiertussen, worden uitgelegd in de volgende filmpjes: </a:t>
            </a:r>
          </a:p>
          <a:p>
            <a:r>
              <a:rPr lang="nl-NL" dirty="0"/>
              <a:t>• www.youtube.com/watch?v=pQidnZEhDoc </a:t>
            </a:r>
          </a:p>
          <a:p>
            <a:r>
              <a:rPr lang="nl-NL" dirty="0"/>
              <a:t>• www.youtube.com/watch?v=hywQreYQ3xY </a:t>
            </a:r>
          </a:p>
          <a:p>
            <a:r>
              <a:rPr lang="nl-NL" dirty="0"/>
              <a:t>• www.youtube.com/watch?v=l4vREUUv9Lw</a:t>
            </a:r>
          </a:p>
          <a:p>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8E5467-B457-40CB-B411-D0E58123228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2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Mini </a:t>
            </a:r>
            <a:r>
              <a:rPr lang="nl-NL" sz="1200" b="1" kern="1200" dirty="0" err="1">
                <a:solidFill>
                  <a:schemeClr val="tx1"/>
                </a:solidFill>
                <a:effectLst/>
                <a:latin typeface="+mn-lt"/>
                <a:ea typeface="+mn-ea"/>
                <a:cs typeface="+mn-cs"/>
              </a:rPr>
              <a:t>gastric</a:t>
            </a:r>
            <a:r>
              <a:rPr lang="nl-NL" sz="1200" b="1" kern="1200" dirty="0">
                <a:solidFill>
                  <a:schemeClr val="tx1"/>
                </a:solidFill>
                <a:effectLst/>
                <a:latin typeface="+mn-lt"/>
                <a:ea typeface="+mn-ea"/>
                <a:cs typeface="+mn-cs"/>
              </a:rPr>
              <a:t> bypass</a:t>
            </a:r>
            <a:br>
              <a:rPr lang="nl-NL" b="1" dirty="0"/>
            </a:br>
            <a:r>
              <a:rPr lang="nl-NL" sz="1200" kern="1200" dirty="0">
                <a:solidFill>
                  <a:schemeClr val="tx1"/>
                </a:solidFill>
                <a:effectLst/>
                <a:latin typeface="+mn-lt"/>
                <a:ea typeface="+mn-ea"/>
                <a:cs typeface="+mn-cs"/>
              </a:rPr>
              <a:t>Bij een mini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 ook wel omega loop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 genoemd, wordt de maag verdeeld in een lange buisvormige pouch en een uitgesloten restmaag. De pouch wordt aangesloten op de dunne darm, die ongeveer twee meter is omgeleid. Hierbij wordt maar een verbinding gemaakt, in tegenstelling tot de twee verbindingen bij de Roux-en-Y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a:t>
            </a:r>
          </a:p>
          <a:p>
            <a:br>
              <a:rPr lang="nl-NL" dirty="0"/>
            </a:br>
            <a:r>
              <a:rPr lang="nl-NL" sz="1200" kern="1200" dirty="0">
                <a:solidFill>
                  <a:schemeClr val="tx1"/>
                </a:solidFill>
                <a:effectLst/>
                <a:latin typeface="+mn-lt"/>
                <a:ea typeface="+mn-ea"/>
                <a:cs typeface="+mn-cs"/>
              </a:rPr>
              <a:t>Een mini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 resulteert in een gewichtsverlies van 30 tot 40%. Op lange termijn lijken de effecten op het overgewicht en </a:t>
            </a:r>
            <a:r>
              <a:rPr lang="nl-NL" sz="1200" kern="1200" dirty="0" err="1">
                <a:solidFill>
                  <a:schemeClr val="tx1"/>
                </a:solidFill>
                <a:effectLst/>
                <a:latin typeface="+mn-lt"/>
                <a:ea typeface="+mn-ea"/>
                <a:cs typeface="+mn-cs"/>
              </a:rPr>
              <a:t>comorbiditeit</a:t>
            </a:r>
            <a:r>
              <a:rPr lang="nl-NL" sz="1200" kern="1200" dirty="0">
                <a:solidFill>
                  <a:schemeClr val="tx1"/>
                </a:solidFill>
                <a:effectLst/>
                <a:latin typeface="+mn-lt"/>
                <a:ea typeface="+mn-ea"/>
                <a:cs typeface="+mn-cs"/>
              </a:rPr>
              <a:t> zoals diabetes sterker dan bij de Roux-en-Y </a:t>
            </a:r>
            <a:r>
              <a:rPr lang="nl-NL" sz="1200" kern="1200" dirty="0" err="1">
                <a:solidFill>
                  <a:schemeClr val="tx1"/>
                </a:solidFill>
                <a:effectLst/>
                <a:latin typeface="+mn-lt"/>
                <a:ea typeface="+mn-ea"/>
                <a:cs typeface="+mn-cs"/>
              </a:rPr>
              <a:t>gastric</a:t>
            </a:r>
            <a:r>
              <a:rPr lang="nl-NL" sz="1200" kern="1200" dirty="0">
                <a:solidFill>
                  <a:schemeClr val="tx1"/>
                </a:solidFill>
                <a:effectLst/>
                <a:latin typeface="+mn-lt"/>
                <a:ea typeface="+mn-ea"/>
                <a:cs typeface="+mn-cs"/>
              </a:rPr>
              <a:t> bypass, waarschijnlijk door een groter gewichtsverlies en meer omleiding van de darmen. Op de lange termijn zijn er weinig complicaties. Minder dan 5% van de patiënten ondergaat een revisie operatie. Ook bij deze ingreep treden tekorten van vitamines en mineralen op, waardoor levenslange controle en suppletie noodzakelijk is.</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sz="1200" dirty="0"/>
              <a:t>KNMP kennisdocument, mei 2022</a:t>
            </a:r>
            <a:r>
              <a:rPr lang="nl-NL"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beeld dia: https://www.zgt.nl/aandoening-en-behandeling/onze-specialismen/obesitascentrum/operatie/mini-bypass/]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14</a:t>
            </a:fld>
            <a:endParaRPr lang="nl-NL"/>
          </a:p>
        </p:txBody>
      </p:sp>
    </p:spTree>
    <p:extLst>
      <p:ext uri="{BB962C8B-B14F-4D97-AF65-F5344CB8AC3E}">
        <p14:creationId xmlns:p14="http://schemas.microsoft.com/office/powerpoint/2010/main" val="24627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kern="1200" dirty="0">
                <a:solidFill>
                  <a:schemeClr val="tx1"/>
                </a:solidFill>
                <a:effectLst/>
                <a:latin typeface="+mn-lt"/>
                <a:ea typeface="+mn-ea"/>
                <a:cs typeface="+mn-cs"/>
              </a:rPr>
              <a:t>Complicaties</a:t>
            </a:r>
            <a:br>
              <a:rPr lang="nl-NL" dirty="0"/>
            </a:br>
            <a:r>
              <a:rPr lang="nl-NL" sz="1200" kern="1200" dirty="0">
                <a:solidFill>
                  <a:schemeClr val="tx1"/>
                </a:solidFill>
                <a:effectLst/>
                <a:latin typeface="+mn-lt"/>
                <a:ea typeface="+mn-ea"/>
                <a:cs typeface="+mn-cs"/>
              </a:rPr>
              <a:t>De mortaliteit na een bariatrische ingreep is laag, 0,07 tot 0,2% van de geopereerde patiënten overlijdt binnen 30 dagen na de operatie. De sterfte na bariatrische chirurgie na 4,5 jaar is lager dan bij patiënten die geen ingreep hebben ondergaan (1,3% versus 2,3%). Als complicaties van de ingreep kunnen naadlekkages en bloedingen optreden.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kern="1200" dirty="0">
                <a:solidFill>
                  <a:schemeClr val="tx1"/>
                </a:solidFill>
                <a:effectLst/>
                <a:latin typeface="+mn-lt"/>
                <a:ea typeface="+mn-ea"/>
                <a:cs typeface="+mn-cs"/>
              </a:rPr>
              <a:t>Dumpingsyndroom</a:t>
            </a:r>
            <a:br>
              <a:rPr lang="nl-NL" dirty="0"/>
            </a:br>
            <a:r>
              <a:rPr lang="nl-NL" sz="1200" kern="1200" dirty="0">
                <a:solidFill>
                  <a:schemeClr val="tx1"/>
                </a:solidFill>
                <a:effectLst/>
                <a:latin typeface="+mn-lt"/>
                <a:ea typeface="+mn-ea"/>
                <a:cs typeface="+mn-cs"/>
              </a:rPr>
              <a:t>Na een bypassoperatie kunnen patiënten last krijgen van het zogeheten dumpingsyndroom: hartkloppingen, duizeligheid en sufheid. Het dumpingsyndroom kan snel na de maaltijd optreden, of later, 1 tot 3 uur na de maaltijd. In het eerste geval speelt snelle maaglediging een rol. Het voedsel komt snel in het jejunum en onttrekt daar vocht aan de omliggende bloedvaten. Door tussenkomst van diverse vasoactieve stoffen ontstaat een </a:t>
            </a:r>
            <a:r>
              <a:rPr lang="nl-NL" sz="1200" kern="1200" dirty="0" err="1">
                <a:solidFill>
                  <a:schemeClr val="tx1"/>
                </a:solidFill>
                <a:effectLst/>
                <a:latin typeface="+mn-lt"/>
                <a:ea typeface="+mn-ea"/>
                <a:cs typeface="+mn-cs"/>
              </a:rPr>
              <a:t>vasovagale</a:t>
            </a:r>
            <a:r>
              <a:rPr lang="nl-NL" sz="1200" kern="1200" dirty="0">
                <a:solidFill>
                  <a:schemeClr val="tx1"/>
                </a:solidFill>
                <a:effectLst/>
                <a:latin typeface="+mn-lt"/>
                <a:ea typeface="+mn-ea"/>
                <a:cs typeface="+mn-cs"/>
              </a:rPr>
              <a:t> reactie. Late dumping gaat gepaard met klachten zoals hypoglykemie, een slap gevoel, zweten en duizeligheid. Dit komt door het gebruik van snel opneembare koolhydraten. Dumpingklachten kunnen worden tegengegaan door verspreid over de dag kleine maaltijden zonder drinken te nuttigen en snel opneembare koolhydraten te vermijden. </a:t>
            </a:r>
            <a:r>
              <a:rPr lang="nl-NL" dirty="0"/>
              <a:t>[Bron: </a:t>
            </a:r>
            <a:r>
              <a:rPr lang="nl-NL" sz="1200" dirty="0"/>
              <a:t>KNMP kennisdocument, mei 2022</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Dumping bestaat in twee vormen:</a:t>
            </a:r>
          </a:p>
          <a:p>
            <a:r>
              <a:rPr lang="nl-NL" b="0" u="sng" dirty="0"/>
              <a:t>1. Vroege dumping – 10-20 minuten na een maaltijd: </a:t>
            </a:r>
          </a:p>
          <a:p>
            <a:r>
              <a:rPr lang="nl-NL" dirty="0"/>
              <a:t>Vocht verplaatst zich snel naar de darm, gevolgd door vast (vaak zoet) voedsel. Hierdoor wordt er veel vocht vanuit de bloedbaan naar de darm aangetrokken en ontstaat er (osmotische) diarree. De darm geeft daarom een krampen pijn. Het onttrokken vocht uit de bloedbaan zorgt dat de bloeddruk lager wordt en iemand ‘licht in het hoofd’ kan worden.</a:t>
            </a:r>
          </a:p>
          <a:p>
            <a:endParaRPr lang="nl-NL" dirty="0"/>
          </a:p>
          <a:p>
            <a:r>
              <a:rPr lang="nl-NL" b="0" u="sng" dirty="0"/>
              <a:t>2. Late dumping – 2-3 uur na een maaltijd:</a:t>
            </a:r>
          </a:p>
          <a:p>
            <a:r>
              <a:rPr lang="nl-NL" dirty="0"/>
              <a:t>Een overschot aan suikers verplaatst zich naar de darm waardoor de bloedsuikerspiegel stijgt. Als een reactie hierop produceert de alvleesklier insuline, waardoor de bloedsuikerspiegel weer hard daalt. Dit fenomeen is een soort ‘</a:t>
            </a:r>
            <a:r>
              <a:rPr lang="nl-NL" dirty="0" err="1"/>
              <a:t>post-prandiale</a:t>
            </a:r>
            <a:r>
              <a:rPr lang="nl-NL" dirty="0"/>
              <a:t> dip’.</a:t>
            </a:r>
          </a:p>
          <a:p>
            <a:endParaRPr lang="nl-NL" dirty="0"/>
          </a:p>
          <a:p>
            <a:r>
              <a:rPr lang="nl-NL" dirty="0"/>
              <a:t>[Bron: https://www.darmgezondheid.nl/darmklachten/darmaandoeningen/dumping-syndroom/, geraadpleegd 03-02-2022]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dirty="0"/>
              <a:t>Tekort aan voedingstoffen</a:t>
            </a:r>
            <a:br>
              <a:rPr lang="nl-NL" b="1" dirty="0"/>
            </a:br>
            <a:r>
              <a:rPr lang="nl-NL" sz="1200" kern="1200" dirty="0">
                <a:solidFill>
                  <a:schemeClr val="tx1"/>
                </a:solidFill>
                <a:effectLst/>
                <a:latin typeface="+mn-lt"/>
                <a:ea typeface="+mn-ea"/>
                <a:cs typeface="+mn-cs"/>
              </a:rPr>
              <a:t>Na een </a:t>
            </a:r>
            <a:r>
              <a:rPr lang="nl-NL" sz="1200" kern="1200" dirty="0" err="1">
                <a:solidFill>
                  <a:schemeClr val="tx1"/>
                </a:solidFill>
                <a:effectLst/>
                <a:latin typeface="+mn-lt"/>
                <a:ea typeface="+mn-ea"/>
                <a:cs typeface="+mn-cs"/>
              </a:rPr>
              <a:t>bariatische</a:t>
            </a:r>
            <a:r>
              <a:rPr lang="nl-NL" sz="1200" kern="1200" dirty="0">
                <a:solidFill>
                  <a:schemeClr val="tx1"/>
                </a:solidFill>
                <a:effectLst/>
                <a:latin typeface="+mn-lt"/>
                <a:ea typeface="+mn-ea"/>
                <a:cs typeface="+mn-cs"/>
              </a:rPr>
              <a:t> ingreep komen vaak tekorten aan voedingsstoffen voor. Het meest frequent worden tekorten aan ijzer, vitamine B12, foliumzuur en calcium gezien. Ook kunnen tekorten aan vitamine D, ijzer, koper, zink en albumine voorkomen. </a:t>
            </a:r>
            <a:r>
              <a:rPr lang="nl-NL" dirty="0"/>
              <a:t>[Bron: </a:t>
            </a:r>
            <a:r>
              <a:rPr lang="nl-NL" sz="1200" dirty="0"/>
              <a:t>KNMP kennisdocument, mei 2022</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kern="1200" dirty="0">
                <a:solidFill>
                  <a:schemeClr val="tx1"/>
                </a:solidFill>
                <a:effectLst/>
                <a:latin typeface="+mn-lt"/>
                <a:ea typeface="+mn-ea"/>
                <a:cs typeface="+mn-cs"/>
              </a:rPr>
              <a:t>Verslaving</a:t>
            </a:r>
          </a:p>
          <a:p>
            <a:r>
              <a:rPr lang="nl-NL" i="0" u="sng" dirty="0"/>
              <a:t>Alcohol</a:t>
            </a:r>
            <a:r>
              <a:rPr lang="nl-NL" i="0" u="none" dirty="0"/>
              <a:t>: </a:t>
            </a:r>
            <a:r>
              <a:rPr lang="nl-NL" dirty="0"/>
              <a:t>Ook het metabolisme van alcohol verandert na metabole chirurgie. Het effect kan sterker zijn en er zijn aanwijzingen voor een grotere kans op verslaving na metabole chirurgie. </a:t>
            </a:r>
          </a:p>
          <a:p>
            <a:endParaRPr lang="nl-NL" dirty="0"/>
          </a:p>
          <a:p>
            <a:r>
              <a:rPr lang="nl-NL" dirty="0"/>
              <a:t>[bron: https://richtlijnendatabase.nl/richtlijn/chirurgische_behandeling_van_obesitas/medische_nazorg_follow-up_na_chirurgische_behandeling_van_obesitas.html, geraadpleegd 10-02-2022]</a:t>
            </a:r>
          </a:p>
          <a:p>
            <a:endParaRPr lang="nl-NL" dirty="0"/>
          </a:p>
          <a:p>
            <a:r>
              <a:rPr lang="nl-NL" dirty="0"/>
              <a:t>Zie ook: </a:t>
            </a:r>
            <a:r>
              <a:rPr lang="nl-NL" sz="1200" kern="1200" dirty="0">
                <a:solidFill>
                  <a:schemeClr val="tx1"/>
                </a:solidFill>
                <a:effectLst/>
                <a:latin typeface="+mn-lt"/>
                <a:ea typeface="+mn-ea"/>
                <a:cs typeface="+mn-cs"/>
              </a:rPr>
              <a:t>https://www.maagverkleining.info/verslavingen/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br>
              <a:rPr lang="nl-NL" dirty="0"/>
            </a:br>
            <a:endParaRPr lang="en-US"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15</a:t>
            </a:fld>
            <a:endParaRPr lang="nl-NL"/>
          </a:p>
        </p:txBody>
      </p:sp>
    </p:spTree>
    <p:extLst>
      <p:ext uri="{BB962C8B-B14F-4D97-AF65-F5344CB8AC3E}">
        <p14:creationId xmlns:p14="http://schemas.microsoft.com/office/powerpoint/2010/main" val="266214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none" kern="1200" dirty="0">
                <a:solidFill>
                  <a:schemeClr val="tx1"/>
                </a:solidFill>
                <a:effectLst/>
                <a:latin typeface="+mn-lt"/>
                <a:ea typeface="+mn-ea"/>
                <a:cs typeface="+mn-cs"/>
              </a:rPr>
              <a:t>Farmacokinetiek en bariatrische chirurgie</a:t>
            </a:r>
          </a:p>
          <a:p>
            <a:r>
              <a:rPr lang="nl-NL" sz="1200" b="0" i="0" u="none" strike="noStrike" kern="1200" baseline="0" dirty="0">
                <a:solidFill>
                  <a:schemeClr val="tx1"/>
                </a:solidFill>
                <a:latin typeface="+mn-lt"/>
                <a:ea typeface="+mn-ea"/>
                <a:cs typeface="+mn-cs"/>
              </a:rPr>
              <a:t>Over de invloed van bariatrische chirurgie op de kinetiek van geneesmiddelen is weinig bekend. Dat is verrassend, aangezien veel patiënten met (morbide) obesitas multipele </a:t>
            </a:r>
            <a:r>
              <a:rPr lang="nl-NL" sz="1200" b="0" i="0" u="none" strike="noStrike" kern="1200" baseline="0" dirty="0" err="1">
                <a:solidFill>
                  <a:schemeClr val="tx1"/>
                </a:solidFill>
                <a:latin typeface="+mn-lt"/>
                <a:ea typeface="+mn-ea"/>
                <a:cs typeface="+mn-cs"/>
              </a:rPr>
              <a:t>comorbiditeit</a:t>
            </a:r>
            <a:r>
              <a:rPr lang="nl-NL" sz="1200" b="0" i="0" u="none" strike="noStrike" kern="1200" baseline="0" dirty="0">
                <a:solidFill>
                  <a:schemeClr val="tx1"/>
                </a:solidFill>
                <a:latin typeface="+mn-lt"/>
                <a:ea typeface="+mn-ea"/>
                <a:cs typeface="+mn-cs"/>
              </a:rPr>
              <a:t> hebben, waarvoor gebruik van geneesmiddelen nodig is.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Een bariatrische ingreep leidt tot fysiologische veranderingen, die de farmacokinetiek kunnen veranderen. Na een bariatrische operatie kunnen de desintegratie en dissolutie, de mucosale blootstelling en de absorptie zijn veranderd. Ook het gewichtsverlies na de bariatrische ingreep kan leiden tot veranderingen in de farmacokinetiek, net zoals het verdwijnen van </a:t>
            </a:r>
            <a:r>
              <a:rPr lang="nl-NL" sz="1200" b="0" i="0" u="none" strike="noStrike" kern="1200" baseline="0" dirty="0" err="1">
                <a:solidFill>
                  <a:schemeClr val="tx1"/>
                </a:solidFill>
                <a:latin typeface="+mn-lt"/>
                <a:ea typeface="+mn-ea"/>
                <a:cs typeface="+mn-cs"/>
              </a:rPr>
              <a:t>comorbiditeit</a:t>
            </a:r>
            <a:r>
              <a:rPr lang="nl-NL" sz="1200" b="0" i="0" u="none" strike="noStrike" kern="1200" baseline="0" dirty="0">
                <a:solidFill>
                  <a:schemeClr val="tx1"/>
                </a:solidFill>
                <a:latin typeface="+mn-lt"/>
                <a:ea typeface="+mn-ea"/>
                <a:cs typeface="+mn-cs"/>
              </a:rPr>
              <a: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Restrictieve ingrepen, zoals een maagband, hebben in theorie een kleinere invloed op de absorptie dan </a:t>
            </a:r>
            <a:r>
              <a:rPr lang="nl-NL" sz="1200" b="0" i="0" u="none" strike="noStrike" kern="1200" baseline="0" dirty="0" err="1">
                <a:solidFill>
                  <a:schemeClr val="tx1"/>
                </a:solidFill>
                <a:latin typeface="+mn-lt"/>
                <a:ea typeface="+mn-ea"/>
                <a:cs typeface="+mn-cs"/>
              </a:rPr>
              <a:t>malabsorptieve</a:t>
            </a:r>
            <a:r>
              <a:rPr lang="nl-NL" sz="1200" b="0" i="0" u="none" strike="noStrike" kern="1200" baseline="0" dirty="0">
                <a:solidFill>
                  <a:schemeClr val="tx1"/>
                </a:solidFill>
                <a:latin typeface="+mn-lt"/>
                <a:ea typeface="+mn-ea"/>
                <a:cs typeface="+mn-cs"/>
              </a:rPr>
              <a:t> ingrepen.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bypass vermindert de absorptie van geneesmiddelen door veranderingen in de oplosbaarheid, de afname van de intestinale lengte, de verkorte doorlooptijd in de darmen en de kortere blootstelling aan de mucosa.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 de tabel van de dia zijn de veranderingen opgenomen, die in theorie de kinetiek kunnen beïnvloeden.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Voor meer informatie zie [bron </a:t>
            </a:r>
            <a:r>
              <a:rPr lang="nl-NL" sz="1200" dirty="0"/>
              <a:t>KNMP kennisdocument, mei 2022</a:t>
            </a:r>
            <a:r>
              <a:rPr lang="nl-NL" sz="1200" b="0" i="0" u="none" strike="noStrike" kern="1200" baseline="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16</a:t>
            </a:fld>
            <a:endParaRPr lang="nl-NL"/>
          </a:p>
        </p:txBody>
      </p:sp>
    </p:spTree>
    <p:extLst>
      <p:ext uri="{BB962C8B-B14F-4D97-AF65-F5344CB8AC3E}">
        <p14:creationId xmlns:p14="http://schemas.microsoft.com/office/powerpoint/2010/main" val="408096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volgende aanbevelingen kunnen worden gedaan: </a:t>
            </a:r>
          </a:p>
          <a:p>
            <a:pPr marL="228600" indent="-228600">
              <a:buAutoNum type="arabicPeriod"/>
            </a:pPr>
            <a:r>
              <a:rPr lang="nl-NL" sz="1200" b="0" i="0" u="none" strike="noStrike" kern="1200" baseline="0" dirty="0">
                <a:solidFill>
                  <a:schemeClr val="tx1"/>
                </a:solidFill>
                <a:latin typeface="+mn-lt"/>
                <a:ea typeface="+mn-ea"/>
                <a:cs typeface="+mn-cs"/>
              </a:rPr>
              <a:t>Na een bariatrische ingreep krijgt de patiënt het advies om zes tot zeven keer per dag kleine maaltijden te eten zonder veel vet. Het wordt bovendien afgeraden tegelijk te eten en te drinken en grote hoeveelheden tegelijk te drinken. Daardoor kan het lastig zijn om geneesmiddelen op een nuchtere maag in te nemen, met veel water, zonder zuivel of met vetrijk voedsel. Een </a:t>
            </a:r>
            <a:r>
              <a:rPr lang="nl-NL" sz="1200" b="0" i="0" u="sng" strike="noStrike" kern="1200" baseline="0" dirty="0">
                <a:solidFill>
                  <a:schemeClr val="tx1"/>
                </a:solidFill>
                <a:latin typeface="+mn-lt"/>
                <a:ea typeface="+mn-ea"/>
                <a:cs typeface="+mn-cs"/>
              </a:rPr>
              <a:t>innameschema</a:t>
            </a:r>
            <a:r>
              <a:rPr lang="nl-NL" sz="1200" b="0" i="0" u="none" strike="noStrike" kern="1200" baseline="0" dirty="0">
                <a:solidFill>
                  <a:schemeClr val="tx1"/>
                </a:solidFill>
                <a:latin typeface="+mn-lt"/>
                <a:ea typeface="+mn-ea"/>
                <a:cs typeface="+mn-cs"/>
              </a:rPr>
              <a:t> kan in dit geval handig zijn voor de patiënt. Soms kan het nodig zijn een alternatief geneesmiddel te kiezen. Als apothekers hier vragen over hebben, kunnen ze contact opnemen met de helpdesk van het Geneesmiddel Informatie Centrum. </a:t>
            </a:r>
          </a:p>
          <a:p>
            <a:pPr marL="228600" indent="-228600">
              <a:buAutoNum type="arabicPeriod"/>
            </a:pPr>
            <a:endParaRPr lang="nl-NL" sz="1200" b="0" i="0" u="none" strike="noStrike" kern="1200" baseline="0" dirty="0">
              <a:solidFill>
                <a:schemeClr val="tx1"/>
              </a:solidFill>
              <a:latin typeface="+mn-lt"/>
              <a:ea typeface="+mn-ea"/>
              <a:cs typeface="+mn-cs"/>
            </a:endParaRPr>
          </a:p>
          <a:p>
            <a:pPr marL="228600" indent="-228600">
              <a:buAutoNum type="arabicPeriod"/>
            </a:pPr>
            <a:r>
              <a:rPr lang="nl-NL" sz="1200" b="0" i="0" u="none" strike="noStrike" kern="1200" baseline="0" dirty="0">
                <a:solidFill>
                  <a:schemeClr val="tx1"/>
                </a:solidFill>
                <a:latin typeface="+mn-lt"/>
                <a:ea typeface="+mn-ea"/>
                <a:cs typeface="+mn-cs"/>
              </a:rPr>
              <a:t>Na een bariatrische ingreep hebben sommige patiënten moeite met het slikken van grote tabletten en capsules. Een drank kan dan een geschikte toedieningsvorm zijn. Suikerhoudende dranken vergroten echter de kans op het dumpingsyndroom.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kennisdocument, mei 2022]</a:t>
            </a:r>
          </a:p>
          <a:p>
            <a:pPr marL="0" indent="0">
              <a:buNone/>
            </a:pPr>
            <a:endParaRPr lang="nl-NL" sz="1200" b="0" i="0" u="none" strike="noStrike" kern="1200" baseline="0" dirty="0">
              <a:solidFill>
                <a:schemeClr val="tx1"/>
              </a:solidFill>
              <a:latin typeface="+mn-lt"/>
              <a:ea typeface="+mn-ea"/>
              <a:cs typeface="+mn-cs"/>
            </a:endParaRPr>
          </a:p>
          <a:p>
            <a:pPr marL="0" indent="0">
              <a:buNone/>
            </a:pPr>
            <a:r>
              <a:rPr lang="nl-NL" sz="1200" b="0" i="0" u="none" strike="noStrike" kern="1200" baseline="0" dirty="0">
                <a:solidFill>
                  <a:schemeClr val="tx1"/>
                </a:solidFill>
                <a:latin typeface="+mn-lt"/>
                <a:ea typeface="+mn-ea"/>
                <a:cs typeface="+mn-cs"/>
              </a:rPr>
              <a:t>Na een Roux-en-Y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bypass kan in één keer innemen van veel koolhydraten dumpingsyndroom uitlokken. Hierbij wordt een afkapwaarde van 15 gram per dosis gehanteerd. </a:t>
            </a:r>
          </a:p>
          <a:p>
            <a:pPr marL="0" indent="0">
              <a:buNone/>
            </a:pPr>
            <a:endParaRPr lang="nl-NL" sz="1200" b="0" i="0" u="none" strike="noStrike" kern="1200" baseline="0" dirty="0">
              <a:solidFill>
                <a:schemeClr val="tx1"/>
              </a:solidFill>
              <a:latin typeface="+mn-lt"/>
              <a:ea typeface="+mn-ea"/>
              <a:cs typeface="+mn-cs"/>
            </a:endParaRPr>
          </a:p>
          <a:p>
            <a:pPr marL="228600" indent="-228600">
              <a:buAutoNum type="arabicPeriod"/>
            </a:pPr>
            <a:r>
              <a:rPr lang="nl-NL" sz="1200" b="0" i="0" u="none" strike="noStrike" kern="1200" baseline="0" dirty="0">
                <a:solidFill>
                  <a:schemeClr val="tx1"/>
                </a:solidFill>
                <a:latin typeface="+mn-lt"/>
                <a:ea typeface="+mn-ea"/>
                <a:cs typeface="+mn-cs"/>
              </a:rPr>
              <a:t>Ga na of er meer dan 15 gram suiker per keer wordt ingenomen.</a:t>
            </a:r>
          </a:p>
          <a:p>
            <a:pPr marL="228600" indent="-228600">
              <a:buAutoNum type="arabicPeriod"/>
            </a:pPr>
            <a:r>
              <a:rPr lang="nl-NL" sz="1200" b="0" i="0" u="none" strike="noStrike" kern="1200" baseline="0" dirty="0">
                <a:solidFill>
                  <a:schemeClr val="tx1"/>
                </a:solidFill>
                <a:latin typeface="+mn-lt"/>
                <a:ea typeface="+mn-ea"/>
                <a:cs typeface="+mn-cs"/>
              </a:rPr>
              <a:t>Vermijd grote hoeveelheden suiker, kies eventueel een alternatief.</a:t>
            </a:r>
          </a:p>
          <a:p>
            <a:pPr marL="228600" indent="-228600">
              <a:buAutoNum type="arabicPeriod"/>
            </a:pPr>
            <a:r>
              <a:rPr lang="nl-NL" sz="1200" b="0" i="0" u="none" strike="noStrike" kern="1200" baseline="0" dirty="0">
                <a:solidFill>
                  <a:schemeClr val="tx1"/>
                </a:solidFill>
                <a:latin typeface="+mn-lt"/>
                <a:ea typeface="+mn-ea"/>
                <a:cs typeface="+mn-cs"/>
              </a:rPr>
              <a:t>Als een alternatief niet mogelijk is: informeer de patiënt over het risico op dumpingsyndroom.</a:t>
            </a:r>
          </a:p>
          <a:p>
            <a:pPr marL="228600" indent="-228600">
              <a:buAutoNum type="arabicPeriod"/>
            </a:pPr>
            <a:endParaRPr lang="nl-NL" sz="1200" b="0" i="0" u="none" strike="noStrike" kern="1200" baseline="0" dirty="0">
              <a:solidFill>
                <a:schemeClr val="tx1"/>
              </a:solidFill>
              <a:latin typeface="+mn-lt"/>
              <a:ea typeface="+mn-ea"/>
              <a:cs typeface="+mn-cs"/>
            </a:endParaRPr>
          </a:p>
          <a:p>
            <a:pPr marL="0" indent="0">
              <a:buNone/>
            </a:pPr>
            <a:r>
              <a:rPr lang="nl-NL" sz="1200" b="0" i="0" u="none" strike="noStrike" kern="1200" baseline="0" dirty="0">
                <a:solidFill>
                  <a:schemeClr val="tx1"/>
                </a:solidFill>
                <a:latin typeface="+mn-lt"/>
                <a:ea typeface="+mn-ea"/>
                <a:cs typeface="+mn-cs"/>
              </a:rPr>
              <a:t>[Bron advies G-standaard </a:t>
            </a:r>
            <a:r>
              <a:rPr lang="nl-NL" sz="1200" b="0" i="0" u="none" strike="noStrike" kern="1200" baseline="0" dirty="0" err="1">
                <a:solidFill>
                  <a:schemeClr val="tx1"/>
                </a:solidFill>
                <a:latin typeface="+mn-lt"/>
                <a:ea typeface="+mn-ea"/>
                <a:cs typeface="+mn-cs"/>
              </a:rPr>
              <a:t>Bariatrische</a:t>
            </a:r>
            <a:r>
              <a:rPr lang="nl-NL" sz="1200" b="0" i="0" u="none" strike="noStrike" kern="1200" baseline="0" dirty="0">
                <a:solidFill>
                  <a:schemeClr val="tx1"/>
                </a:solidFill>
                <a:latin typeface="+mn-lt"/>
                <a:ea typeface="+mn-ea"/>
                <a:cs typeface="+mn-cs"/>
              </a:rPr>
              <a:t> chirurgie: suikerhoudende dranken, geraadpleegd 29-04-2022].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17</a:t>
            </a:fld>
            <a:endParaRPr lang="nl-NL"/>
          </a:p>
        </p:txBody>
      </p:sp>
    </p:spTree>
    <p:extLst>
      <p:ext uri="{BB962C8B-B14F-4D97-AF65-F5344CB8AC3E}">
        <p14:creationId xmlns:p14="http://schemas.microsoft.com/office/powerpoint/2010/main" val="1067580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Afbouwen van medicatie</a:t>
            </a:r>
            <a:br>
              <a:rPr lang="nl-NL" sz="1200" b="1"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De geneesmiddelen die een </a:t>
            </a:r>
            <a:r>
              <a:rPr lang="nl-NL" sz="1200" b="0" i="0" u="none" strike="noStrike" kern="1200" baseline="0" dirty="0" err="1">
                <a:solidFill>
                  <a:schemeClr val="tx1"/>
                </a:solidFill>
                <a:latin typeface="+mn-lt"/>
                <a:ea typeface="+mn-ea"/>
                <a:cs typeface="+mn-cs"/>
              </a:rPr>
              <a:t>obese</a:t>
            </a:r>
            <a:r>
              <a:rPr lang="nl-NL" sz="1200" b="0" i="0" u="none" strike="noStrike" kern="1200" baseline="0" dirty="0">
                <a:solidFill>
                  <a:schemeClr val="tx1"/>
                </a:solidFill>
                <a:latin typeface="+mn-lt"/>
                <a:ea typeface="+mn-ea"/>
                <a:cs typeface="+mn-cs"/>
              </a:rPr>
              <a:t> patiënt gebruikt voor het behandelen van </a:t>
            </a:r>
            <a:r>
              <a:rPr lang="nl-NL" sz="1200" b="0" i="0" u="none" strike="noStrike" kern="1200" baseline="0" dirty="0" err="1">
                <a:solidFill>
                  <a:schemeClr val="tx1"/>
                </a:solidFill>
                <a:latin typeface="+mn-lt"/>
                <a:ea typeface="+mn-ea"/>
                <a:cs typeface="+mn-cs"/>
              </a:rPr>
              <a:t>comorbiditeit</a:t>
            </a:r>
            <a:r>
              <a:rPr lang="nl-NL" sz="1200" b="0" i="0" u="none" strike="noStrike" kern="1200" baseline="0" dirty="0">
                <a:solidFill>
                  <a:schemeClr val="tx1"/>
                </a:solidFill>
                <a:latin typeface="+mn-lt"/>
                <a:ea typeface="+mn-ea"/>
                <a:cs typeface="+mn-cs"/>
              </a:rPr>
              <a:t>, kunnen na een bariatrische ingreep vaak (voor een deel) worden afgebouwd. Het gebruik van bijvoorbeeld antihypertensiva en </a:t>
            </a:r>
            <a:r>
              <a:rPr lang="nl-NL" sz="1200" b="0" i="0" u="none" strike="noStrike" kern="1200" baseline="0" dirty="0" err="1">
                <a:solidFill>
                  <a:schemeClr val="tx1"/>
                </a:solidFill>
                <a:latin typeface="+mn-lt"/>
                <a:ea typeface="+mn-ea"/>
                <a:cs typeface="+mn-cs"/>
              </a:rPr>
              <a:t>bloedglucoseverlagende</a:t>
            </a:r>
            <a:r>
              <a:rPr lang="nl-NL" sz="1200" b="0" i="0" u="none" strike="noStrike" kern="1200" baseline="0" dirty="0">
                <a:solidFill>
                  <a:schemeClr val="tx1"/>
                </a:solidFill>
                <a:latin typeface="+mn-lt"/>
                <a:ea typeface="+mn-ea"/>
                <a:cs typeface="+mn-cs"/>
              </a:rPr>
              <a:t> middelen kan na een bariatrische ingreep vaak worden afgebouwd of worden gestopt. Door het gewichtsverlies na bariatrische chirurgie is bij 62% van de patiënten na 6 jaar de diabetes genezen. </a:t>
            </a:r>
          </a:p>
          <a:p>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baseline="0" dirty="0">
                <a:solidFill>
                  <a:schemeClr val="tx1"/>
                </a:solidFill>
                <a:latin typeface="+mn-lt"/>
                <a:ea typeface="+mn-ea"/>
                <a:cs typeface="+mn-cs"/>
              </a:rPr>
              <a:t>Follow-up</a:t>
            </a:r>
            <a:br>
              <a:rPr lang="nl-NL" sz="1200" b="1" i="0" u="sng"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Patiënten die een bariatrische ingreep hebben ondergaan blijven na de operatie vaak langdurig onder controle van de internist. De arts kijkt met name naar het gebruik van antihypertensiva, </a:t>
            </a:r>
            <a:r>
              <a:rPr lang="nl-NL" sz="1200" b="0" i="0" u="none" strike="noStrike" kern="1200" baseline="0" dirty="0" err="1">
                <a:solidFill>
                  <a:schemeClr val="tx1"/>
                </a:solidFill>
                <a:latin typeface="+mn-lt"/>
                <a:ea typeface="+mn-ea"/>
                <a:cs typeface="+mn-cs"/>
              </a:rPr>
              <a:t>bloedglucoseverlagende</a:t>
            </a:r>
            <a:r>
              <a:rPr lang="nl-NL" sz="1200" b="0" i="0" u="none" strike="noStrike" kern="1200" baseline="0" dirty="0">
                <a:solidFill>
                  <a:schemeClr val="tx1"/>
                </a:solidFill>
                <a:latin typeface="+mn-lt"/>
                <a:ea typeface="+mn-ea"/>
                <a:cs typeface="+mn-cs"/>
              </a:rPr>
              <a:t> middelen en schildkliermiddelen en controleert onder andere het </a:t>
            </a:r>
            <a:r>
              <a:rPr lang="nl-NL" sz="1200" b="0" i="0" u="none" strike="noStrike" kern="1200" baseline="0" dirty="0" err="1">
                <a:solidFill>
                  <a:schemeClr val="tx1"/>
                </a:solidFill>
                <a:latin typeface="+mn-lt"/>
                <a:ea typeface="+mn-ea"/>
                <a:cs typeface="+mn-cs"/>
              </a:rPr>
              <a:t>Hb</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ferritine</a:t>
            </a:r>
            <a:r>
              <a:rPr lang="nl-NL" sz="1200" b="0" i="0" u="none" strike="noStrike" kern="1200" baseline="0" dirty="0">
                <a:solidFill>
                  <a:schemeClr val="tx1"/>
                </a:solidFill>
                <a:latin typeface="+mn-lt"/>
                <a:ea typeface="+mn-ea"/>
                <a:cs typeface="+mn-cs"/>
              </a:rPr>
              <a:t>, de GFR, elektrolyten en vitamines. </a:t>
            </a:r>
            <a:endParaRPr lang="en-US" dirty="0"/>
          </a:p>
          <a:p>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baseline="0" dirty="0">
                <a:solidFill>
                  <a:schemeClr val="tx1"/>
                </a:solidFill>
                <a:latin typeface="+mn-lt"/>
                <a:ea typeface="+mn-ea"/>
                <a:cs typeface="+mn-cs"/>
              </a:rPr>
              <a:t>Middelen met een smalle therapeutische breedte</a:t>
            </a:r>
            <a:br>
              <a:rPr lang="nl-NL" sz="1200" b="1"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Voor bepaalde middelen met een smalle therapeutische breedte, zoals anti-epileptica, bepaalde psychofarmaca en digoxine, is </a:t>
            </a:r>
            <a:r>
              <a:rPr lang="nl-NL" sz="1200" b="0" i="0" u="none" strike="noStrike" kern="1200" baseline="0" dirty="0" err="1">
                <a:solidFill>
                  <a:schemeClr val="tx1"/>
                </a:solidFill>
                <a:latin typeface="+mn-lt"/>
                <a:ea typeface="+mn-ea"/>
                <a:cs typeface="+mn-cs"/>
              </a:rPr>
              <a:t>therapeutic</a:t>
            </a:r>
            <a:r>
              <a:rPr lang="nl-NL" sz="1200" b="0" i="0" u="none" strike="noStrike" kern="1200" baseline="0" dirty="0">
                <a:solidFill>
                  <a:schemeClr val="tx1"/>
                </a:solidFill>
                <a:latin typeface="+mn-lt"/>
                <a:ea typeface="+mn-ea"/>
                <a:cs typeface="+mn-cs"/>
              </a:rPr>
              <a:t> drug monitoring van belang voor het instellen van de patiënt op een juiste dosering. Voor en na de operatie zijn extra controles van de bloedspiegel nodig. Door mogelijk gewijzigde absorptie na een bariatrische operatie, vooral na een bypass, kan de bloedspiegel van een geneesmiddel veranderen. Dit kan leiden tot een verminderde effectiviteit of plotselinge toxiciteit.</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Medicatie en bariatrische chirurgie</a:t>
            </a:r>
            <a:endParaRPr lang="nl-NL" sz="1200" b="0" i="0" u="none" strike="noStrike" kern="1200" baseline="0" dirty="0">
              <a:solidFill>
                <a:schemeClr val="tx1"/>
              </a:solidFill>
              <a:latin typeface="+mn-lt"/>
              <a:ea typeface="+mn-ea"/>
              <a:cs typeface="+mn-cs"/>
            </a:endParaRPr>
          </a:p>
          <a:p>
            <a:r>
              <a:rPr lang="nl-NL" sz="1200" b="0" i="0" u="sng" strike="noStrike" kern="1200" baseline="0" dirty="0">
                <a:solidFill>
                  <a:schemeClr val="tx1"/>
                </a:solidFill>
                <a:latin typeface="+mn-lt"/>
                <a:ea typeface="+mn-ea"/>
                <a:cs typeface="+mn-cs"/>
              </a:rPr>
              <a:t>Maagbescherming:</a:t>
            </a:r>
            <a:r>
              <a:rPr lang="nl-NL" sz="1200" b="1" i="0"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Na een bariatrische ingreep krijgt de patiënt vaak profylactisch een protonpompremmer voorgeschreven. Dit is ter voorkoming van een ulcera bij de nieuwe verbinding in het maag-darmkanaal. De duur van de profylaxe verschilt, maar is doorgaans 3 maanden tot een jaar, soms echter levenslang. </a:t>
            </a:r>
          </a:p>
          <a:p>
            <a:endParaRPr lang="nl-NL" sz="1200" b="0" i="0" u="none" strike="noStrike" kern="1200" baseline="0" dirty="0">
              <a:solidFill>
                <a:schemeClr val="tx1"/>
              </a:solidFill>
              <a:latin typeface="+mn-lt"/>
              <a:ea typeface="+mn-ea"/>
              <a:cs typeface="+mn-cs"/>
            </a:endParaRPr>
          </a:p>
          <a:p>
            <a:r>
              <a:rPr lang="nl-NL" sz="1200" b="0" i="0" u="sng" strike="noStrike" kern="1200" baseline="0" dirty="0">
                <a:solidFill>
                  <a:schemeClr val="tx1"/>
                </a:solidFill>
                <a:latin typeface="+mn-lt"/>
                <a:ea typeface="+mn-ea"/>
                <a:cs typeface="+mn-cs"/>
              </a:rPr>
              <a:t>Suppletie:</a:t>
            </a:r>
            <a:r>
              <a:rPr lang="nl-NL" sz="1200" b="1" i="0"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Patiënten moeten na een bariatrische ingreep vaak levenslang suppletie van vitamines en mineralen gebruiken. Na een bariatrische operatie betrekken patiënten vaak via het internet een </a:t>
            </a:r>
            <a:r>
              <a:rPr lang="nl-NL" sz="1200" b="0" i="0" u="none" strike="noStrike" kern="1200" baseline="0" dirty="0" err="1">
                <a:solidFill>
                  <a:schemeClr val="tx1"/>
                </a:solidFill>
                <a:latin typeface="+mn-lt"/>
                <a:ea typeface="+mn-ea"/>
                <a:cs typeface="+mn-cs"/>
              </a:rPr>
              <a:t>multivitaminepreparaat</a:t>
            </a:r>
            <a:r>
              <a:rPr lang="nl-NL" sz="1200" b="0" i="0" u="none" strike="noStrike" kern="1200" baseline="0" dirty="0">
                <a:solidFill>
                  <a:schemeClr val="tx1"/>
                </a:solidFill>
                <a:latin typeface="+mn-lt"/>
                <a:ea typeface="+mn-ea"/>
                <a:cs typeface="+mn-cs"/>
              </a:rPr>
              <a:t> waarvan de samenstelling specifiek is afgestemd op de patiënt en het type operatie. Het gebruik van </a:t>
            </a:r>
            <a:r>
              <a:rPr lang="nl-NL" sz="1200" b="0" i="0" u="none" strike="noStrike" kern="1200" baseline="0" dirty="0" err="1">
                <a:solidFill>
                  <a:schemeClr val="tx1"/>
                </a:solidFill>
                <a:latin typeface="+mn-lt"/>
                <a:ea typeface="+mn-ea"/>
                <a:cs typeface="+mn-cs"/>
              </a:rPr>
              <a:t>multivitamines</a:t>
            </a:r>
            <a:r>
              <a:rPr lang="nl-NL" sz="1200" b="0" i="0" u="none" strike="noStrike" kern="1200" baseline="0" dirty="0">
                <a:solidFill>
                  <a:schemeClr val="tx1"/>
                </a:solidFill>
                <a:latin typeface="+mn-lt"/>
                <a:ea typeface="+mn-ea"/>
                <a:cs typeface="+mn-cs"/>
              </a:rPr>
              <a:t> onttrekt zich daardoor vaak aan het zicht van de apotheek. Dat is jammer want de therapietrouw bij vitaminesupplementen is op lange termijn vaak een probleem. Een goede monitoring door de apotheker en de huisarts is daarom van belang om deficiënties vroegtijdig te signaleren.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Na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bypass en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sleeve</a:t>
            </a:r>
            <a:r>
              <a:rPr lang="nl-NL" sz="1200" b="0" i="0" u="none" strike="noStrike" kern="1200" baseline="0" dirty="0">
                <a:solidFill>
                  <a:schemeClr val="tx1"/>
                </a:solidFill>
                <a:latin typeface="+mn-lt"/>
                <a:ea typeface="+mn-ea"/>
                <a:cs typeface="+mn-cs"/>
              </a:rPr>
              <a:t> is extra aandacht voor een tekort aan ijzer nodig. Fe3+, dat onder andere voorkomt in groenten, moet worden omgezet in Fe2+ voor het in het lichaam kan worden opgenomen. Deze omzetting is afhankelijk is van een zure omgeving. Suppletie van ijzer kan bestaan uit </a:t>
            </a:r>
            <a:r>
              <a:rPr lang="nl-NL" sz="1200" b="0" i="0" u="none" strike="noStrike" kern="1200" baseline="0" dirty="0" err="1">
                <a:solidFill>
                  <a:schemeClr val="tx1"/>
                </a:solidFill>
                <a:latin typeface="+mn-lt"/>
                <a:ea typeface="+mn-ea"/>
                <a:cs typeface="+mn-cs"/>
              </a:rPr>
              <a:t>ferrofumaraat</a:t>
            </a:r>
            <a:r>
              <a:rPr lang="nl-NL" sz="1200" b="0" i="0" u="none" strike="noStrike" kern="1200" baseline="0" dirty="0">
                <a:solidFill>
                  <a:schemeClr val="tx1"/>
                </a:solidFill>
                <a:latin typeface="+mn-lt"/>
                <a:ea typeface="+mn-ea"/>
                <a:cs typeface="+mn-cs"/>
              </a:rPr>
              <a:t>, 2-3 </a:t>
            </a:r>
            <a:r>
              <a:rPr lang="nl-NL" sz="1200" b="0" i="0" u="none" strike="noStrike" kern="1200" baseline="0" dirty="0" err="1">
                <a:solidFill>
                  <a:schemeClr val="tx1"/>
                </a:solidFill>
                <a:latin typeface="+mn-lt"/>
                <a:ea typeface="+mn-ea"/>
                <a:cs typeface="+mn-cs"/>
              </a:rPr>
              <a:t>dd</a:t>
            </a:r>
            <a:r>
              <a:rPr lang="nl-NL" sz="1200" b="0" i="0" u="none" strike="noStrike" kern="1200" baseline="0" dirty="0">
                <a:solidFill>
                  <a:schemeClr val="tx1"/>
                </a:solidFill>
                <a:latin typeface="+mn-lt"/>
                <a:ea typeface="+mn-ea"/>
                <a:cs typeface="+mn-cs"/>
              </a:rPr>
              <a:t> 200 mg of 1 </a:t>
            </a:r>
            <a:r>
              <a:rPr lang="nl-NL" sz="1200" b="0" i="0" u="none" strike="noStrike" kern="1200" baseline="0" dirty="0" err="1">
                <a:solidFill>
                  <a:schemeClr val="tx1"/>
                </a:solidFill>
                <a:latin typeface="+mn-lt"/>
                <a:ea typeface="+mn-ea"/>
                <a:cs typeface="+mn-cs"/>
              </a:rPr>
              <a:t>dd</a:t>
            </a:r>
            <a:r>
              <a:rPr lang="nl-NL" sz="1200" b="0" i="0" u="none" strike="noStrike" kern="1200" baseline="0" dirty="0">
                <a:solidFill>
                  <a:schemeClr val="tx1"/>
                </a:solidFill>
                <a:latin typeface="+mn-lt"/>
                <a:ea typeface="+mn-ea"/>
                <a:cs typeface="+mn-cs"/>
              </a:rPr>
              <a:t> 400 mg. Een preparaat met gereguleerde afgifte wordt afgeraden.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vitamine B12-spiegel wordt lager door een verminderd contact met intrinsieke factor in de maag, die noodzakelijk is voor de opname. Indien nodig kan vitamine B12 worden gesuppleerd met oplaaddosering van eenmaal daags 1000 </a:t>
            </a:r>
            <a:r>
              <a:rPr lang="nl-NL" sz="1200" b="0" i="0" u="none" strike="noStrike" kern="1200" baseline="0" dirty="0" err="1">
                <a:solidFill>
                  <a:schemeClr val="tx1"/>
                </a:solidFill>
                <a:latin typeface="+mn-lt"/>
                <a:ea typeface="+mn-ea"/>
                <a:cs typeface="+mn-cs"/>
              </a:rPr>
              <a:t>μg</a:t>
            </a:r>
            <a:r>
              <a:rPr lang="nl-NL" sz="1200" b="0" i="0" u="none" strike="noStrike" kern="1200" baseline="0" dirty="0">
                <a:solidFill>
                  <a:schemeClr val="tx1"/>
                </a:solidFill>
                <a:latin typeface="+mn-lt"/>
                <a:ea typeface="+mn-ea"/>
                <a:cs typeface="+mn-cs"/>
              </a:rPr>
              <a:t> intramusculair gedurende vijf dagen, verspreid over twee weken, gevolgd door 1000 </a:t>
            </a:r>
            <a:r>
              <a:rPr lang="nl-NL" sz="1200" b="0" i="0" u="none" strike="noStrike" kern="1200" baseline="0" dirty="0" err="1">
                <a:solidFill>
                  <a:schemeClr val="tx1"/>
                </a:solidFill>
                <a:latin typeface="+mn-lt"/>
                <a:ea typeface="+mn-ea"/>
                <a:cs typeface="+mn-cs"/>
              </a:rPr>
              <a:t>μg</a:t>
            </a:r>
            <a:r>
              <a:rPr lang="nl-NL" sz="1200" b="0" i="0" u="none" strike="noStrike" kern="1200" baseline="0" dirty="0">
                <a:solidFill>
                  <a:schemeClr val="tx1"/>
                </a:solidFill>
                <a:latin typeface="+mn-lt"/>
                <a:ea typeface="+mn-ea"/>
                <a:cs typeface="+mn-cs"/>
              </a:rPr>
              <a:t> elke drie maanden. Orale toediening van 1 </a:t>
            </a:r>
            <a:r>
              <a:rPr lang="nl-NL" sz="1200" b="0" i="0" u="none" strike="noStrike" kern="1200" baseline="0" dirty="0" err="1">
                <a:solidFill>
                  <a:schemeClr val="tx1"/>
                </a:solidFill>
                <a:latin typeface="+mn-lt"/>
                <a:ea typeface="+mn-ea"/>
                <a:cs typeface="+mn-cs"/>
              </a:rPr>
              <a:t>dd</a:t>
            </a:r>
            <a:r>
              <a:rPr lang="nl-NL" sz="1200" b="0" i="0" u="none" strike="noStrike" kern="1200" baseline="0" dirty="0">
                <a:solidFill>
                  <a:schemeClr val="tx1"/>
                </a:solidFill>
                <a:latin typeface="+mn-lt"/>
                <a:ea typeface="+mn-ea"/>
                <a:cs typeface="+mn-cs"/>
              </a:rPr>
              <a:t> 1000 </a:t>
            </a:r>
            <a:r>
              <a:rPr lang="nl-NL" sz="1200" b="0" i="0" u="none" strike="noStrike" kern="1200" baseline="0" dirty="0" err="1">
                <a:solidFill>
                  <a:schemeClr val="tx1"/>
                </a:solidFill>
                <a:latin typeface="+mn-lt"/>
                <a:ea typeface="+mn-ea"/>
                <a:cs typeface="+mn-cs"/>
              </a:rPr>
              <a:t>μg</a:t>
            </a:r>
            <a:r>
              <a:rPr lang="nl-NL" sz="1200" b="0" i="0" u="none" strike="noStrike" kern="1200" baseline="0" dirty="0">
                <a:solidFill>
                  <a:schemeClr val="tx1"/>
                </a:solidFill>
                <a:latin typeface="+mn-lt"/>
                <a:ea typeface="+mn-ea"/>
                <a:cs typeface="+mn-cs"/>
              </a:rPr>
              <a:t> is ook mogelijk.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Na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bypass wordt calcium minder goed opgenomen, omdat de opname van calcium vooral plaats vindt in het duodenum. Door de bypass wordt het duodenum gepasseerd. Voor een bariatrische ingreep hebben patiënten vaak al een verlaagde vitamine D spiegel doordat zij veel binnen zijn. Na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sleeve</a:t>
            </a:r>
            <a:r>
              <a:rPr lang="nl-NL" sz="1200" b="0" i="0" u="none" strike="noStrike" kern="1200" baseline="0" dirty="0">
                <a:solidFill>
                  <a:schemeClr val="tx1"/>
                </a:solidFill>
                <a:latin typeface="+mn-lt"/>
                <a:ea typeface="+mn-ea"/>
                <a:cs typeface="+mn-cs"/>
              </a:rPr>
              <a:t> en een bypass is de absorptie van het </a:t>
            </a:r>
            <a:r>
              <a:rPr lang="nl-NL" sz="1200" b="0" i="0" u="none" strike="noStrike" kern="1200" baseline="0" dirty="0" err="1">
                <a:solidFill>
                  <a:schemeClr val="tx1"/>
                </a:solidFill>
                <a:latin typeface="+mn-lt"/>
                <a:ea typeface="+mn-ea"/>
                <a:cs typeface="+mn-cs"/>
              </a:rPr>
              <a:t>vetoplosbare</a:t>
            </a:r>
            <a:r>
              <a:rPr lang="nl-NL" sz="1200" b="0" i="0" u="none" strike="noStrike" kern="1200" baseline="0" dirty="0">
                <a:solidFill>
                  <a:schemeClr val="tx1"/>
                </a:solidFill>
                <a:latin typeface="+mn-lt"/>
                <a:ea typeface="+mn-ea"/>
                <a:cs typeface="+mn-cs"/>
              </a:rPr>
              <a:t> vitamine D verlaagd. De patiënt moet daarom na een bariatrische ingreep naast een </a:t>
            </a:r>
            <a:r>
              <a:rPr lang="nl-NL" sz="1200" b="0" i="0" u="none" strike="noStrike" kern="1200" baseline="0" dirty="0" err="1">
                <a:solidFill>
                  <a:schemeClr val="tx1"/>
                </a:solidFill>
                <a:latin typeface="+mn-lt"/>
                <a:ea typeface="+mn-ea"/>
                <a:cs typeface="+mn-cs"/>
              </a:rPr>
              <a:t>multivitaminepreparaat</a:t>
            </a:r>
            <a:r>
              <a:rPr lang="nl-NL" sz="1200" b="0" i="0" u="none" strike="noStrike" kern="1200" baseline="0" dirty="0">
                <a:solidFill>
                  <a:schemeClr val="tx1"/>
                </a:solidFill>
                <a:latin typeface="+mn-lt"/>
                <a:ea typeface="+mn-ea"/>
                <a:cs typeface="+mn-cs"/>
              </a:rPr>
              <a:t> ook extra calcium en vitamine D gebruiken. Eventueel wordt naast 2-3 </a:t>
            </a:r>
            <a:r>
              <a:rPr lang="nl-NL" sz="1200" b="0" i="0" u="none" strike="noStrike" kern="1200" baseline="0" dirty="0" err="1">
                <a:solidFill>
                  <a:schemeClr val="tx1"/>
                </a:solidFill>
                <a:latin typeface="+mn-lt"/>
                <a:ea typeface="+mn-ea"/>
                <a:cs typeface="+mn-cs"/>
              </a:rPr>
              <a:t>dd</a:t>
            </a:r>
            <a:r>
              <a:rPr lang="nl-NL" sz="1200" b="0" i="0" u="none" strike="noStrike" kern="1200" baseline="0" dirty="0">
                <a:solidFill>
                  <a:schemeClr val="tx1"/>
                </a:solidFill>
                <a:latin typeface="+mn-lt"/>
                <a:ea typeface="+mn-ea"/>
                <a:cs typeface="+mn-cs"/>
              </a:rPr>
              <a:t> calciumcarbonaat/ </a:t>
            </a:r>
            <a:r>
              <a:rPr lang="nl-NL" sz="1200" b="0" i="0" u="none" strike="noStrike" kern="1200" baseline="0" dirty="0" err="1">
                <a:solidFill>
                  <a:schemeClr val="tx1"/>
                </a:solidFill>
                <a:latin typeface="+mn-lt"/>
                <a:ea typeface="+mn-ea"/>
                <a:cs typeface="+mn-cs"/>
              </a:rPr>
              <a:t>colecalciferol</a:t>
            </a:r>
            <a:r>
              <a:rPr lang="nl-NL" sz="1200" b="0" i="0" u="none" strike="noStrike" kern="1200" baseline="0" dirty="0">
                <a:solidFill>
                  <a:schemeClr val="tx1"/>
                </a:solidFill>
                <a:latin typeface="+mn-lt"/>
                <a:ea typeface="+mn-ea"/>
                <a:cs typeface="+mn-cs"/>
              </a:rPr>
              <a:t> 500 mg/400 IE of 1000 mg/800 IE extra vitamine D gegeven in de vorm van een oplaaddosis van wekelijks 50.000 IE gedurende zes weken, gevolgd door 50.000 IE elke twee weken.</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Een tekort aan foliumzuur kan ontstaan, ook doordat het duodenum wordt gepasseerd. Suppletie bestaat uit eenmaal daags 0,5 mg of 0,6 mg foliumzuur in een </a:t>
            </a:r>
            <a:r>
              <a:rPr lang="nl-NL" sz="1200" b="0" i="0" u="none" strike="noStrike" kern="1200" baseline="0" dirty="0" err="1">
                <a:solidFill>
                  <a:schemeClr val="tx1"/>
                </a:solidFill>
                <a:latin typeface="+mn-lt"/>
                <a:ea typeface="+mn-ea"/>
                <a:cs typeface="+mn-cs"/>
              </a:rPr>
              <a:t>multivitaminepreparaat</a:t>
            </a:r>
            <a:r>
              <a:rPr lang="nl-NL" sz="1200" b="0" i="0" u="none" strike="noStrike" kern="1200" baseline="0" dirty="0">
                <a:solidFill>
                  <a:schemeClr val="tx1"/>
                </a:solidFill>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baseline="0" dirty="0">
                <a:solidFill>
                  <a:schemeClr val="tx1"/>
                </a:solidFill>
                <a:latin typeface="+mn-lt"/>
                <a:ea typeface="+mn-ea"/>
                <a:cs typeface="+mn-cs"/>
              </a:rPr>
              <a:t>Vertraagde afgifte</a:t>
            </a:r>
            <a:br>
              <a:rPr lang="nl-NL" sz="1200" b="1" i="0" u="none" strike="noStrike" kern="1200" baseline="0" dirty="0">
                <a:solidFill>
                  <a:schemeClr val="tx1"/>
                </a:solidFill>
                <a:latin typeface="+mn-lt"/>
                <a:ea typeface="+mn-ea"/>
                <a:cs typeface="+mn-cs"/>
              </a:rPr>
            </a:br>
            <a:r>
              <a:rPr lang="nl-NL" dirty="0"/>
              <a:t>Eerder werd aanbevolen om na een RYGB zo min mogelijk geneesmiddelen met een vertraagde afgifte te gebruiken, alhoewel consistente wetenschappelijke onderbouwing hiervoor ontbrak. Deze aanbeveling is komen te vervallen, waardoor vertraagde afgifte preparaten niet meer a priori afgeraden worden. De huidige literatuur laat namelijk geen significante wijziging in </a:t>
            </a:r>
            <a:r>
              <a:rPr lang="nl-NL" dirty="0" err="1"/>
              <a:t>farmacokinetische</a:t>
            </a:r>
            <a:r>
              <a:rPr lang="nl-NL" dirty="0"/>
              <a:t> parameters zien voor vertraagde afgifte preparaten ten opzichte van preparaten zonder </a:t>
            </a:r>
            <a:r>
              <a:rPr lang="nl-NL"/>
              <a:t>gereguleerde afgifte. </a:t>
            </a:r>
            <a:r>
              <a:rPr lang="nl-NL" dirty="0"/>
              <a:t>In het geval dat een effect uitblijft na toepassing van een vertraagde afgifte preparaat kan overwogen worden om de dosering aan te passen, een preparaat zonder gereguleerde afgifte of een vloeibare toedieningsvorm te geven.</a:t>
            </a:r>
            <a:endParaRPr lang="nl-NL"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sz="1200" dirty="0"/>
              <a:t>KNMP kennisdocument, mei 2022</a:t>
            </a:r>
            <a:r>
              <a:rPr lang="nl-NL" dirty="0"/>
              <a:t>]</a:t>
            </a:r>
          </a:p>
          <a:p>
            <a:endParaRPr lang="nl-NL" noProof="0" dirty="0"/>
          </a:p>
          <a:p>
            <a:r>
              <a:rPr lang="nl-NL" noProof="0" dirty="0"/>
              <a:t>Het medicatiepakket na BC operatie kan verschillend zijn per ziekenhuis. Voorbeeld HMC (Haaglanden Medisch Centrum):</a:t>
            </a:r>
          </a:p>
          <a:p>
            <a:pPr marL="171450" indent="-171450">
              <a:buFontTx/>
              <a:buChar char="-"/>
            </a:pPr>
            <a:r>
              <a:rPr lang="nl-NL" noProof="0" dirty="0" err="1"/>
              <a:t>Pantoprazol</a:t>
            </a:r>
            <a:r>
              <a:rPr lang="nl-NL" noProof="0" dirty="0"/>
              <a:t> 40 mg 1dd1 </a:t>
            </a:r>
          </a:p>
          <a:p>
            <a:pPr marL="171450" indent="-171450">
              <a:buFontTx/>
              <a:buChar char="-"/>
            </a:pPr>
            <a:r>
              <a:rPr lang="nl-NL" noProof="0" dirty="0" err="1"/>
              <a:t>Ursodeoxycholzuur</a:t>
            </a:r>
            <a:r>
              <a:rPr lang="nl-NL" noProof="0" dirty="0"/>
              <a:t> 300 mg 2dd1</a:t>
            </a:r>
          </a:p>
          <a:p>
            <a:pPr marL="171450" indent="-171450">
              <a:buFontTx/>
              <a:buChar char="-"/>
            </a:pPr>
            <a:r>
              <a:rPr lang="nl-NL" noProof="0" dirty="0" err="1"/>
              <a:t>Calci</a:t>
            </a:r>
            <a:r>
              <a:rPr lang="nl-NL" noProof="0" dirty="0"/>
              <a:t> </a:t>
            </a:r>
            <a:r>
              <a:rPr lang="nl-NL" noProof="0" dirty="0" err="1"/>
              <a:t>chew</a:t>
            </a:r>
            <a:r>
              <a:rPr lang="nl-NL" noProof="0" dirty="0"/>
              <a:t> D3 kauwtablet 500mg/800IE 3dd1</a:t>
            </a:r>
          </a:p>
          <a:p>
            <a:pPr marL="0" indent="0">
              <a:buFontTx/>
              <a:buNone/>
            </a:pPr>
            <a:endParaRPr lang="en-US" dirty="0"/>
          </a:p>
          <a:p>
            <a:endParaRPr lang="en-US"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18</a:t>
            </a:fld>
            <a:endParaRPr lang="nl-NL"/>
          </a:p>
        </p:txBody>
      </p:sp>
    </p:spTree>
    <p:extLst>
      <p:ext uri="{BB962C8B-B14F-4D97-AF65-F5344CB8AC3E}">
        <p14:creationId xmlns:p14="http://schemas.microsoft.com/office/powerpoint/2010/main" val="272826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Adviezen voor medicatiebewaking</a:t>
            </a:r>
          </a:p>
          <a:p>
            <a:r>
              <a:rPr lang="nl-NL" dirty="0"/>
              <a:t>Het Geneesmiddel Informatie Centrum van de KNMP ontwikkelt medicatiebewakingsadviezen voor patiënten met morbide obesitas en patiënten met bariatrische chirurgie aan de hand van literatuur. Een multidisciplinaire werkgroep, bestaande uit ziekenhuisapothekers, openbaar apothekers, huisartsen, internist-endocrinologen en bariatrisch chirurgen, beoordeelt deze adviezen. </a:t>
            </a:r>
            <a:endParaRPr lang="en-US" b="1" dirty="0"/>
          </a:p>
          <a:p>
            <a:endParaRPr lang="en-US" b="1" dirty="0"/>
          </a:p>
          <a:p>
            <a:r>
              <a:rPr lang="nl-NL" sz="1200" b="0" i="0" u="none" strike="noStrike" kern="1200" baseline="0" dirty="0">
                <a:solidFill>
                  <a:schemeClr val="tx1"/>
                </a:solidFill>
                <a:latin typeface="+mn-lt"/>
                <a:ea typeface="+mn-ea"/>
                <a:cs typeface="+mn-cs"/>
              </a:rPr>
              <a:t>Om de medicatiebewaking bij morbide obesitas of bariatrische chirurgie te kunnen uitvoeren, is het noodzakelijk dat in het Apotheek Informatie Systeem (AIS) de contra-indicatie Morbide obesitas en/of Bariatrische chirurgie is vastgelegd bij de patiënt. Na een bariatrische ingreep moet na verloop van tijd, als de patiënt niet langer morbide </a:t>
            </a:r>
            <a:r>
              <a:rPr lang="nl-NL" sz="1200" b="0" i="0" u="none" strike="noStrike" kern="1200" baseline="0" dirty="0" err="1">
                <a:solidFill>
                  <a:schemeClr val="tx1"/>
                </a:solidFill>
                <a:latin typeface="+mn-lt"/>
                <a:ea typeface="+mn-ea"/>
                <a:cs typeface="+mn-cs"/>
              </a:rPr>
              <a:t>obees</a:t>
            </a:r>
            <a:r>
              <a:rPr lang="nl-NL" sz="1200" b="0" i="0" u="none" strike="noStrike" kern="1200" baseline="0" dirty="0">
                <a:solidFill>
                  <a:schemeClr val="tx1"/>
                </a:solidFill>
                <a:latin typeface="+mn-lt"/>
                <a:ea typeface="+mn-ea"/>
                <a:cs typeface="+mn-cs"/>
              </a:rPr>
              <a:t> is, de contra-indicatie Morbide obesitas ook weer worden verwijderd. De contra-indicatie Bariatrische chirurgie blijft levenslang gelden. </a:t>
            </a:r>
            <a:endParaRPr lang="nl-NL" b="1" dirty="0"/>
          </a:p>
          <a:p>
            <a:endParaRPr lang="nl-NL" b="1" dirty="0"/>
          </a:p>
          <a:p>
            <a:r>
              <a:rPr lang="nl-NL" sz="1200" b="0" i="0" u="none" strike="noStrike" kern="1200" baseline="0" dirty="0">
                <a:solidFill>
                  <a:schemeClr val="tx1"/>
                </a:solidFill>
                <a:latin typeface="+mn-lt"/>
                <a:ea typeface="+mn-ea"/>
                <a:cs typeface="+mn-cs"/>
              </a:rPr>
              <a:t>Bij de adviezen voor bariatrische chirurgie wordt waar nodig en indien mogelijk onderscheid gemaakt tussen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bypass-operatie</a:t>
            </a:r>
            <a:r>
              <a:rPr lang="nl-NL" sz="1200" b="0" i="0" u="none" strike="noStrike" kern="1200" baseline="0" dirty="0">
                <a:solidFill>
                  <a:schemeClr val="tx1"/>
                </a:solidFill>
                <a:latin typeface="+mn-lt"/>
                <a:ea typeface="+mn-ea"/>
                <a:cs typeface="+mn-cs"/>
              </a:rPr>
              <a:t> of een </a:t>
            </a:r>
            <a:r>
              <a:rPr lang="nl-NL" sz="1200" b="0" i="0" u="none" strike="noStrike" kern="1200" baseline="0" dirty="0" err="1">
                <a:solidFill>
                  <a:schemeClr val="tx1"/>
                </a:solidFill>
                <a:latin typeface="+mn-lt"/>
                <a:ea typeface="+mn-ea"/>
                <a:cs typeface="+mn-cs"/>
              </a:rPr>
              <a:t>gastric</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sleeve</a:t>
            </a:r>
            <a:r>
              <a:rPr lang="nl-NL" sz="1200" b="0" i="0" u="none" strike="noStrike" kern="1200" baseline="0" dirty="0">
                <a:solidFill>
                  <a:schemeClr val="tx1"/>
                </a:solidFill>
                <a:latin typeface="+mn-lt"/>
                <a:ea typeface="+mn-ea"/>
                <a:cs typeface="+mn-cs"/>
              </a:rPr>
              <a:t>-operatie. De adviezen zijn zichtbaar in het apotheekinformatiesysteem via de G-Standaard. Tevens zijn ze te raadplegen op de KNMP Kennisbank onder Medicatiebewaking &gt; contra-indicaties aandoeningen en in het </a:t>
            </a:r>
            <a:r>
              <a:rPr lang="nl-NL" sz="1200" b="0" i="0" u="none" strike="noStrike" kern="1200" baseline="0" dirty="0" err="1">
                <a:solidFill>
                  <a:schemeClr val="tx1"/>
                </a:solidFill>
                <a:latin typeface="+mn-lt"/>
                <a:ea typeface="+mn-ea"/>
                <a:cs typeface="+mn-cs"/>
              </a:rPr>
              <a:t>Informatorium</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Medicamentorum</a:t>
            </a:r>
            <a:r>
              <a:rPr lang="nl-NL" sz="1200" b="0" i="0" u="none" strike="noStrike" kern="1200" baseline="0" dirty="0">
                <a:solidFill>
                  <a:schemeClr val="tx1"/>
                </a:solidFill>
                <a:latin typeface="+mn-lt"/>
                <a:ea typeface="+mn-ea"/>
                <a:cs typeface="+mn-cs"/>
              </a:rPr>
              <a: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adviezen in apotheekinformatiesystemen die gebruikmaken van de medicatiebewakingsadviezen van Stichting Health Base kunnen afwijken van de adviezen uit de G-Standaard op de KNMP Kennisbank. </a:t>
            </a:r>
          </a:p>
          <a:p>
            <a:endParaRPr lang="en-US"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Het plaatsen van een maagballon valt niet onder contra-indicatie Bariatrische chirurgie. Dit komt voornamelijk omdat een maagballon tijdelijk aanwezig is. Een blijvend effect op de kinetiek, effectiviteit en veiligheid van geneesmiddelen door de maagballon wordt niet verwacht op grond van de beschikbare literatuur. </a:t>
            </a:r>
          </a:p>
          <a:p>
            <a:endParaRPr lang="en-US" sz="1200" b="0" i="0" u="none" strike="noStrike" kern="1200" baseline="0" dirty="0">
              <a:solidFill>
                <a:schemeClr val="tx1"/>
              </a:solidFill>
              <a:latin typeface="+mn-lt"/>
              <a:ea typeface="+mn-ea"/>
              <a:cs typeface="+mn-cs"/>
            </a:endParaRPr>
          </a:p>
          <a:p>
            <a:r>
              <a:rPr lang="nl-NL" sz="1200" b="1" kern="1200" dirty="0">
                <a:solidFill>
                  <a:schemeClr val="tx1"/>
                </a:solidFill>
                <a:effectLst/>
                <a:latin typeface="+mn-lt"/>
                <a:ea typeface="+mn-ea"/>
                <a:cs typeface="+mn-cs"/>
              </a:rPr>
              <a:t>Contra-indicatiemodule HIS</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Huisartsen kunnen in de contra-indicatiemodule in het HIS de contra-indicatie bariatrische chirurgie vastleggen. Door de contra-indicatie vast te leggen, loopt ook de medicatiebewaking mee. Aan bariatrische chirurgie is geen ICPC-code toegekend. De huisarts krijgt daarom niet automatisch in het HIS de vraag of de contra-indicatie moet worden vastgelegd (zoals het gangbaar is bij registratie van een aandoening met een ICPC-code). </a:t>
            </a:r>
          </a:p>
          <a:p>
            <a:r>
              <a:rPr lang="nl-NL" sz="1200" kern="1200" dirty="0">
                <a:solidFill>
                  <a:schemeClr val="tx1"/>
                </a:solidFill>
                <a:effectLst/>
                <a:latin typeface="+mn-lt"/>
                <a:ea typeface="+mn-ea"/>
                <a:cs typeface="+mn-cs"/>
              </a:rPr>
              <a:t> </a:t>
            </a:r>
            <a:endParaRPr lang="en-US" dirty="0"/>
          </a:p>
          <a:p>
            <a:endParaRPr lang="en-US"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19</a:t>
            </a:fld>
            <a:endParaRPr lang="nl-NL"/>
          </a:p>
        </p:txBody>
      </p:sp>
    </p:spTree>
    <p:extLst>
      <p:ext uri="{BB962C8B-B14F-4D97-AF65-F5344CB8AC3E}">
        <p14:creationId xmlns:p14="http://schemas.microsoft.com/office/powerpoint/2010/main" val="380588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a:t>
            </a:fld>
            <a:endParaRPr lang="nl-NL"/>
          </a:p>
        </p:txBody>
      </p:sp>
    </p:spTree>
    <p:extLst>
      <p:ext uri="{BB962C8B-B14F-4D97-AF65-F5344CB8AC3E}">
        <p14:creationId xmlns:p14="http://schemas.microsoft.com/office/powerpoint/2010/main" val="17597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een verkenning van de KNMP in 2018 onder patiënten, huisartsen, apothekers en diëtisten naar de randvoorwaarden voor het gebruik van de medicatiebewakingsadviezen MO/BC, blijkt onder meer:</a:t>
            </a:r>
          </a:p>
          <a:p>
            <a:pPr marL="171450" indent="-171450">
              <a:buFontTx/>
              <a:buChar char="-"/>
            </a:pPr>
            <a:r>
              <a:rPr lang="nl-NL" dirty="0"/>
              <a:t>Dat het bij apothekers en huisartsen vaak onvoldoende bekend is wie van hun patiënten bariatrische chirurgie hebben ondergaan;</a:t>
            </a:r>
          </a:p>
          <a:p>
            <a:pPr marL="171450" indent="-171450">
              <a:buFontTx/>
              <a:buChar char="-"/>
            </a:pPr>
            <a:r>
              <a:rPr lang="nl-NL" dirty="0"/>
              <a:t>En andersom weet de patiënt vaak niet dat het voor de farmaceutische zorg van belang is om de operatie te melden bij de apotheker;</a:t>
            </a:r>
          </a:p>
          <a:p>
            <a:pPr marL="171450" indent="-171450">
              <a:buFontTx/>
              <a:buChar char="-"/>
            </a:pPr>
            <a:r>
              <a:rPr lang="nl-NL" dirty="0"/>
              <a:t>Ook biedt de multidisciplinaire samenwerking tussen de zorgverleners in de zorgketen ruimte voor verbetering.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nl-NL" dirty="0">
                <a:sym typeface="Wingdings" panose="05000000000000000000" pitchFamily="2" charset="2"/>
              </a:rPr>
              <a:t>Aandachtspunten:</a:t>
            </a:r>
          </a:p>
          <a:p>
            <a:pPr marL="171450" indent="-171450">
              <a:buFontTx/>
              <a:buChar char="-"/>
            </a:pPr>
            <a:r>
              <a:rPr lang="nl-NL" dirty="0"/>
              <a:t>Patiënten hebben na bariatrische chirurgie doorgaans een follow-up-traject van vijf jaar bij een obesitaskliniek en/of het ziekenhuis. Het is hierdoor mogelijk dat BC patiënten niet in beeld zijn bij de apotheek [bron PW artikel https://www.pw.nl/vaste-rubrieken/knmp/2021/verbeteren-van-zorg-voor-bariatrische-chirurgiepatient].</a:t>
            </a:r>
            <a:endParaRPr lang="nl-NL" dirty="0">
              <a:sym typeface="Wingdings" panose="05000000000000000000" pitchFamily="2" charset="2"/>
            </a:endParaRPr>
          </a:p>
          <a:p>
            <a:pPr marL="171450" indent="-171450">
              <a:buFontTx/>
              <a:buChar char="-"/>
            </a:pPr>
            <a:r>
              <a:rPr lang="nl-NL" dirty="0">
                <a:sym typeface="Wingdings" panose="05000000000000000000" pitchFamily="2" charset="2"/>
              </a:rPr>
              <a:t>Ook zijn deze patiënten hierdoor mogelijk niet in het vizier van de huisarts, omdat patiënten na de follow-up niet altijd op jaarlijkse controle bij de huisarts komen.</a:t>
            </a:r>
            <a:endParaRPr lang="nl-NL" b="1" dirty="0">
              <a:sym typeface="Wingdings" panose="05000000000000000000" pitchFamily="2" charset="2"/>
            </a:endParaRPr>
          </a:p>
          <a:p>
            <a:pPr marL="171450" indent="-171450">
              <a:buFontTx/>
              <a:buChar char="-"/>
            </a:pPr>
            <a:r>
              <a:rPr lang="nl-NL" dirty="0">
                <a:sym typeface="Wingdings" panose="05000000000000000000" pitchFamily="2" charset="2"/>
              </a:rPr>
              <a:t>Toestemming (LSP) is een randvoorwaarde voor het delen van patiëntengegevens bij medicatieoverdracht.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a:solidFill>
                  <a:schemeClr val="tx1"/>
                </a:solidFill>
                <a:effectLst/>
                <a:latin typeface="+mn-lt"/>
                <a:ea typeface="+mn-ea"/>
                <a:cs typeface="+mn-cs"/>
              </a:rPr>
              <a:t>Omdat aan </a:t>
            </a:r>
            <a:r>
              <a:rPr lang="nl-NL" sz="1200" b="0" i="0" kern="1200" dirty="0" err="1">
                <a:solidFill>
                  <a:schemeClr val="tx1"/>
                </a:solidFill>
                <a:effectLst/>
                <a:latin typeface="+mn-lt"/>
                <a:ea typeface="+mn-ea"/>
                <a:cs typeface="+mn-cs"/>
              </a:rPr>
              <a:t>bariatrische</a:t>
            </a:r>
            <a:r>
              <a:rPr lang="nl-NL" sz="1200" b="0" i="0" kern="1200" dirty="0">
                <a:solidFill>
                  <a:schemeClr val="tx1"/>
                </a:solidFill>
                <a:effectLst/>
                <a:latin typeface="+mn-lt"/>
                <a:ea typeface="+mn-ea"/>
                <a:cs typeface="+mn-cs"/>
              </a:rPr>
              <a:t> chirurgie geen ICPC-code is toegekend, krijgt de huisarts niet automatisch in het HIS de vraag of de contra-indicatie moet worden vastgelegd (zoals het gangbaar is bij registratie van een aandoening met een ICPC-code zoals diabetes): daardoor is het </a:t>
            </a:r>
            <a:r>
              <a:rPr lang="nl-NL" dirty="0">
                <a:sym typeface="Wingdings" panose="05000000000000000000" pitchFamily="2" charset="2"/>
              </a:rPr>
              <a:t>lastig om deze patiënten te duiden (ze hebben levenslang) en loopt de medicatiebewaking niet automatisch mee. </a:t>
            </a:r>
            <a:r>
              <a:rPr lang="nl-NL" sz="1200" kern="1200" dirty="0">
                <a:solidFill>
                  <a:schemeClr val="tx1"/>
                </a:solidFill>
                <a:effectLst/>
                <a:latin typeface="+mn-lt"/>
                <a:ea typeface="+mn-ea"/>
                <a:cs typeface="+mn-cs"/>
              </a:rPr>
              <a:t>Huisartsen kunnen wel in de </a:t>
            </a:r>
            <a:r>
              <a:rPr lang="nl-NL" sz="1200" i="0" u="sng" kern="1200" dirty="0">
                <a:solidFill>
                  <a:schemeClr val="tx1"/>
                </a:solidFill>
                <a:effectLst/>
                <a:latin typeface="+mn-lt"/>
                <a:ea typeface="+mn-ea"/>
                <a:cs typeface="+mn-cs"/>
              </a:rPr>
              <a:t>contra-indicatiemodule in het HIS </a:t>
            </a:r>
            <a:r>
              <a:rPr lang="nl-NL" sz="1200" kern="1200" dirty="0">
                <a:solidFill>
                  <a:schemeClr val="tx1"/>
                </a:solidFill>
                <a:effectLst/>
                <a:latin typeface="+mn-lt"/>
                <a:ea typeface="+mn-ea"/>
                <a:cs typeface="+mn-cs"/>
              </a:rPr>
              <a:t>de contra-indicatie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vastleggen. Door de contra-indicatie vast te leggen, loopt ook de medicatiebewaking mee.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b="1" dirty="0">
              <a:sym typeface="Wingdings" panose="05000000000000000000" pitchFamily="2" charset="2"/>
            </a:endParaRPr>
          </a:p>
          <a:p>
            <a:endParaRPr lang="nl-NL" b="0" dirty="0">
              <a:sym typeface="Wingdings" panose="05000000000000000000" pitchFamily="2" charset="2"/>
            </a:endParaRPr>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20</a:t>
            </a:fld>
            <a:endParaRPr lang="nl-NL"/>
          </a:p>
        </p:txBody>
      </p:sp>
    </p:spTree>
    <p:extLst>
      <p:ext uri="{BB962C8B-B14F-4D97-AF65-F5344CB8AC3E}">
        <p14:creationId xmlns:p14="http://schemas.microsoft.com/office/powerpoint/2010/main" val="195808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[Bron Praktijkprikkel Contra-indicatie bariatrische chirurgie (2021-04)]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Zie ook: https://www.medicijngebruik.nl/vmi/publicaties-vmi/praktijkprikkel/4574/praktijkprikkel-2021-04---contra-indicatie-bariatrische-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Praktijkprikkel Contra-indicatie </a:t>
            </a:r>
            <a:r>
              <a:rPr lang="nl-NL" sz="1200" b="1" kern="1200" dirty="0" err="1">
                <a:solidFill>
                  <a:schemeClr val="tx1"/>
                </a:solidFill>
                <a:effectLst/>
                <a:latin typeface="+mn-lt"/>
                <a:ea typeface="+mn-ea"/>
                <a:cs typeface="+mn-cs"/>
              </a:rPr>
              <a:t>bariatrische</a:t>
            </a:r>
            <a:r>
              <a:rPr lang="nl-NL" sz="1200" b="1" kern="1200" dirty="0">
                <a:solidFill>
                  <a:schemeClr val="tx1"/>
                </a:solidFill>
                <a:effectLst/>
                <a:latin typeface="+mn-lt"/>
                <a:ea typeface="+mn-ea"/>
                <a:cs typeface="+mn-cs"/>
              </a:rPr>
              <a:t> chirurgie (2021-04)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Bariatrische chirurgie heeft invloed op de farmacodynamiek en -kinetiek van geneesmiddelen. Bovendien moeten patiënten na een bariatrische operatie levenslang vitamines en mineralen slikken en zijn sommige middelen gecontra-indiceerd. De farmacotherapie na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is complex en vraagt goede begeleiding van zorgverleners. In deze casus ging het mis.</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sz="1200" b="1" kern="1200" dirty="0">
                <a:solidFill>
                  <a:schemeClr val="tx1"/>
                </a:solidFill>
                <a:effectLst/>
                <a:latin typeface="+mn-lt"/>
                <a:ea typeface="+mn-ea"/>
                <a:cs typeface="+mn-cs"/>
              </a:rPr>
              <a:t>Melding</a:t>
            </a:r>
            <a:br>
              <a:rPr lang="nl-NL" dirty="0"/>
            </a:br>
            <a:r>
              <a:rPr lang="nl-NL" sz="1200" kern="1200" dirty="0">
                <a:solidFill>
                  <a:schemeClr val="tx1"/>
                </a:solidFill>
                <a:effectLst/>
                <a:latin typeface="+mn-lt"/>
                <a:ea typeface="+mn-ea"/>
                <a:cs typeface="+mn-cs"/>
              </a:rPr>
              <a:t>Een patiënt, die al een paar jaar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gebruikt, wordt vanwege een herseninfarct opgenomen in het ziekenhuis. Een revalidatietraject volgt. Bij ontslag uit het revalidatiecentrum ziet de poliklinische apotheker op het medicatieoverzicht staan dat de patiënt een protonpompremmer gebruikt vanwege bariatrische chirurgie. Dit is in het verleden niet opgemerkt door o.a. de ziekenhuisapotheker, de openbaar apotheker, de cardioloog, de huisarts, de neuroloog en de revalidatiearts. Volgens de adviezen in de geraadpleegde G-Standaard had </a:t>
            </a:r>
            <a:r>
              <a:rPr lang="nl-NL" sz="1200" kern="1200" dirty="0" err="1">
                <a:solidFill>
                  <a:schemeClr val="tx1"/>
                </a:solidFill>
                <a:effectLst/>
                <a:latin typeface="+mn-lt"/>
                <a:ea typeface="+mn-ea"/>
                <a:cs typeface="+mn-cs"/>
              </a:rPr>
              <a:t>rivaroxaban</a:t>
            </a:r>
            <a:r>
              <a:rPr lang="nl-NL" sz="1200" kern="1200" dirty="0">
                <a:solidFill>
                  <a:schemeClr val="tx1"/>
                </a:solidFill>
                <a:effectLst/>
                <a:latin typeface="+mn-lt"/>
                <a:ea typeface="+mn-ea"/>
                <a:cs typeface="+mn-cs"/>
              </a:rPr>
              <a:t> na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moeten worden omgezet naar een vitamine K-antagonist. Dit had het</a:t>
            </a:r>
            <a:br>
              <a:rPr lang="nl-NL" dirty="0"/>
            </a:br>
            <a:r>
              <a:rPr lang="nl-NL" sz="1200" kern="1200" dirty="0">
                <a:solidFill>
                  <a:schemeClr val="tx1"/>
                </a:solidFill>
                <a:effectLst/>
                <a:latin typeface="+mn-lt"/>
                <a:ea typeface="+mn-ea"/>
                <a:cs typeface="+mn-cs"/>
              </a:rPr>
              <a:t>herseninfarct mogelijk kunnen voorkomen.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21</a:t>
            </a:fld>
            <a:endParaRPr lang="nl-NL"/>
          </a:p>
        </p:txBody>
      </p:sp>
    </p:spTree>
    <p:extLst>
      <p:ext uri="{BB962C8B-B14F-4D97-AF65-F5344CB8AC3E}">
        <p14:creationId xmlns:p14="http://schemas.microsoft.com/office/powerpoint/2010/main" val="369152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sng" noProof="0" dirty="0">
                <a:sym typeface="Wingdings" panose="05000000000000000000" pitchFamily="2" charset="2"/>
              </a:rPr>
              <a:t>Ad breng patiënten in beeld: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noProof="0" dirty="0">
                <a:solidFill>
                  <a:schemeClr val="tx1"/>
                </a:solidFill>
                <a:effectLst/>
                <a:latin typeface="+mn-lt"/>
                <a:ea typeface="+mn-ea"/>
                <a:cs typeface="+mn-cs"/>
              </a:rPr>
              <a:t>Het in beeld hebben van de patiënten met BC is een randvoorwaarde voor de medicatiebewaking en de bijbehorende farmaceutische zorg voor deze patiëntengroep (zie eerder, dia’s 10 en 11 over geneesmiddelen en gewichtstoename, geneesmiddelen en beweging, en dia’s 17 en 18 over het goed gebruik van medicatie en 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u="sng"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u="sng" noProof="0" dirty="0">
                <a:sym typeface="Wingdings" panose="05000000000000000000" pitchFamily="2" charset="2"/>
              </a:rPr>
              <a:t>Ad registreren CI BC in AIS</a:t>
            </a:r>
            <a:r>
              <a:rPr lang="nl-NL" noProof="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Voor een goede medicatiebewaking is het noodzakelijk dat in het Apotheek Informatie Systeem (AIS) de contra-indicatie Morbide obesitas of Bariatrische chirurgie is vastgelegd bij de patiënt. Na een bariatrische ingreep moet, als de patiënt niet langer </a:t>
            </a:r>
            <a:r>
              <a:rPr lang="nl-NL" sz="1200" b="0" i="0" kern="1200" noProof="0" dirty="0" err="1">
                <a:solidFill>
                  <a:schemeClr val="tx1"/>
                </a:solidFill>
                <a:effectLst/>
                <a:latin typeface="+mn-lt"/>
                <a:ea typeface="+mn-ea"/>
                <a:cs typeface="+mn-cs"/>
              </a:rPr>
              <a:t>obees</a:t>
            </a:r>
            <a:r>
              <a:rPr lang="nl-NL" sz="1200" b="0" i="0" kern="1200" noProof="0" dirty="0">
                <a:solidFill>
                  <a:schemeClr val="tx1"/>
                </a:solidFill>
                <a:effectLst/>
                <a:latin typeface="+mn-lt"/>
                <a:ea typeface="+mn-ea"/>
                <a:cs typeface="+mn-cs"/>
              </a:rPr>
              <a:t> is, de contra-indicatie Morbide obesitas weer worden verwijderd. De contra-indicatie Bariatrische chirurgie blijft levenslang gelden.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u="sng" noProof="0" dirty="0">
                <a:sym typeface="Wingdings" panose="05000000000000000000" pitchFamily="2" charset="2"/>
              </a:rPr>
              <a:t>Ad samenwerking huisarts en apotheker</a:t>
            </a:r>
            <a:r>
              <a:rPr lang="nl-NL" u="none" noProof="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sym typeface="Wingdings" panose="05000000000000000000" pitchFamily="2" charset="2"/>
              </a:rPr>
              <a:t>Bijvoorbeeld in een FTO, werk samen om patiënten met BC in beeld te krijgen. Uit </a:t>
            </a:r>
            <a:r>
              <a:rPr lang="nl-NL" sz="1200" kern="1200" dirty="0">
                <a:solidFill>
                  <a:schemeClr val="tx1"/>
                </a:solidFill>
                <a:effectLst/>
                <a:latin typeface="+mn-lt"/>
                <a:ea typeface="+mn-ea"/>
                <a:cs typeface="+mn-cs"/>
              </a:rPr>
              <a:t>de verkenning onder huisartsen bleek dat ook bij de huisarts niet alle patiënten die bariatrische chirurgie hebben ondergaan bekend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u="sng" noProof="0" dirty="0">
                <a:sym typeface="Wingdings" panose="05000000000000000000" pitchFamily="2" charset="2"/>
              </a:rPr>
              <a:t>Ad samenwerking ziekenhuizen</a:t>
            </a:r>
            <a:r>
              <a:rPr lang="nl-NL" noProof="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sym typeface="Wingdings" panose="05000000000000000000" pitchFamily="2" charset="2"/>
              </a:rPr>
              <a:t>Is bekend in welke ziekenhuizen patiënten in uw regio worden geopereerd voor BC? Zie www.knmp.nl/mobc voor de landkaart met ziekenhuizen met bariatrische chirurgie. </a:t>
            </a:r>
            <a:r>
              <a:rPr lang="nl-NL" noProof="0" dirty="0"/>
              <a:t>Werk samen met het ziekenhuis waar patiënten BC ondergaan voor de medicatieoverdracht en farmaceutische zorg voor deze patiëntengroep.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u="sng" noProof="0" dirty="0">
                <a:sym typeface="Wingdings" panose="05000000000000000000" pitchFamily="2" charset="2"/>
              </a:rPr>
              <a:t>Ad Vergroten bewustwording bij patiënten</a:t>
            </a:r>
            <a:r>
              <a:rPr lang="nl-NL" noProof="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sym typeface="Wingdings" panose="05000000000000000000" pitchFamily="2" charset="2"/>
              </a:rPr>
              <a:t>Zie KNMP-publieksmateriaal bariatrische chirurgie (kosteloos te bestellen of te downloaden via www.knmp.nl (dossier morbide obesitas en bariatrische chirurgie of https://www.knmp.nl/over-de-knmp/producten-en-diensten/patienteninformatie)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Extra achtergrondinformatie met aanbevelingen uit de praktijkprikkel </a:t>
            </a:r>
            <a:r>
              <a:rPr lang="nl-NL" sz="1200" b="0" kern="1200" dirty="0">
                <a:solidFill>
                  <a:schemeClr val="tx1"/>
                </a:solidFill>
                <a:effectLst/>
                <a:latin typeface="+mn-lt"/>
                <a:ea typeface="+mn-ea"/>
                <a:cs typeface="+mn-cs"/>
              </a:rPr>
              <a:t>Contra-indicatie </a:t>
            </a:r>
            <a:r>
              <a:rPr lang="nl-NL" sz="1200" b="0" kern="1200" dirty="0" err="1">
                <a:solidFill>
                  <a:schemeClr val="tx1"/>
                </a:solidFill>
                <a:effectLst/>
                <a:latin typeface="+mn-lt"/>
                <a:ea typeface="+mn-ea"/>
                <a:cs typeface="+mn-cs"/>
              </a:rPr>
              <a:t>bariatrische</a:t>
            </a:r>
            <a:r>
              <a:rPr lang="nl-NL" sz="1200" b="0" kern="1200" dirty="0">
                <a:solidFill>
                  <a:schemeClr val="tx1"/>
                </a:solidFill>
                <a:effectLst/>
                <a:latin typeface="+mn-lt"/>
                <a:ea typeface="+mn-ea"/>
                <a:cs typeface="+mn-cs"/>
              </a:rPr>
              <a:t> chirurgie (2021-04)</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Analyse:</a:t>
            </a:r>
            <a:br>
              <a:rPr lang="nl-NL" dirty="0"/>
            </a:br>
            <a:r>
              <a:rPr lang="nl-NL" sz="1200" kern="1200" dirty="0">
                <a:solidFill>
                  <a:schemeClr val="tx1"/>
                </a:solidFill>
                <a:effectLst/>
                <a:latin typeface="+mn-lt"/>
                <a:ea typeface="+mn-ea"/>
                <a:cs typeface="+mn-cs"/>
              </a:rPr>
              <a:t>Sinds 2015 kan de contra-indicatie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worden vastgelegd in het apotheekinformatiesysteem (AIS) en het elektronisch voorschijfsysteem (EVS) en zijn er medicatiebewakingsadviezen beschikbaar. Het ziekenhuis of de kliniek waar patiënten een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ingreep ondergaan, moet de huisartsenpraktijk en de openbare apotheek informeren over deze levenslange contra-indicatie. De huisarts en de openbaar apotheker moeten de contra-indicatie ‘morbide obesitas’ verwijderen als deze geregistreerd staat en de patiënt niet meer morbide </a:t>
            </a:r>
            <a:r>
              <a:rPr lang="nl-NL" sz="1200" kern="1200" dirty="0" err="1">
                <a:solidFill>
                  <a:schemeClr val="tx1"/>
                </a:solidFill>
                <a:effectLst/>
                <a:latin typeface="+mn-lt"/>
                <a:ea typeface="+mn-ea"/>
                <a:cs typeface="+mn-cs"/>
              </a:rPr>
              <a:t>obees</a:t>
            </a:r>
            <a:r>
              <a:rPr lang="nl-NL" sz="1200" kern="1200" dirty="0">
                <a:solidFill>
                  <a:schemeClr val="tx1"/>
                </a:solidFill>
                <a:effectLst/>
                <a:latin typeface="+mn-lt"/>
                <a:ea typeface="+mn-ea"/>
                <a:cs typeface="+mn-cs"/>
              </a:rPr>
              <a:t> is. Uit de bovenstaande melding blijkt dat de contra-indicatie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niet op een goede wijze is overgedragen naar andere zorgverleners. Hierdoor heeft een groot aantal betrokken zorgverleners deze gemist.</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sz="1200" b="0" kern="1200" dirty="0">
                <a:solidFill>
                  <a:schemeClr val="tx1"/>
                </a:solidFill>
                <a:effectLst/>
                <a:latin typeface="+mn-lt"/>
                <a:ea typeface="+mn-ea"/>
                <a:cs typeface="+mn-cs"/>
              </a:rPr>
              <a:t>Aanbevelingen uit praktijkprikkel:</a:t>
            </a:r>
            <a:br>
              <a:rPr lang="nl-NL" dirty="0"/>
            </a:br>
            <a:r>
              <a:rPr lang="nl-NL" sz="1200" u="sng" kern="1200" dirty="0">
                <a:solidFill>
                  <a:schemeClr val="tx1"/>
                </a:solidFill>
                <a:effectLst/>
                <a:latin typeface="+mn-lt"/>
                <a:ea typeface="+mn-ea"/>
                <a:cs typeface="+mn-cs"/>
              </a:rPr>
              <a:t>Voor alle betrokken zorgverleners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Vergroot de bewustwording bij patiënten om de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ingreep zelf te melden bij zorgverleners.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Voor apothekers: gebruik daarvoor bijvoorbeeld het publieksmateriaal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van de KNMP.</a:t>
            </a: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br>
              <a:rPr lang="nl-NL" dirty="0"/>
            </a:br>
            <a:r>
              <a:rPr lang="nl-NL" sz="1200" u="sng" kern="1200" dirty="0">
                <a:solidFill>
                  <a:schemeClr val="tx1"/>
                </a:solidFill>
                <a:effectLst/>
                <a:latin typeface="+mn-lt"/>
                <a:ea typeface="+mn-ea"/>
                <a:cs typeface="+mn-cs"/>
              </a:rPr>
              <a:t>Voor </a:t>
            </a:r>
            <a:r>
              <a:rPr lang="nl-NL" sz="1200" u="sng" kern="1200" dirty="0" err="1">
                <a:solidFill>
                  <a:schemeClr val="tx1"/>
                </a:solidFill>
                <a:effectLst/>
                <a:latin typeface="+mn-lt"/>
                <a:ea typeface="+mn-ea"/>
                <a:cs typeface="+mn-cs"/>
              </a:rPr>
              <a:t>bariatrische</a:t>
            </a:r>
            <a:r>
              <a:rPr lang="nl-NL" sz="1200" u="sng" kern="1200" dirty="0">
                <a:solidFill>
                  <a:schemeClr val="tx1"/>
                </a:solidFill>
                <a:effectLst/>
                <a:latin typeface="+mn-lt"/>
                <a:ea typeface="+mn-ea"/>
                <a:cs typeface="+mn-cs"/>
              </a:rPr>
              <a:t> chirurgen</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Pas indien nodig de medicatie van patiënten die een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ingreep hebben gehad aan.</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Informeer de huisarts en de openbaar apotheker over de contra-indicatie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en de eventuele wijzigingen in de medicatie. Doe dit bijvoorbeeld via een ontslagbericht, ontslagrecept of </a:t>
            </a:r>
            <a:r>
              <a:rPr lang="nl-NL" sz="1200" kern="1200" dirty="0" err="1">
                <a:solidFill>
                  <a:schemeClr val="tx1"/>
                </a:solidFill>
                <a:effectLst/>
                <a:latin typeface="+mn-lt"/>
                <a:ea typeface="+mn-ea"/>
                <a:cs typeface="+mn-cs"/>
              </a:rPr>
              <a:t>Basisset</a:t>
            </a:r>
            <a:r>
              <a:rPr lang="nl-NL" sz="1200" kern="1200" dirty="0">
                <a:solidFill>
                  <a:schemeClr val="tx1"/>
                </a:solidFill>
                <a:effectLst/>
                <a:latin typeface="+mn-lt"/>
                <a:ea typeface="+mn-ea"/>
                <a:cs typeface="+mn-cs"/>
              </a:rPr>
              <a:t> Medicatiegegevens (voorheen Actueel Medicatie Overzicht).</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sz="1200" u="sng" kern="1200" dirty="0">
                <a:solidFill>
                  <a:schemeClr val="tx1"/>
                </a:solidFill>
                <a:effectLst/>
                <a:latin typeface="+mn-lt"/>
                <a:ea typeface="+mn-ea"/>
                <a:cs typeface="+mn-cs"/>
              </a:rPr>
              <a:t>Voor ziekenhuisapothekers en poliklinische apothekers</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Zorg ervoor dat tijdens de medicatieverificatie bij opname in kaart wordt gebracht of een patiënt een maagverkleining heeft gehad.</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Voer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als contra-indicatie in het ziekenhuisinformatiesysteem en het AIS van de poliklinische apotheek in.</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sz="1200" u="sng" kern="1200" dirty="0">
                <a:solidFill>
                  <a:schemeClr val="tx1"/>
                </a:solidFill>
                <a:effectLst/>
                <a:latin typeface="+mn-lt"/>
                <a:ea typeface="+mn-ea"/>
                <a:cs typeface="+mn-cs"/>
              </a:rPr>
              <a:t>Voor zorgmedewerkers die medicatieverificatie uitvoeren bij opname in ziekenhuis of kliniek</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Vraag bij opname tijdens medicatieverificatie of een patiënt een maagverkleining heeft gehad.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Voer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als contra-indicatie in het ziekenhuisinformatiesysteem en het AIS van de poliklinische apotheek in.</a:t>
            </a: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rPr>
              <a:t>Voor openbaar apothekers</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Voeg aan uw inschrijvingsformulier voor nieuwe patiënten de vraag ‘Heeft u een maagverkleining gehad?’ toe.</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Voer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als contra-indicatie in uw AIS in.</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Werk samen met de huisarts om patiënten - die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hebben ondergaan – in beeld te krijgen. Maak daar werkafspraken over.</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Voer een medicatiereview uit bij patiënten die recent een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ingreep hebben ondergaan.</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Organiseer een FTO over obesitas 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U kunt hiervoor gebruikmaken van de FTO-module Obesitas 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van het IVM.</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sz="1200" u="sng" kern="1200" dirty="0">
                <a:solidFill>
                  <a:schemeClr val="tx1"/>
                </a:solidFill>
                <a:effectLst/>
                <a:latin typeface="+mn-lt"/>
                <a:ea typeface="+mn-ea"/>
                <a:cs typeface="+mn-cs"/>
              </a:rPr>
              <a:t>Voor huisartsen</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Voeg aan uw inschrijvingsformulier voor nieuwe patiënten de vraag ‘Heeft u een maagverkleining gehad?’ toe.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Voer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als contra-indicatie in uw HIS in.</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Werk samen met de apotheker om patiënten - die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hebben ondergaan – in beeld te krijgen. Maak daar werkafspraken over.</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200" kern="1200" dirty="0">
                <a:solidFill>
                  <a:schemeClr val="tx1"/>
                </a:solidFill>
                <a:effectLst/>
                <a:latin typeface="+mn-lt"/>
                <a:ea typeface="+mn-ea"/>
                <a:cs typeface="+mn-cs"/>
              </a:rPr>
              <a:t>Organiseer een FTO over obesitas 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U kunt hiervoor gebruikmaken van de FTO-module Obesitas 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van het IVM.</a:t>
            </a: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noProof="0" dirty="0">
              <a:sym typeface="Wingdings" panose="05000000000000000000" pitchFamily="2" charset="2"/>
            </a:endParaRPr>
          </a:p>
          <a:p>
            <a:endParaRPr lang="nl-NL" noProof="0"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22</a:t>
            </a:fld>
            <a:endParaRPr lang="nl-NL"/>
          </a:p>
        </p:txBody>
      </p:sp>
    </p:spTree>
    <p:extLst>
      <p:ext uri="{BB962C8B-B14F-4D97-AF65-F5344CB8AC3E}">
        <p14:creationId xmlns:p14="http://schemas.microsoft.com/office/powerpoint/2010/main" val="2978534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u="sng" dirty="0"/>
              <a:t>Ad M</a:t>
            </a:r>
            <a:r>
              <a:rPr lang="nl-NL" sz="1200" b="0" i="0" u="sng" kern="1200" dirty="0" err="1">
                <a:solidFill>
                  <a:schemeClr val="tx1"/>
                </a:solidFill>
                <a:effectLst/>
                <a:latin typeface="+mn-lt"/>
                <a:ea typeface="+mn-ea"/>
                <a:cs typeface="+mn-cs"/>
              </a:rPr>
              <a:t>edicatiebewakingsadviezen</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Het Geneesmiddel Informatie Centrum van de KNMP ontwikkelt medicatiebewakingsadviezen voor patiënten met morbide obesitas en patiënten met bariatrische chirurgie aan de hand van literatuur. Een multidisciplinaire werkgroep, bestaande uit ziekenhuisapothekers, openbaar apothekers, huisartsen, internist-endocrinologen en bariatrisch chirurgen, beoordeelt deze adviezen. De adviezen komen beschikbaar via apotheekinformatiesystemen en de KNMP Kennisbank. </a:t>
            </a:r>
          </a:p>
          <a:p>
            <a:endParaRPr lang="nl-NL" sz="1200" b="0" i="0" kern="1200" dirty="0">
              <a:solidFill>
                <a:schemeClr val="tx1"/>
              </a:solidFill>
              <a:effectLst/>
              <a:latin typeface="+mn-lt"/>
              <a:ea typeface="+mn-ea"/>
              <a:cs typeface="+mn-cs"/>
            </a:endParaRPr>
          </a:p>
          <a:p>
            <a:r>
              <a:rPr lang="en-US" u="sng" dirty="0"/>
              <a:t>Ad </a:t>
            </a:r>
            <a:r>
              <a:rPr lang="en-US" u="sng" dirty="0" err="1"/>
              <a:t>Publieksmateriaal</a:t>
            </a:r>
            <a:r>
              <a:rPr lang="en-US" u="sng" dirty="0"/>
              <a:t> b</a:t>
            </a:r>
            <a:r>
              <a:rPr lang="nl-NL" sz="1200" b="0" i="0" u="sng" kern="1200" dirty="0" err="1">
                <a:solidFill>
                  <a:schemeClr val="tx1"/>
                </a:solidFill>
                <a:effectLst/>
                <a:latin typeface="+mn-lt"/>
                <a:ea typeface="+mn-ea"/>
                <a:cs typeface="+mn-cs"/>
              </a:rPr>
              <a:t>ariatrische</a:t>
            </a:r>
            <a:r>
              <a:rPr lang="nl-NL" sz="1200" b="0" i="0" u="sng" kern="1200" dirty="0">
                <a:solidFill>
                  <a:schemeClr val="tx1"/>
                </a:solidFill>
                <a:effectLst/>
                <a:latin typeface="+mn-lt"/>
                <a:ea typeface="+mn-ea"/>
                <a:cs typeface="+mn-cs"/>
              </a:rPr>
              <a:t> chirurgie:</a:t>
            </a:r>
          </a:p>
          <a:p>
            <a:r>
              <a:rPr lang="nl-NL" sz="1200" b="0" i="0" kern="1200" dirty="0">
                <a:solidFill>
                  <a:schemeClr val="tx1"/>
                </a:solidFill>
                <a:effectLst/>
                <a:latin typeface="+mn-lt"/>
                <a:ea typeface="+mn-ea"/>
                <a:cs typeface="+mn-cs"/>
              </a:rPr>
              <a:t>De KNMP stelt publieksmateriaal beschikbaar over bariatrische chirurgie. Het is vaak bij apothekers niet bekend wie van hun patiënten een maagverkleining hebben ondergaan. De poster, baliekaartjes, en </a:t>
            </a:r>
            <a:r>
              <a:rPr lang="nl-NL" sz="1200" b="0" i="0" kern="1200" dirty="0" err="1">
                <a:solidFill>
                  <a:schemeClr val="tx1"/>
                </a:solidFill>
                <a:effectLst/>
                <a:latin typeface="+mn-lt"/>
                <a:ea typeface="+mn-ea"/>
                <a:cs typeface="+mn-cs"/>
              </a:rPr>
              <a:t>narrowcast</a:t>
            </a:r>
            <a:r>
              <a:rPr lang="nl-NL" sz="1200" b="0" i="0" kern="1200" dirty="0">
                <a:solidFill>
                  <a:schemeClr val="tx1"/>
                </a:solidFill>
                <a:effectLst/>
                <a:latin typeface="+mn-lt"/>
                <a:ea typeface="+mn-ea"/>
                <a:cs typeface="+mn-cs"/>
              </a:rPr>
              <a:t> helpen apothekers om deze patiënten in kaart te brengen. De materialen zijn kosteloos te bestellen of te downloaden.</a:t>
            </a:r>
          </a:p>
          <a:p>
            <a:endParaRPr lang="nl-NL" sz="1200" b="0" i="0" kern="1200" dirty="0">
              <a:solidFill>
                <a:schemeClr val="tx1"/>
              </a:solidFill>
              <a:effectLst/>
              <a:latin typeface="+mn-lt"/>
              <a:ea typeface="+mn-ea"/>
              <a:cs typeface="+mn-cs"/>
            </a:endParaRPr>
          </a:p>
          <a:p>
            <a:r>
              <a:rPr lang="nl-NL" sz="1200" b="0" i="0" u="sng" kern="1200" dirty="0">
                <a:solidFill>
                  <a:schemeClr val="tx1"/>
                </a:solidFill>
                <a:effectLst/>
                <a:latin typeface="+mn-lt"/>
                <a:ea typeface="+mn-ea"/>
                <a:cs typeface="+mn-cs"/>
              </a:rPr>
              <a:t>Ad Praktijkvoorbeelden, overdracht CI BC, themapagina apotheek.nl: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Voor meer informatie, zie www.knmp.nl/mobc</a:t>
            </a:r>
          </a:p>
          <a:p>
            <a:endParaRPr lang="nl-NL" sz="1200" b="0" i="0" u="sng" kern="1200" dirty="0">
              <a:solidFill>
                <a:schemeClr val="tx1"/>
              </a:solidFill>
              <a:effectLst/>
              <a:latin typeface="+mn-lt"/>
              <a:ea typeface="+mn-ea"/>
              <a:cs typeface="+mn-cs"/>
            </a:endParaRPr>
          </a:p>
          <a:p>
            <a:r>
              <a:rPr lang="nl-NL" sz="1200" b="0" i="0" u="none" kern="1200" dirty="0">
                <a:solidFill>
                  <a:schemeClr val="tx1"/>
                </a:solidFill>
                <a:effectLst/>
                <a:latin typeface="+mn-lt"/>
                <a:ea typeface="+mn-ea"/>
                <a:cs typeface="+mn-cs"/>
              </a:rPr>
              <a:t>Rechtstreeks link apotheek.nl:</a:t>
            </a:r>
          </a:p>
          <a:p>
            <a:r>
              <a:rPr lang="nl-NL" dirty="0"/>
              <a:t>https://www.apotheek.nl/zorg-van-de-apotheker/gestart-met-uw-medicijnen-wat-nu/gewichtstoename-bij-medicijngebruik</a:t>
            </a: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23</a:t>
            </a:fld>
            <a:endParaRPr lang="nl-NL"/>
          </a:p>
        </p:txBody>
      </p:sp>
    </p:spTree>
    <p:extLst>
      <p:ext uri="{BB962C8B-B14F-4D97-AF65-F5344CB8AC3E}">
        <p14:creationId xmlns:p14="http://schemas.microsoft.com/office/powerpoint/2010/main" val="23338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24</a:t>
            </a:fld>
            <a:endParaRPr lang="nl-NL"/>
          </a:p>
        </p:txBody>
      </p:sp>
    </p:spTree>
    <p:extLst>
      <p:ext uri="{BB962C8B-B14F-4D97-AF65-F5344CB8AC3E}">
        <p14:creationId xmlns:p14="http://schemas.microsoft.com/office/powerpoint/2010/main" val="231592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Cijfers volwassenen:</a:t>
            </a:r>
          </a:p>
          <a:p>
            <a:r>
              <a:rPr lang="nl-NL" sz="1200" b="1" i="0" kern="1200" dirty="0">
                <a:solidFill>
                  <a:schemeClr val="tx1"/>
                </a:solidFill>
                <a:effectLst/>
                <a:latin typeface="+mn-lt"/>
                <a:ea typeface="+mn-ea"/>
                <a:cs typeface="+mn-cs"/>
              </a:rPr>
              <a:t>De helft van de volwassen Nederlanders is te zwaar</a:t>
            </a:r>
          </a:p>
          <a:p>
            <a:r>
              <a:rPr lang="nl-NL" sz="1200" b="0" i="0" kern="1200" dirty="0">
                <a:solidFill>
                  <a:schemeClr val="tx1"/>
                </a:solidFill>
                <a:effectLst/>
                <a:latin typeface="+mn-lt"/>
                <a:ea typeface="+mn-ea"/>
                <a:cs typeface="+mn-cs"/>
              </a:rPr>
              <a:t>In 2020 had 50,0% van de Nederlanders van 18 jaar en ouder matig of ernstig overgewicht. Overgewicht komt vaker voor bij mannen dan bij vrouwen. Bij obesitas (ernstig overgewicht) is dat andersom: meer vrouwen hebben obesitas dan mannen. In totaal heeft 13,9% van de Nederlanders van 18 jaar en ouder obesitas.</a:t>
            </a:r>
          </a:p>
          <a:p>
            <a:endParaRPr lang="nl-NL" sz="1200" b="0" i="0" kern="1200" dirty="0">
              <a:solidFill>
                <a:schemeClr val="tx1"/>
              </a:solidFill>
              <a:effectLst/>
              <a:latin typeface="+mn-lt"/>
              <a:ea typeface="+mn-ea"/>
              <a:cs typeface="+mn-cs"/>
            </a:endParaRPr>
          </a:p>
          <a:p>
            <a:r>
              <a:rPr lang="en-US" dirty="0"/>
              <a:t>[</a:t>
            </a:r>
            <a:r>
              <a:rPr lang="en-US" dirty="0" err="1"/>
              <a:t>bron</a:t>
            </a:r>
            <a:r>
              <a:rPr lang="en-US" dirty="0"/>
              <a:t>: https://www.volksgezondheidenzorg.info/onderwerp/overgewicht/cijfers-context/huidige-situatie#!node-overgewicht-volwassenen, geraadpleegd 20-01-2022]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bron</a:t>
            </a:r>
            <a:r>
              <a:rPr lang="en-US" dirty="0"/>
              <a:t>: https://www.volksgezondheidenzorg.info/onderwerp/overgewicht/cijfers-context/samenvatting, geraadpleegd 20-01-2022]</a:t>
            </a:r>
          </a:p>
          <a:p>
            <a:endParaRPr lang="en-US" dirty="0"/>
          </a:p>
          <a:p>
            <a:r>
              <a:rPr lang="nl-NL" sz="1200" b="1" i="0" kern="1200" dirty="0">
                <a:solidFill>
                  <a:schemeClr val="tx1"/>
                </a:solidFill>
                <a:effectLst/>
                <a:latin typeface="+mn-lt"/>
                <a:ea typeface="+mn-ea"/>
                <a:cs typeface="+mn-cs"/>
              </a:rPr>
              <a:t>Cijfers jeugd:</a:t>
            </a:r>
          </a:p>
          <a:p>
            <a:r>
              <a:rPr lang="nl-NL" sz="1200" b="1" i="0" kern="1200" dirty="0">
                <a:solidFill>
                  <a:schemeClr val="tx1"/>
                </a:solidFill>
                <a:effectLst/>
                <a:latin typeface="+mn-lt"/>
                <a:ea typeface="+mn-ea"/>
                <a:cs typeface="+mn-cs"/>
              </a:rPr>
              <a:t>Van de jeugd tot en met 17 jaar heeft 15% overgewicht</a:t>
            </a:r>
          </a:p>
          <a:p>
            <a:r>
              <a:rPr lang="nl-NL" sz="1200" b="0" i="0" kern="1200" dirty="0">
                <a:solidFill>
                  <a:schemeClr val="tx1"/>
                </a:solidFill>
                <a:effectLst/>
                <a:latin typeface="+mn-lt"/>
                <a:ea typeface="+mn-ea"/>
                <a:cs typeface="+mn-cs"/>
              </a:rPr>
              <a:t>Van de kinderen van 4 tot en met 17 jaar oud had </a:t>
            </a:r>
            <a:r>
              <a:rPr lang="nl-NL" sz="1200" b="1" i="0" kern="1200" dirty="0">
                <a:solidFill>
                  <a:schemeClr val="tx1"/>
                </a:solidFill>
                <a:effectLst/>
                <a:latin typeface="+mn-lt"/>
                <a:ea typeface="+mn-ea"/>
                <a:cs typeface="+mn-cs"/>
              </a:rPr>
              <a:t>14,7% in 2020 overgewicht</a:t>
            </a:r>
            <a:r>
              <a:rPr lang="nl-NL" sz="1200" b="0" i="0" kern="1200" dirty="0">
                <a:solidFill>
                  <a:schemeClr val="tx1"/>
                </a:solidFill>
                <a:effectLst/>
                <a:latin typeface="+mn-lt"/>
                <a:ea typeface="+mn-ea"/>
                <a:cs typeface="+mn-cs"/>
              </a:rPr>
              <a:t>, waarvan </a:t>
            </a:r>
            <a:r>
              <a:rPr lang="nl-NL" sz="1200" b="1" i="0" kern="1200" dirty="0">
                <a:solidFill>
                  <a:schemeClr val="tx1"/>
                </a:solidFill>
                <a:effectLst/>
                <a:latin typeface="+mn-lt"/>
                <a:ea typeface="+mn-ea"/>
                <a:cs typeface="+mn-cs"/>
              </a:rPr>
              <a:t>12,2% matig overgewicht </a:t>
            </a:r>
            <a:r>
              <a:rPr lang="nl-NL" sz="1200" b="0" i="0" kern="1200" dirty="0">
                <a:solidFill>
                  <a:schemeClr val="tx1"/>
                </a:solidFill>
                <a:effectLst/>
                <a:latin typeface="+mn-lt"/>
                <a:ea typeface="+mn-ea"/>
                <a:cs typeface="+mn-cs"/>
              </a:rPr>
              <a:t>en </a:t>
            </a:r>
            <a:r>
              <a:rPr lang="nl-NL" sz="1200" b="1" i="0" kern="1200" dirty="0">
                <a:solidFill>
                  <a:schemeClr val="tx1"/>
                </a:solidFill>
                <a:effectLst/>
                <a:latin typeface="+mn-lt"/>
                <a:ea typeface="+mn-ea"/>
                <a:cs typeface="+mn-cs"/>
              </a:rPr>
              <a:t>2,5% ernstig overgewicht (obesitas).</a:t>
            </a:r>
            <a:r>
              <a:rPr lang="nl-NL" sz="1200" b="0" i="0" kern="1200" dirty="0">
                <a:solidFill>
                  <a:schemeClr val="tx1"/>
                </a:solidFill>
                <a:effectLst/>
                <a:latin typeface="+mn-lt"/>
                <a:ea typeface="+mn-ea"/>
                <a:cs typeface="+mn-cs"/>
              </a:rPr>
              <a:t> Overgewicht komt wat vaker voor bij 12-17 jarigen dan bij jongere kinderen van 4-11 jaar, vooral bij meisjes.  </a:t>
            </a:r>
          </a:p>
          <a:p>
            <a:endParaRPr lang="nl-NL" sz="1200" b="0" i="0" kern="1200" dirty="0">
              <a:solidFill>
                <a:schemeClr val="tx1"/>
              </a:solidFill>
              <a:effectLst/>
              <a:latin typeface="+mn-lt"/>
              <a:ea typeface="+mn-ea"/>
              <a:cs typeface="+mn-cs"/>
            </a:endParaRPr>
          </a:p>
          <a:p>
            <a:r>
              <a:rPr lang="en-US" dirty="0"/>
              <a:t>[</a:t>
            </a:r>
            <a:r>
              <a:rPr lang="en-US" dirty="0" err="1"/>
              <a:t>Bron</a:t>
            </a:r>
            <a:r>
              <a:rPr lang="en-US" dirty="0"/>
              <a:t>: https://www.volksgezondheidenzorg.info/onderwerp/overgewicht/cijfers-context/huidige-situatie#node-overgewicht-kinderen, geraadpleegd 20-01-2022]</a:t>
            </a:r>
          </a:p>
          <a:p>
            <a:endParaRPr lang="en-US"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3</a:t>
            </a:fld>
            <a:endParaRPr lang="nl-NL"/>
          </a:p>
        </p:txBody>
      </p:sp>
    </p:spTree>
    <p:extLst>
      <p:ext uri="{BB962C8B-B14F-4D97-AF65-F5344CB8AC3E}">
        <p14:creationId xmlns:p14="http://schemas.microsoft.com/office/powerpoint/2010/main" val="341896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Trend:</a:t>
            </a:r>
          </a:p>
          <a:p>
            <a:r>
              <a:rPr lang="nl-NL" sz="1200" b="0" i="0" kern="1200" dirty="0">
                <a:solidFill>
                  <a:schemeClr val="tx1"/>
                </a:solidFill>
                <a:effectLst/>
                <a:latin typeface="+mn-lt"/>
                <a:ea typeface="+mn-ea"/>
                <a:cs typeface="+mn-cs"/>
              </a:rPr>
              <a:t>In het Trendscenario stijgt het percentage 18-plussers met een Body Mass Index (BMI) van 25 of hoger van 49 procent (6,6 miljoen) in 2015 naar 62 procent (9,1 miljoen) in 2040.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 We worden steeds zwaarder; in 2040 heeft 62 procent van de volwassen Nederlanders overgewicht.</a:t>
            </a:r>
          </a:p>
          <a:p>
            <a:r>
              <a:rPr lang="nl-NL" sz="1200" b="0" i="0" kern="1200" dirty="0">
                <a:solidFill>
                  <a:schemeClr val="tx1"/>
                </a:solidFill>
                <a:effectLst/>
                <a:latin typeface="+mn-lt"/>
                <a:ea typeface="+mn-ea"/>
                <a:cs typeface="+mn-cs"/>
              </a:rPr>
              <a:t>- De toename in overgewicht geldt voor alle leeftijdsgroepen vanaf 18 jaar.</a:t>
            </a:r>
          </a:p>
          <a:p>
            <a:r>
              <a:rPr lang="nl-NL" sz="1200" b="0" i="0" kern="1200" dirty="0">
                <a:solidFill>
                  <a:schemeClr val="tx1"/>
                </a:solidFill>
                <a:effectLst/>
                <a:latin typeface="+mn-lt"/>
                <a:ea typeface="+mn-ea"/>
                <a:cs typeface="+mn-cs"/>
              </a:rPr>
              <a:t>- Bij mannen neemt vooral matig overgewicht toe, bij vrouwen vooral ernstig overgewicht.</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Het aantal volwassenen (18 jaar en ouder) met overgewicht en obesitas neemt nog steeds toe. De verwachting is dat, bij ongewijzigd beleid, in 2040 60% van de volwassenen overgewicht of obesitas heeft (RIVM, 2021). </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dirty="0"/>
              <a:t>[Bron https://www.vtv2018.nl/leefstijl, </a:t>
            </a:r>
            <a:r>
              <a:rPr lang="en-US" dirty="0"/>
              <a:t>geraadpleegd 20-01-2022</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Kosten overgewicht en obesitas: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Overgewicht en obesitas kosten Nederland in totaal ruim 79 miljard euro per jaar. Per volwassene gaat het jaarlijks om zo’n 11.500 euro per jaar.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nieuwsbericht: </a:t>
            </a:r>
            <a:r>
              <a:rPr lang="nl-NL" sz="1200" u="sng" kern="1200" dirty="0">
                <a:solidFill>
                  <a:schemeClr val="tx1"/>
                </a:solidFill>
                <a:effectLst/>
                <a:latin typeface="+mn-lt"/>
                <a:ea typeface="+mn-ea"/>
                <a:cs typeface="+mn-cs"/>
                <a:hlinkClick r:id="rId3"/>
              </a:rPr>
              <a:t>https://www.skipr.nl/nieuws/nieuw-onderzoek-overgewicht-en-obesitas-kosten-ruim-79-miljard-per-jaar/?daily=1&amp;utm_medium=email&amp;utm_source=20220201%20skipr%20daily%20nieuwsbrief-daily&amp;utm_campaign=NB_SKIPR&amp;tid=TIDP1176773XEEEEA0F5E28E4DFFA3D6E051419904CEYI4</a:t>
            </a:r>
            <a:r>
              <a:rPr lang="nl-NL" sz="1200" u="sng" kern="1200" dirty="0">
                <a:solidFill>
                  <a:schemeClr val="tx1"/>
                </a:solidFill>
                <a:effectLst/>
                <a:latin typeface="+mn-lt"/>
                <a:ea typeface="+mn-ea"/>
                <a:cs typeface="+mn-cs"/>
              </a:rPr>
              <a:t>, geraadpleegd 31-01-2022.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Directe link naar het betreffende onderzoek van de universiteit van Maastricht en het Partnerschap Overgewicht Nederland (PON):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https://www.partnerschapovergewicht.nl/wp-content/uploads/2022/01/Burden-of-disease-cost-of-overweight-obesity-NL-januari-2022.pdf]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4</a:t>
            </a:fld>
            <a:endParaRPr lang="nl-NL"/>
          </a:p>
        </p:txBody>
      </p:sp>
    </p:spTree>
    <p:extLst>
      <p:ext uri="{BB962C8B-B14F-4D97-AF65-F5344CB8AC3E}">
        <p14:creationId xmlns:p14="http://schemas.microsoft.com/office/powerpoint/2010/main" val="408340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Aantal patiënten per apotheek</a:t>
            </a:r>
          </a:p>
          <a:p>
            <a:r>
              <a:rPr lang="nl-NL" sz="1200" b="0" i="0" kern="1200" dirty="0">
                <a:solidFill>
                  <a:schemeClr val="tx1"/>
                </a:solidFill>
                <a:effectLst/>
                <a:latin typeface="+mn-lt"/>
                <a:ea typeface="+mn-ea"/>
                <a:cs typeface="+mn-cs"/>
              </a:rPr>
              <a:t>In Nederland heeft 1 procent van de 20-plussers morbide obesitas. Dat betekent dat ruim 100 duizend volwassenen lijden aan deze ernstigste vorm van zwaarlijvigheid </a:t>
            </a:r>
            <a:r>
              <a:rPr lang="nl-NL" dirty="0"/>
              <a:t>(2018). Gemiddeld betekent dat ongeveer 50 mensen met morbide obesitas per apotheek (100.000/2000 apotheken). Ongeveer 12.000 personen ondergaan per jaar in Nederland bariatrische chirurgie, dat zijn gemiddeld zes personen per apotheek per jaar (12.000/2000 apotheken). In de toekomst neemt het aantal obesitaspatiënten verder toe (zie vorige dia ‘cijfers’ met trendscenario).</a:t>
            </a:r>
          </a:p>
          <a:p>
            <a:endParaRPr lang="nl-NL" dirty="0"/>
          </a:p>
          <a:p>
            <a:r>
              <a:rPr lang="en-US" dirty="0"/>
              <a:t>[</a:t>
            </a:r>
            <a:r>
              <a:rPr lang="en-US" dirty="0" err="1"/>
              <a:t>Bron</a:t>
            </a:r>
            <a:r>
              <a:rPr lang="en-US" dirty="0"/>
              <a:t>: https://www.cbs.nl/nl-nl/nieuws/2018/27/100-duizend-volwassenen-hebben-morbide-obesitas, geraadpleegd 20-01-2022]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Bron</a:t>
            </a:r>
            <a:r>
              <a:rPr lang="en-US" dirty="0"/>
              <a:t>: </a:t>
            </a:r>
            <a:r>
              <a:rPr lang="nl-NL" sz="1200" u="none" kern="1200" dirty="0">
                <a:solidFill>
                  <a:schemeClr val="tx1"/>
                </a:solidFill>
                <a:effectLst/>
                <a:latin typeface="+mn-lt"/>
                <a:ea typeface="+mn-ea"/>
                <a:cs typeface="+mn-cs"/>
              </a:rPr>
              <a:t>https://dica.nl/dato/home, https://dica.nl/jaarrapportage-2019/dato, </a:t>
            </a:r>
            <a:r>
              <a:rPr lang="en-US" dirty="0"/>
              <a:t>geraadpleegd 12-05-2022]</a:t>
            </a:r>
          </a:p>
          <a:p>
            <a:endParaRPr lang="en-US" dirty="0"/>
          </a:p>
          <a:p>
            <a:endParaRPr lang="nl-NL" b="1"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5</a:t>
            </a:fld>
            <a:endParaRPr lang="nl-NL"/>
          </a:p>
        </p:txBody>
      </p:sp>
    </p:spTree>
    <p:extLst>
      <p:ext uri="{BB962C8B-B14F-4D97-AF65-F5344CB8AC3E}">
        <p14:creationId xmlns:p14="http://schemas.microsoft.com/office/powerpoint/2010/main" val="152366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Filmpje (1.07 min) over Overgewicht en obesitas bij volwassenen: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“Heb je obesitas? Dat is dan eigen schuld, dikke bult... Elk pondje gaat door het mondje! Te veel mensen koesteren dit vooroordeel over mensen met ernstig overgewicht. Natuurlijk, de huidige maatschappij is doordrenkt van ongezond voedsel dat op elke straathoek verkrijgbaar is. Veel mensen hebben een ongezonde leefstijl en overgewicht komt vaker voor dan ooit. Maar het is veel complexer. Om alle vooroordelen te bestrijden, en om uit te leggen wat een complexe ziekte obesitas is, lanceert het Partnerschap Overgewicht Nederland (www.partnerschapovergewicht.nl) vandaag (4 mrt 2022), op </a:t>
            </a:r>
            <a:r>
              <a:rPr lang="nl-NL" dirty="0">
                <a:hlinkClick r:id="rId3"/>
              </a:rPr>
              <a:t>#</a:t>
            </a:r>
            <a:r>
              <a:rPr lang="nl-NL" dirty="0" err="1">
                <a:hlinkClick r:id="rId3"/>
              </a:rPr>
              <a:t>WereldObesitasDag</a:t>
            </a:r>
            <a:r>
              <a:rPr lang="nl-NL" dirty="0"/>
              <a:t>, een verhelderend animatiefilmpje.”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Overgewicht en obesitas bij kinderen is net zo complex als bij volwassenen, met enige nuanceverschillen. Meer informatie hierover is te vinden op: www.kindnaargezondergewicht.nl en www.jogg.nl.”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https://www.youtube.com/watch?v=aXT2id2rYWg, geraadpleegd 06-04-2022]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6</a:t>
            </a:fld>
            <a:endParaRPr lang="nl-NL"/>
          </a:p>
        </p:txBody>
      </p:sp>
    </p:spTree>
    <p:extLst>
      <p:ext uri="{BB962C8B-B14F-4D97-AF65-F5344CB8AC3E}">
        <p14:creationId xmlns:p14="http://schemas.microsoft.com/office/powerpoint/2010/main" val="147901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Classificatie BMI en buikomvang:</a:t>
            </a:r>
          </a:p>
          <a:p>
            <a:r>
              <a:rPr lang="nl-NL" sz="1200" b="0" i="0" u="none" strike="noStrike" kern="1200" baseline="0" dirty="0">
                <a:solidFill>
                  <a:schemeClr val="tx1"/>
                </a:solidFill>
                <a:latin typeface="+mn-lt"/>
                <a:ea typeface="+mn-ea"/>
                <a:cs typeface="+mn-cs"/>
              </a:rPr>
              <a:t>Of iemand obesitas heeft, wordt vastgesteld aan de hand van de Body Mass Index (BMI; het lichaamsgewicht in kg gedeeld door het kwadraat van de lengte in meters) of aan de hand van de buikomvang. </a:t>
            </a:r>
            <a:r>
              <a:rPr lang="nl-NL" dirty="0"/>
              <a:t>[Bron: </a:t>
            </a:r>
            <a:r>
              <a:rPr lang="nl-NL" sz="1200" dirty="0"/>
              <a:t>KNMP kennisdocument, mei 2022</a:t>
            </a:r>
            <a:r>
              <a:rPr lang="nl-NL" dirty="0"/>
              <a:t>]</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Extra informatie:</a:t>
            </a:r>
          </a:p>
          <a:p>
            <a:r>
              <a:rPr lang="nl-NL" sz="1200" b="0" i="0" u="none" strike="noStrike" kern="1200" baseline="0" dirty="0">
                <a:solidFill>
                  <a:schemeClr val="tx1"/>
                </a:solidFill>
                <a:latin typeface="+mn-lt"/>
                <a:ea typeface="+mn-ea"/>
                <a:cs typeface="+mn-cs"/>
              </a:rPr>
              <a:t>Inclusiecriteria voor bariatrische chirurgie (Nederlandse Obesitas Kliniek (NOK)):</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BMI &gt;40 kg/m2</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BMI &gt;35 kg/m2, in combinatie met co-morbiditeit</a:t>
            </a:r>
          </a:p>
          <a:p>
            <a:pPr marL="628650" lvl="1"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DM type 2</a:t>
            </a:r>
          </a:p>
          <a:p>
            <a:pPr marL="628650" lvl="1"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Hypertensie</a:t>
            </a:r>
          </a:p>
          <a:p>
            <a:pPr marL="628650" lvl="1"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OSAS (</a:t>
            </a:r>
            <a:r>
              <a:rPr lang="nl-NL" b="0" dirty="0"/>
              <a:t>obstructief </a:t>
            </a:r>
            <a:r>
              <a:rPr lang="nl-NL" b="0" dirty="0" err="1"/>
              <a:t>slaapapneusyndroom</a:t>
            </a:r>
            <a:r>
              <a:rPr lang="nl-NL"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Bewezen artrose</a:t>
            </a:r>
          </a:p>
          <a:p>
            <a:pPr marL="628650" lvl="1"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Andere aandoeningen die zullen verbeteren door gewichtsverlies (astma, reuma etc.)</a:t>
            </a:r>
          </a:p>
          <a:p>
            <a:pPr marL="457200" lvl="1" indent="0">
              <a:buFont typeface="Arial" panose="020B0604020202020204" pitchFamily="34" charset="0"/>
              <a:buNone/>
            </a:pPr>
            <a:endParaRPr lang="nl-NL"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nl-NL" sz="1200" b="0" i="0" u="none" strike="noStrike" kern="1200" baseline="0" dirty="0">
                <a:solidFill>
                  <a:schemeClr val="tx1"/>
                </a:solidFill>
                <a:latin typeface="+mn-lt"/>
                <a:ea typeface="+mn-ea"/>
                <a:cs typeface="+mn-cs"/>
              </a:rPr>
              <a:t>[Bron: presentatie POA scholing Maagverkleining en Medicatie, 2019]</a:t>
            </a:r>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7</a:t>
            </a:fld>
            <a:endParaRPr lang="nl-NL"/>
          </a:p>
        </p:txBody>
      </p:sp>
    </p:spTree>
    <p:extLst>
      <p:ext uri="{BB962C8B-B14F-4D97-AF65-F5344CB8AC3E}">
        <p14:creationId xmlns:p14="http://schemas.microsoft.com/office/powerpoint/2010/main" val="210805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(PATHO)FYSIOLOGISCHE VERANDERINGEN </a:t>
            </a:r>
          </a:p>
          <a:p>
            <a:r>
              <a:rPr lang="nl-NL" sz="1200" b="0" i="0" u="none" strike="noStrike" kern="1200" baseline="0" dirty="0">
                <a:solidFill>
                  <a:schemeClr val="tx1"/>
                </a:solidFill>
                <a:latin typeface="+mn-lt"/>
                <a:ea typeface="+mn-ea"/>
                <a:cs typeface="+mn-cs"/>
              </a:rPr>
              <a:t>Obesitas gaat gepaard met veel fysiologische en pathofysiologische veranderingen. Deze veranderingen kunnen de werking van geneesmiddelen beïnvloeden.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Achtergrondinformatie:</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Leverfunctie </a:t>
            </a:r>
            <a:r>
              <a:rPr lang="nl-NL" sz="1200" b="0" i="0" u="none" strike="noStrike" kern="1200" baseline="0" dirty="0">
                <a:solidFill>
                  <a:schemeClr val="tx1"/>
                </a:solidFill>
                <a:latin typeface="+mn-lt"/>
                <a:ea typeface="+mn-ea"/>
                <a:cs typeface="+mn-cs"/>
              </a:rPr>
              <a:t>De prevalentie van leverafwijkingen is hoog bij obesitas, bij patiënten die bariatrische chirurgie ondergaan tot zelfs 90%. Door de toename in </a:t>
            </a:r>
            <a:r>
              <a:rPr lang="nl-NL" sz="1200" b="0" i="0" u="none" strike="noStrike" kern="1200" baseline="0" dirty="0" err="1">
                <a:solidFill>
                  <a:schemeClr val="tx1"/>
                </a:solidFill>
                <a:latin typeface="+mn-lt"/>
                <a:ea typeface="+mn-ea"/>
                <a:cs typeface="+mn-cs"/>
              </a:rPr>
              <a:t>cardiac</a:t>
            </a:r>
            <a:r>
              <a:rPr lang="nl-NL" sz="1200" b="0" i="0" u="none" strike="noStrike" kern="1200" baseline="0" dirty="0">
                <a:solidFill>
                  <a:schemeClr val="tx1"/>
                </a:solidFill>
                <a:latin typeface="+mn-lt"/>
                <a:ea typeface="+mn-ea"/>
                <a:cs typeface="+mn-cs"/>
              </a:rPr>
              <a:t> output bij </a:t>
            </a:r>
            <a:r>
              <a:rPr lang="nl-NL" sz="1200" b="0" i="0" u="none" strike="noStrike" kern="1200" baseline="0" dirty="0" err="1">
                <a:solidFill>
                  <a:schemeClr val="tx1"/>
                </a:solidFill>
                <a:latin typeface="+mn-lt"/>
                <a:ea typeface="+mn-ea"/>
                <a:cs typeface="+mn-cs"/>
              </a:rPr>
              <a:t>obese</a:t>
            </a:r>
            <a:r>
              <a:rPr lang="nl-NL" sz="1200" b="0" i="0" u="none" strike="noStrike" kern="1200" baseline="0" dirty="0">
                <a:solidFill>
                  <a:schemeClr val="tx1"/>
                </a:solidFill>
                <a:latin typeface="+mn-lt"/>
                <a:ea typeface="+mn-ea"/>
                <a:cs typeface="+mn-cs"/>
              </a:rPr>
              <a:t> patiënten is de doorbloeding van de lever toegenomen. Door leververvetting kan de doorbloeding van de lever met het verstrijken van de tijd weer afnemen, vooral bij morbide obesitas. Ook het levervolume is groter. De expressie en activiteit van cytochroom P450 (CYP)-enzymen kan veranderd zijn. De activiteit van CYP3A is bijvoorbeeld afgenomen en de activiteit van CYP2E1 toegenomen.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Nierfunctie </a:t>
            </a:r>
            <a:r>
              <a:rPr lang="nl-NL" sz="1200" b="0" i="0" u="none" strike="noStrike" kern="1200" baseline="0" dirty="0">
                <a:solidFill>
                  <a:schemeClr val="tx1"/>
                </a:solidFill>
                <a:latin typeface="+mn-lt"/>
                <a:ea typeface="+mn-ea"/>
                <a:cs typeface="+mn-cs"/>
              </a:rPr>
              <a:t>De relatie tussen obesitas en renale klaring is complex. Enerzijds is obesitas gerelateerd aan een toegenomen </a:t>
            </a:r>
            <a:r>
              <a:rPr lang="nl-NL" sz="1200" b="0" i="0" u="none" strike="noStrike" kern="1200" baseline="0" dirty="0" err="1">
                <a:solidFill>
                  <a:schemeClr val="tx1"/>
                </a:solidFill>
                <a:latin typeface="+mn-lt"/>
                <a:ea typeface="+mn-ea"/>
                <a:cs typeface="+mn-cs"/>
              </a:rPr>
              <a:t>nierdoorstroming</a:t>
            </a:r>
            <a:r>
              <a:rPr lang="nl-NL" sz="1200" b="0" i="0" u="none" strike="noStrike" kern="1200" baseline="0" dirty="0">
                <a:solidFill>
                  <a:schemeClr val="tx1"/>
                </a:solidFill>
                <a:latin typeface="+mn-lt"/>
                <a:ea typeface="+mn-ea"/>
                <a:cs typeface="+mn-cs"/>
              </a:rPr>
              <a:t> en nierfunctie, maar aan de andere kant is obesitas ook een risicofactor voor het ontwikkelen van chronische nieraandoeningen. Bij obesitas is een toename van de glomerulaire filtratiesnelheid en effectieve renale bloedflow gezien, maar of zich dit uit in een toegenomen geneesmiddelklaring is ook afhankelijk van andere geneesmiddeleigenschappen.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 de praktijk wordt de glomerulaire filtratiesnelheid (GFR) vaak geschat aan de hand van de creatinineklaring. De MDRD en de CKD-EPI worden in de praktijk het meest frequent gebruikt om de nierfunctie te schatten. Beide formules berekenen de </a:t>
            </a:r>
            <a:r>
              <a:rPr lang="nl-NL" sz="1200" b="0" i="0" u="none" strike="noStrike" kern="1200" baseline="0" dirty="0" err="1">
                <a:solidFill>
                  <a:schemeClr val="tx1"/>
                </a:solidFill>
                <a:latin typeface="+mn-lt"/>
                <a:ea typeface="+mn-ea"/>
                <a:cs typeface="+mn-cs"/>
              </a:rPr>
              <a:t>eGFR</a:t>
            </a:r>
            <a:r>
              <a:rPr lang="nl-NL" sz="1200" b="0" i="0" u="none" strike="noStrike" kern="1200" baseline="0" dirty="0">
                <a:solidFill>
                  <a:schemeClr val="tx1"/>
                </a:solidFill>
                <a:latin typeface="+mn-lt"/>
                <a:ea typeface="+mn-ea"/>
                <a:cs typeface="+mn-cs"/>
              </a:rPr>
              <a:t> genormaliseerd naar lichaamsoppervlak. Daardoor kan de GFR overschat worden bij patiënten met een hoog lichaamsgewicht. Dit is ook het geval bij de </a:t>
            </a:r>
            <a:r>
              <a:rPr lang="nl-NL" sz="1200" b="0" i="0" u="none" strike="noStrike" kern="1200" baseline="0" dirty="0" err="1">
                <a:solidFill>
                  <a:schemeClr val="tx1"/>
                </a:solidFill>
                <a:latin typeface="+mn-lt"/>
                <a:ea typeface="+mn-ea"/>
                <a:cs typeface="+mn-cs"/>
              </a:rPr>
              <a:t>Cockroft</a:t>
            </a:r>
            <a:r>
              <a:rPr lang="nl-NL" sz="1200" b="0" i="0" u="none" strike="noStrike" kern="1200" baseline="0" dirty="0">
                <a:solidFill>
                  <a:schemeClr val="tx1"/>
                </a:solidFill>
                <a:latin typeface="+mn-lt"/>
                <a:ea typeface="+mn-ea"/>
                <a:cs typeface="+mn-cs"/>
              </a:rPr>
              <a:t>-</a:t>
            </a:r>
            <a:r>
              <a:rPr lang="nl-NL" sz="1200" b="0" i="0" u="none" strike="noStrike" kern="1200" baseline="0" dirty="0" err="1">
                <a:solidFill>
                  <a:schemeClr val="tx1"/>
                </a:solidFill>
                <a:latin typeface="+mn-lt"/>
                <a:ea typeface="+mn-ea"/>
                <a:cs typeface="+mn-cs"/>
              </a:rPr>
              <a:t>Gault</a:t>
            </a:r>
            <a:r>
              <a:rPr lang="nl-NL" sz="1200" b="0" i="0" u="none" strike="noStrike" kern="1200" baseline="0" dirty="0">
                <a:solidFill>
                  <a:schemeClr val="tx1"/>
                </a:solidFill>
                <a:latin typeface="+mn-lt"/>
                <a:ea typeface="+mn-ea"/>
                <a:cs typeface="+mn-cs"/>
              </a:rPr>
              <a:t>-formule die het TBW gebruikt. Recent onderzoek wijst erop dat het gebruiken van het LBW in de </a:t>
            </a:r>
            <a:r>
              <a:rPr lang="nl-NL" sz="1200" b="0" i="0" u="none" strike="noStrike" kern="1200" baseline="0" dirty="0" err="1">
                <a:solidFill>
                  <a:schemeClr val="tx1"/>
                </a:solidFill>
                <a:latin typeface="+mn-lt"/>
                <a:ea typeface="+mn-ea"/>
                <a:cs typeface="+mn-cs"/>
              </a:rPr>
              <a:t>Cockroft</a:t>
            </a:r>
            <a:r>
              <a:rPr lang="nl-NL" sz="1200" b="0" i="0" u="none" strike="noStrike" kern="1200" baseline="0" dirty="0">
                <a:solidFill>
                  <a:schemeClr val="tx1"/>
                </a:solidFill>
                <a:latin typeface="+mn-lt"/>
                <a:ea typeface="+mn-ea"/>
                <a:cs typeface="+mn-cs"/>
              </a:rPr>
              <a:t>-</a:t>
            </a:r>
            <a:r>
              <a:rPr lang="nl-NL" sz="1200" b="0" i="0" u="none" strike="noStrike" kern="1200" baseline="0" dirty="0" err="1">
                <a:solidFill>
                  <a:schemeClr val="tx1"/>
                </a:solidFill>
                <a:latin typeface="+mn-lt"/>
                <a:ea typeface="+mn-ea"/>
                <a:cs typeface="+mn-cs"/>
              </a:rPr>
              <a:t>Gault</a:t>
            </a:r>
            <a:r>
              <a:rPr lang="nl-NL" sz="1200" b="0" i="0" u="none" strike="noStrike" kern="1200" baseline="0" dirty="0">
                <a:solidFill>
                  <a:schemeClr val="tx1"/>
                </a:solidFill>
                <a:latin typeface="+mn-lt"/>
                <a:ea typeface="+mn-ea"/>
                <a:cs typeface="+mn-cs"/>
              </a:rPr>
              <a:t>-formule de </a:t>
            </a:r>
            <a:r>
              <a:rPr lang="nl-NL" sz="1200" b="0" i="0" u="none" strike="noStrike" kern="1200" baseline="0" dirty="0" err="1">
                <a:solidFill>
                  <a:schemeClr val="tx1"/>
                </a:solidFill>
                <a:latin typeface="+mn-lt"/>
                <a:ea typeface="+mn-ea"/>
                <a:cs typeface="+mn-cs"/>
              </a:rPr>
              <a:t>eGFR</a:t>
            </a:r>
            <a:r>
              <a:rPr lang="nl-NL" sz="1200" b="0" i="0" u="none" strike="noStrike" kern="1200" baseline="0" dirty="0">
                <a:solidFill>
                  <a:schemeClr val="tx1"/>
                </a:solidFill>
                <a:latin typeface="+mn-lt"/>
                <a:ea typeface="+mn-ea"/>
                <a:cs typeface="+mn-cs"/>
              </a:rPr>
              <a:t> het meest adequaat kan schatten.</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Gastro-intestinale stelsel </a:t>
            </a:r>
            <a:r>
              <a:rPr lang="nl-NL" sz="1200" b="0" i="0" u="none" strike="noStrike" kern="1200" baseline="0" dirty="0">
                <a:solidFill>
                  <a:schemeClr val="tx1"/>
                </a:solidFill>
                <a:latin typeface="+mn-lt"/>
                <a:ea typeface="+mn-ea"/>
                <a:cs typeface="+mn-cs"/>
              </a:rPr>
              <a:t>Het gastro-intestinale stelsel functioneert bij </a:t>
            </a:r>
            <a:r>
              <a:rPr lang="nl-NL" sz="1200" b="0" i="0" u="none" strike="noStrike" kern="1200" baseline="0" dirty="0" err="1">
                <a:solidFill>
                  <a:schemeClr val="tx1"/>
                </a:solidFill>
                <a:latin typeface="+mn-lt"/>
                <a:ea typeface="+mn-ea"/>
                <a:cs typeface="+mn-cs"/>
              </a:rPr>
              <a:t>obese</a:t>
            </a:r>
            <a:r>
              <a:rPr lang="nl-NL" sz="1200" b="0" i="0" u="none" strike="noStrike" kern="1200" baseline="0" dirty="0">
                <a:solidFill>
                  <a:schemeClr val="tx1"/>
                </a:solidFill>
                <a:latin typeface="+mn-lt"/>
                <a:ea typeface="+mn-ea"/>
                <a:cs typeface="+mn-cs"/>
              </a:rPr>
              <a:t> patiënten anders. De maaglediging van vast voedsel is waarschijnlijk versneld, de doorbloeding van het gastro-intestinale stelsel is verhoogd en de doorlaatbaarheid van de darmwand is toegenomen. De exacte invloed van obesitas op de darmmotiliteit en de absorptie van geneesmiddelen en nutriënten is nog onduidelijk. Dit kan ook verklaard worden doordat deze processen van zichzelf al grote variabiliteit kennen.</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Cardiovasculaire stelsel </a:t>
            </a:r>
            <a:r>
              <a:rPr lang="nl-NL" sz="1200" b="0" i="0" u="none" strike="noStrike" kern="1200" baseline="0" dirty="0">
                <a:solidFill>
                  <a:schemeClr val="tx1"/>
                </a:solidFill>
                <a:latin typeface="+mn-lt"/>
                <a:ea typeface="+mn-ea"/>
                <a:cs typeface="+mn-cs"/>
              </a:rPr>
              <a:t>Om de overmaat aan lichaamsgewicht te voorzien van zuurstof en nutriënten, nemen bloedvolume, </a:t>
            </a:r>
            <a:r>
              <a:rPr lang="nl-NL" sz="1200" b="0" i="0" u="none" strike="noStrike" kern="1200" baseline="0" dirty="0" err="1">
                <a:solidFill>
                  <a:schemeClr val="tx1"/>
                </a:solidFill>
                <a:latin typeface="+mn-lt"/>
                <a:ea typeface="+mn-ea"/>
                <a:cs typeface="+mn-cs"/>
              </a:rPr>
              <a:t>cardiac</a:t>
            </a:r>
            <a:r>
              <a:rPr lang="nl-NL" sz="1200" b="0" i="0" u="none" strike="noStrike" kern="1200" baseline="0" dirty="0">
                <a:solidFill>
                  <a:schemeClr val="tx1"/>
                </a:solidFill>
                <a:latin typeface="+mn-lt"/>
                <a:ea typeface="+mn-ea"/>
                <a:cs typeface="+mn-cs"/>
              </a:rPr>
              <a:t> output en capillaire bloedflow sterk toe bij obesitas en vooral bij morbide obesitas. Het toegenomen bloedvolume en de hogere </a:t>
            </a:r>
            <a:r>
              <a:rPr lang="nl-NL" sz="1200" b="0" i="0" u="none" strike="noStrike" kern="1200" baseline="0" dirty="0" err="1">
                <a:solidFill>
                  <a:schemeClr val="tx1"/>
                </a:solidFill>
                <a:latin typeface="+mn-lt"/>
                <a:ea typeface="+mn-ea"/>
                <a:cs typeface="+mn-cs"/>
              </a:rPr>
              <a:t>cardiac</a:t>
            </a:r>
            <a:r>
              <a:rPr lang="nl-NL" sz="1200" b="0" i="0" u="none" strike="noStrike" kern="1200" baseline="0" dirty="0">
                <a:solidFill>
                  <a:schemeClr val="tx1"/>
                </a:solidFill>
                <a:latin typeface="+mn-lt"/>
                <a:ea typeface="+mn-ea"/>
                <a:cs typeface="+mn-cs"/>
              </a:rPr>
              <a:t> output kunnen uiteindelijk leiden tot hypertensie, linker- en rechterventrikelhypertrofie en een verhoogd risico op plotse hartdood als gevolg van geleidingsstoornissen. </a:t>
            </a:r>
          </a:p>
          <a:p>
            <a:endParaRPr lang="nl-NL" sz="1200" b="0" i="0" u="none" strike="noStrike" kern="1200" baseline="0" dirty="0">
              <a:solidFill>
                <a:schemeClr val="tx1"/>
              </a:solidFill>
              <a:latin typeface="+mn-lt"/>
              <a:ea typeface="+mn-ea"/>
              <a:cs typeface="+mn-cs"/>
            </a:endParaRPr>
          </a:p>
          <a:p>
            <a:r>
              <a:rPr lang="nl-NL" dirty="0"/>
              <a:t>[Bron: </a:t>
            </a:r>
            <a:r>
              <a:rPr lang="nl-NL" sz="1200" dirty="0"/>
              <a:t>KNMP kennisdocument, mei 2022</a:t>
            </a:r>
            <a:r>
              <a:rPr lang="nl-NL" dirty="0"/>
              <a:t>]</a:t>
            </a:r>
          </a:p>
          <a:p>
            <a:r>
              <a:rPr lang="nl-NL" dirty="0"/>
              <a:t>[Bron afbeelding: </a:t>
            </a:r>
            <a:r>
              <a:rPr lang="en-US" dirty="0"/>
              <a:t>Smit C et al. CAJ. Obesity and drug pharmacology: a review of the influence of obesity on pharmacokinetic and pharmacodynamic parameters. Expert </a:t>
            </a:r>
            <a:r>
              <a:rPr lang="en-US" dirty="0" err="1"/>
              <a:t>Opin</a:t>
            </a:r>
            <a:r>
              <a:rPr lang="en-US" dirty="0"/>
              <a:t> Drug </a:t>
            </a:r>
            <a:r>
              <a:rPr lang="en-US" dirty="0" err="1"/>
              <a:t>Metabol</a:t>
            </a:r>
            <a:r>
              <a:rPr lang="en-US" dirty="0"/>
              <a:t>. 2018;14: 275-85.]</a:t>
            </a:r>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8</a:t>
            </a:fld>
            <a:endParaRPr lang="nl-NL"/>
          </a:p>
        </p:txBody>
      </p:sp>
    </p:spTree>
    <p:extLst>
      <p:ext uri="{BB962C8B-B14F-4D97-AF65-F5344CB8AC3E}">
        <p14:creationId xmlns:p14="http://schemas.microsoft.com/office/powerpoint/2010/main" val="53921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VEEL GEBRUIKTE MEDICATIE BIJ OBESITAS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Personen met (morbide) obesitas hebben vaak </a:t>
            </a:r>
            <a:r>
              <a:rPr lang="nl-NL" sz="1200" b="0" i="0" u="none" strike="noStrike" kern="1200" baseline="0" dirty="0" err="1">
                <a:solidFill>
                  <a:schemeClr val="tx1"/>
                </a:solidFill>
                <a:latin typeface="+mn-lt"/>
                <a:ea typeface="+mn-ea"/>
                <a:cs typeface="+mn-cs"/>
              </a:rPr>
              <a:t>comorbiditeit</a:t>
            </a:r>
            <a:r>
              <a:rPr lang="nl-NL" sz="1200" b="0" i="0" u="none" strike="noStrike" kern="1200" baseline="0" dirty="0">
                <a:solidFill>
                  <a:schemeClr val="tx1"/>
                </a:solidFill>
                <a:latin typeface="+mn-lt"/>
                <a:ea typeface="+mn-ea"/>
                <a:cs typeface="+mn-cs"/>
              </a:rPr>
              <a:t>, zoals diabetes mellitus type 2, cardiovasculaire aandoeningen, obstructieve slaapapnoe, osteoartritis en depressie. Polyfarmacie, in dit geval gedefinieerd als het gebruik van vijf of meer geneesmiddelen komt dan ook vaker voor bij personen met obesitas (54%) dan bij personen met een normaal gewicht (38%). Uit Nederlands onderzoek blijkt dat patiënten met overgewicht en obesitas vaker medicatie voorgeschreven krijgen dan mensen zonder overgewicht. Het grootste verschil werd gevonden bij vrouwen tussen de 55 en 74 jaar: vrouwen met een normaal gewicht ontvingen tien recepten per jaar, vrouwen met obesitas bijna twee keer zoveel. In een Brits onderzoek bleek dat onder andere cardiovasculaire geneesmiddelen (36 versus 20%), middelen voor het centraal zenuwstelsel (46 versus 35%), middelen voor endocriene aandoeningen (26 versus 18%) en middelen voor het bewegingsapparaat (30 versus 22%) vaker werden voorgeschreven aan patiënten met obesitas in vergelijking met patiënten zonder obesitas.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sz="1200" dirty="0"/>
              <a:t>KNMP kennisdocument, mei 2022</a:t>
            </a:r>
            <a:r>
              <a:rPr lang="nl-NL" dirty="0"/>
              <a: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beeld dia: https://www.azsintjan.be/nl/diensten/centrum-voor-obesitaschirurgie/campus-sint-jan/wat-obesitas, geraadpleegd 01-02-2022]</a:t>
            </a:r>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9</a:t>
            </a:fld>
            <a:endParaRPr lang="nl-NL"/>
          </a:p>
        </p:txBody>
      </p:sp>
    </p:spTree>
    <p:extLst>
      <p:ext uri="{BB962C8B-B14F-4D97-AF65-F5344CB8AC3E}">
        <p14:creationId xmlns:p14="http://schemas.microsoft.com/office/powerpoint/2010/main" val="1543146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clrChange>
              <a:clrFrom>
                <a:srgbClr val="FFFFFF"/>
              </a:clrFrom>
              <a:clrTo>
                <a:srgbClr val="FFFFFF">
                  <a:alpha val="0"/>
                </a:srgbClr>
              </a:clrTo>
            </a:clrChange>
          </a:blip>
          <a:stretch>
            <a:fillRect/>
          </a:stretch>
        </p:blipFill>
        <p:spPr>
          <a:xfrm>
            <a:off x="4682935" y="2946786"/>
            <a:ext cx="7508703" cy="2916000"/>
          </a:xfrm>
          <a:prstGeom prst="rect">
            <a:avLst/>
          </a:prstGeom>
        </p:spPr>
      </p:pic>
      <p:sp>
        <p:nvSpPr>
          <p:cNvPr id="4" name="Rechthoek 3"/>
          <p:cNvSpPr/>
          <p:nvPr userDrawn="1"/>
        </p:nvSpPr>
        <p:spPr>
          <a:xfrm>
            <a:off x="9100038" y="5961186"/>
            <a:ext cx="3091972" cy="896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90800" y="0"/>
            <a:ext cx="9964616" cy="1261884"/>
          </a:xfrm>
          <a:prstGeom prst="rect">
            <a:avLst/>
          </a:prstGeom>
        </p:spPr>
        <p:txBody>
          <a:bodyPr wrap="square" lIns="0">
            <a:spAutoFit/>
          </a:bodyPr>
          <a:lstStyle/>
          <a:p>
            <a:r>
              <a:rPr lang="nl-NL" sz="3800" b="1" cap="all" baseline="0" dirty="0">
                <a:solidFill>
                  <a:schemeClr val="tx2"/>
                </a:solidFill>
              </a:rPr>
              <a:t>Koninklijke </a:t>
            </a:r>
            <a:r>
              <a:rPr lang="nl-NL" sz="3800" b="1" cap="all" baseline="0" dirty="0" err="1">
                <a:solidFill>
                  <a:schemeClr val="tx2"/>
                </a:solidFill>
              </a:rPr>
              <a:t>nederlandse</a:t>
            </a:r>
            <a:r>
              <a:rPr lang="nl-NL" sz="3800" b="1" cap="all" baseline="0" dirty="0">
                <a:solidFill>
                  <a:schemeClr val="tx2"/>
                </a:solidFill>
              </a:rPr>
              <a:t> maatschappij ter</a:t>
            </a:r>
            <a:br>
              <a:rPr lang="nl-NL" sz="3800" b="1" cap="all" baseline="0" dirty="0">
                <a:solidFill>
                  <a:schemeClr val="tx2"/>
                </a:solidFill>
              </a:rPr>
            </a:br>
            <a:r>
              <a:rPr lang="nl-NL" sz="3800" b="1" cap="all" baseline="0" dirty="0">
                <a:solidFill>
                  <a:schemeClr val="tx2"/>
                </a:solidFill>
              </a:rPr>
              <a:t>bevordering der </a:t>
            </a:r>
            <a:r>
              <a:rPr lang="nl-NL" sz="3800" b="1" cap="all" baseline="0" dirty="0" err="1">
                <a:solidFill>
                  <a:schemeClr val="tx2"/>
                </a:solidFill>
              </a:rPr>
              <a:t>pharmacie</a:t>
            </a:r>
            <a:endParaRPr lang="nl-NL" sz="3800" b="1" cap="all" baseline="0" dirty="0">
              <a:solidFill>
                <a:schemeClr val="tx2"/>
              </a:solidFill>
            </a:endParaRPr>
          </a:p>
        </p:txBody>
      </p:sp>
      <p:sp>
        <p:nvSpPr>
          <p:cNvPr id="6" name="Tijdelijke aanduiding voor afbeelding 5"/>
          <p:cNvSpPr>
            <a:spLocks noGrp="1"/>
          </p:cNvSpPr>
          <p:nvPr>
            <p:ph type="pic" sz="quarter" idx="10"/>
          </p:nvPr>
        </p:nvSpPr>
        <p:spPr>
          <a:xfrm>
            <a:off x="192001" y="1770217"/>
            <a:ext cx="6423025" cy="4630738"/>
          </a:xfrm>
        </p:spPr>
        <p:txBody>
          <a:bodyPr/>
          <a:lstStyle>
            <a:lvl1pPr>
              <a:defRPr sz="1100"/>
            </a:lvl1pPr>
          </a:lstStyle>
          <a:p>
            <a:r>
              <a:rPr lang="nl-NL"/>
              <a:t>Klik op het pictogram als u een afbeelding wilt toevoegen</a:t>
            </a:r>
            <a:endParaRPr lang="nl-NL" dirty="0"/>
          </a:p>
        </p:txBody>
      </p:sp>
      <p:sp>
        <p:nvSpPr>
          <p:cNvPr id="14" name="Titel 13"/>
          <p:cNvSpPr>
            <a:spLocks noGrp="1"/>
          </p:cNvSpPr>
          <p:nvPr>
            <p:ph type="title" hasCustomPrompt="1"/>
          </p:nvPr>
        </p:nvSpPr>
        <p:spPr>
          <a:xfrm>
            <a:off x="6970826" y="5924617"/>
            <a:ext cx="5024323" cy="307777"/>
          </a:xfrm>
        </p:spPr>
        <p:txBody>
          <a:bodyPr/>
          <a:lstStyle>
            <a:lvl1pPr algn="r">
              <a:defRPr lang="nl-NL" sz="2000" b="1" kern="1200" cap="all" spc="200" baseline="0" dirty="0">
                <a:solidFill>
                  <a:schemeClr val="accent1"/>
                </a:solidFill>
                <a:latin typeface="+mn-lt"/>
                <a:ea typeface="+mn-ea"/>
                <a:cs typeface="Calibri"/>
              </a:defRPr>
            </a:lvl1pPr>
          </a:lstStyle>
          <a:p>
            <a:r>
              <a:rPr lang="nl-NL" dirty="0"/>
              <a:t>maand jaar</a:t>
            </a:r>
          </a:p>
        </p:txBody>
      </p:sp>
    </p:spTree>
    <p:extLst>
      <p:ext uri="{BB962C8B-B14F-4D97-AF65-F5344CB8AC3E}">
        <p14:creationId xmlns:p14="http://schemas.microsoft.com/office/powerpoint/2010/main" val="194780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kst_Tekst/Object">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0800" y="1"/>
            <a:ext cx="11582400" cy="584775"/>
          </a:xfrm>
        </p:spPr>
        <p:txBody>
          <a:bodyPr anchor="t" anchorCtr="0"/>
          <a:lstStyle>
            <a:lvl1pPr algn="l">
              <a:defRPr sz="3800" b="1" baseline="0"/>
            </a:lvl1pPr>
          </a:lstStyle>
          <a:p>
            <a:r>
              <a:rPr lang="nl-NL" dirty="0"/>
              <a:t>Titel bewerken</a:t>
            </a:r>
          </a:p>
        </p:txBody>
      </p:sp>
      <p:sp>
        <p:nvSpPr>
          <p:cNvPr id="4" name="Tijdelijke aanduiding voor tekst 3"/>
          <p:cNvSpPr>
            <a:spLocks noGrp="1"/>
          </p:cNvSpPr>
          <p:nvPr>
            <p:ph type="body" sz="half" idx="2"/>
          </p:nvPr>
        </p:nvSpPr>
        <p:spPr>
          <a:xfrm>
            <a:off x="612000" y="1800000"/>
            <a:ext cx="3960000" cy="4320000"/>
          </a:xfrm>
        </p:spPr>
        <p:txBody>
          <a:bodyPr>
            <a:normAutofit/>
          </a:bodyPr>
          <a:lstStyle>
            <a:lvl1pPr marL="0" indent="0">
              <a:buNone/>
              <a:defRPr sz="2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Tekststijl van het model bewerken</a:t>
            </a:r>
          </a:p>
        </p:txBody>
      </p:sp>
      <p:sp>
        <p:nvSpPr>
          <p:cNvPr id="3" name="Tijdelijke aanduiding voor inhoud 2"/>
          <p:cNvSpPr>
            <a:spLocks noGrp="1"/>
          </p:cNvSpPr>
          <p:nvPr>
            <p:ph idx="1"/>
          </p:nvPr>
        </p:nvSpPr>
        <p:spPr>
          <a:xfrm>
            <a:off x="4813608" y="1800000"/>
            <a:ext cx="7020000" cy="4320000"/>
          </a:xfrm>
        </p:spPr>
        <p:txBody>
          <a:bodyPr/>
          <a:lstStyle>
            <a:lvl1pPr>
              <a:defRPr sz="25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82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1"/>
          </p:nvPr>
        </p:nvSpPr>
        <p:spPr>
          <a:xfrm>
            <a:off x="758979" y="1880010"/>
            <a:ext cx="2020887" cy="2073275"/>
          </a:xfrm>
        </p:spPr>
        <p:txBody>
          <a:bodyPr/>
          <a:lstStyle>
            <a:lvl1pPr>
              <a:defRPr sz="1100"/>
            </a:lvl1pPr>
          </a:lstStyle>
          <a:p>
            <a:r>
              <a:rPr lang="nl-NL"/>
              <a:t>Klik op het pictogram als u een afbeelding wilt toevoegen</a:t>
            </a:r>
          </a:p>
        </p:txBody>
      </p:sp>
      <p:sp>
        <p:nvSpPr>
          <p:cNvPr id="7" name="Tijdelijke aanduiding voor afbeelding 6"/>
          <p:cNvSpPr>
            <a:spLocks noGrp="1"/>
          </p:cNvSpPr>
          <p:nvPr>
            <p:ph type="pic" sz="quarter" idx="12"/>
          </p:nvPr>
        </p:nvSpPr>
        <p:spPr>
          <a:xfrm>
            <a:off x="3805238" y="1039812"/>
            <a:ext cx="2447925" cy="2544763"/>
          </a:xfrm>
        </p:spPr>
        <p:txBody>
          <a:bodyPr/>
          <a:lstStyle>
            <a:lvl1pPr>
              <a:defRPr sz="1100"/>
            </a:lvl1pPr>
          </a:lstStyle>
          <a:p>
            <a:r>
              <a:rPr lang="nl-NL"/>
              <a:t>Klik op het pictogram als u een afbeelding wilt toevoegen</a:t>
            </a:r>
            <a:endParaRPr lang="nl-NL" dirty="0"/>
          </a:p>
        </p:txBody>
      </p:sp>
      <p:sp>
        <p:nvSpPr>
          <p:cNvPr id="8" name="Tijdelijke aanduiding voor afbeelding 6"/>
          <p:cNvSpPr>
            <a:spLocks noGrp="1"/>
          </p:cNvSpPr>
          <p:nvPr>
            <p:ph type="pic" sz="quarter" idx="13"/>
          </p:nvPr>
        </p:nvSpPr>
        <p:spPr>
          <a:xfrm>
            <a:off x="7755348" y="907026"/>
            <a:ext cx="2951981" cy="2839259"/>
          </a:xfrm>
        </p:spPr>
        <p:txBody>
          <a:bodyPr/>
          <a:lstStyle>
            <a:lvl1pPr>
              <a:defRPr sz="1100"/>
            </a:lvl1pPr>
          </a:lstStyle>
          <a:p>
            <a:r>
              <a:rPr lang="nl-NL"/>
              <a:t>Klik op het pictogram als u een afbeelding wilt toevoegen</a:t>
            </a:r>
          </a:p>
        </p:txBody>
      </p:sp>
      <p:sp>
        <p:nvSpPr>
          <p:cNvPr id="9" name="Tijdelijke aanduiding voor afbeelding 6"/>
          <p:cNvSpPr>
            <a:spLocks noGrp="1"/>
          </p:cNvSpPr>
          <p:nvPr>
            <p:ph type="pic" sz="quarter" idx="14"/>
          </p:nvPr>
        </p:nvSpPr>
        <p:spPr>
          <a:xfrm>
            <a:off x="2385169" y="3163529"/>
            <a:ext cx="2785140" cy="2829749"/>
          </a:xfrm>
        </p:spPr>
        <p:txBody>
          <a:bodyPr/>
          <a:lstStyle>
            <a:lvl1pPr>
              <a:defRPr sz="1100"/>
            </a:lvl1pPr>
          </a:lstStyle>
          <a:p>
            <a:r>
              <a:rPr lang="nl-NL"/>
              <a:t>Klik op het pictogram als u een afbeelding wilt toevoegen</a:t>
            </a:r>
          </a:p>
        </p:txBody>
      </p:sp>
      <p:sp>
        <p:nvSpPr>
          <p:cNvPr id="10" name="Tijdelijke aanduiding voor afbeelding 6"/>
          <p:cNvSpPr>
            <a:spLocks noGrp="1"/>
          </p:cNvSpPr>
          <p:nvPr>
            <p:ph type="pic" sz="quarter" idx="15"/>
          </p:nvPr>
        </p:nvSpPr>
        <p:spPr>
          <a:xfrm>
            <a:off x="6872595" y="3423008"/>
            <a:ext cx="2785140" cy="2829749"/>
          </a:xfrm>
        </p:spPr>
        <p:txBody>
          <a:bodyPr/>
          <a:lstStyle>
            <a:lvl1pPr>
              <a:defRPr sz="1100"/>
            </a:lvl1pPr>
          </a:lstStyle>
          <a:p>
            <a:r>
              <a:rPr lang="nl-NL"/>
              <a:t>Klik op het pictogram als u een afbeelding wilt toevoegen</a:t>
            </a:r>
          </a:p>
        </p:txBody>
      </p:sp>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p>
            <a:r>
              <a:rPr lang="nl-NL" dirty="0"/>
              <a:t>Titel bewerken</a:t>
            </a:r>
          </a:p>
        </p:txBody>
      </p:sp>
    </p:spTree>
    <p:extLst>
      <p:ext uri="{BB962C8B-B14F-4D97-AF65-F5344CB8AC3E}">
        <p14:creationId xmlns:p14="http://schemas.microsoft.com/office/powerpoint/2010/main" val="221568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orbla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clrChange>
              <a:clrFrom>
                <a:srgbClr val="FFFFFF"/>
              </a:clrFrom>
              <a:clrTo>
                <a:srgbClr val="FFFFFF">
                  <a:alpha val="0"/>
                </a:srgbClr>
              </a:clrTo>
            </a:clrChange>
          </a:blip>
          <a:stretch>
            <a:fillRect/>
          </a:stretch>
        </p:blipFill>
        <p:spPr>
          <a:xfrm>
            <a:off x="4682935" y="2946786"/>
            <a:ext cx="7508703" cy="2916000"/>
          </a:xfrm>
          <a:prstGeom prst="rect">
            <a:avLst/>
          </a:prstGeom>
        </p:spPr>
      </p:pic>
      <p:sp>
        <p:nvSpPr>
          <p:cNvPr id="4" name="Rechthoek 3"/>
          <p:cNvSpPr/>
          <p:nvPr userDrawn="1"/>
        </p:nvSpPr>
        <p:spPr>
          <a:xfrm>
            <a:off x="9100038" y="5961186"/>
            <a:ext cx="3091972" cy="896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90800" y="0"/>
            <a:ext cx="9964616" cy="1261884"/>
          </a:xfrm>
          <a:prstGeom prst="rect">
            <a:avLst/>
          </a:prstGeom>
        </p:spPr>
        <p:txBody>
          <a:bodyPr wrap="square" lIns="0">
            <a:spAutoFit/>
          </a:bodyPr>
          <a:lstStyle/>
          <a:p>
            <a:r>
              <a:rPr lang="nl-NL" sz="3800" b="1" cap="all" baseline="0" dirty="0">
                <a:solidFill>
                  <a:schemeClr val="tx2"/>
                </a:solidFill>
              </a:rPr>
              <a:t>Koninklijke </a:t>
            </a:r>
            <a:r>
              <a:rPr lang="nl-NL" sz="3800" b="1" cap="all" baseline="0" dirty="0" err="1">
                <a:solidFill>
                  <a:schemeClr val="tx2"/>
                </a:solidFill>
              </a:rPr>
              <a:t>nederlandse</a:t>
            </a:r>
            <a:r>
              <a:rPr lang="nl-NL" sz="3800" b="1" cap="all" baseline="0" dirty="0">
                <a:solidFill>
                  <a:schemeClr val="tx2"/>
                </a:solidFill>
              </a:rPr>
              <a:t> maatschappij ter</a:t>
            </a:r>
            <a:br>
              <a:rPr lang="nl-NL" sz="3800" b="1" cap="all" baseline="0" dirty="0">
                <a:solidFill>
                  <a:schemeClr val="tx2"/>
                </a:solidFill>
              </a:rPr>
            </a:br>
            <a:r>
              <a:rPr lang="nl-NL" sz="3800" b="1" cap="all" baseline="0" dirty="0">
                <a:solidFill>
                  <a:schemeClr val="tx2"/>
                </a:solidFill>
              </a:rPr>
              <a:t>bevordering der </a:t>
            </a:r>
            <a:r>
              <a:rPr lang="nl-NL" sz="3800" b="1" cap="all" baseline="0" dirty="0" err="1">
                <a:solidFill>
                  <a:schemeClr val="tx2"/>
                </a:solidFill>
              </a:rPr>
              <a:t>pharmacie</a:t>
            </a:r>
            <a:endParaRPr lang="nl-NL" sz="3800" b="1" cap="all" baseline="0" dirty="0">
              <a:solidFill>
                <a:schemeClr val="tx2"/>
              </a:solidFill>
            </a:endParaRPr>
          </a:p>
        </p:txBody>
      </p:sp>
      <p:sp>
        <p:nvSpPr>
          <p:cNvPr id="6" name="Tijdelijke aanduiding voor afbeelding 5"/>
          <p:cNvSpPr>
            <a:spLocks noGrp="1"/>
          </p:cNvSpPr>
          <p:nvPr>
            <p:ph type="pic" sz="quarter" idx="10"/>
          </p:nvPr>
        </p:nvSpPr>
        <p:spPr>
          <a:xfrm>
            <a:off x="192001" y="1770217"/>
            <a:ext cx="6423025" cy="4630738"/>
          </a:xfrm>
        </p:spPr>
        <p:txBody>
          <a:bodyPr/>
          <a:lstStyle>
            <a:lvl1pPr>
              <a:defRPr sz="1100"/>
            </a:lvl1pPr>
          </a:lstStyle>
          <a:p>
            <a:r>
              <a:rPr lang="nl-NL"/>
              <a:t>Klik op het pictogram als u een afbeelding wilt toevoegen</a:t>
            </a:r>
            <a:endParaRPr lang="nl-NL" dirty="0"/>
          </a:p>
        </p:txBody>
      </p:sp>
      <p:sp>
        <p:nvSpPr>
          <p:cNvPr id="14" name="Titel 13"/>
          <p:cNvSpPr>
            <a:spLocks noGrp="1"/>
          </p:cNvSpPr>
          <p:nvPr>
            <p:ph type="title" hasCustomPrompt="1"/>
          </p:nvPr>
        </p:nvSpPr>
        <p:spPr>
          <a:xfrm>
            <a:off x="6970826" y="5924617"/>
            <a:ext cx="5024323" cy="307777"/>
          </a:xfrm>
        </p:spPr>
        <p:txBody>
          <a:bodyPr/>
          <a:lstStyle>
            <a:lvl1pPr algn="r">
              <a:defRPr lang="nl-NL" sz="2000" b="1" kern="1200" cap="all" spc="200" baseline="0" dirty="0">
                <a:solidFill>
                  <a:schemeClr val="accent1"/>
                </a:solidFill>
                <a:latin typeface="+mn-lt"/>
                <a:ea typeface="+mn-ea"/>
                <a:cs typeface="Calibri"/>
              </a:defRPr>
            </a:lvl1pPr>
          </a:lstStyle>
          <a:p>
            <a:r>
              <a:rPr lang="nl-NL" dirty="0"/>
              <a:t>maand jaar</a:t>
            </a:r>
          </a:p>
        </p:txBody>
      </p:sp>
    </p:spTree>
    <p:extLst>
      <p:ext uri="{BB962C8B-B14F-4D97-AF65-F5344CB8AC3E}">
        <p14:creationId xmlns:p14="http://schemas.microsoft.com/office/powerpoint/2010/main" val="224887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90800" y="4"/>
            <a:ext cx="11520000" cy="584775"/>
          </a:xfrm>
        </p:spPr>
        <p:txBody>
          <a:bodyPr/>
          <a:lstStyle>
            <a:lvl1pPr>
              <a:defRPr sz="3800" baseline="0">
                <a:solidFill>
                  <a:srgbClr val="00436F"/>
                </a:solidFill>
              </a:defRPr>
            </a:lvl1pPr>
          </a:lstStyle>
          <a:p>
            <a:r>
              <a:rPr lang="nl-NL" dirty="0"/>
              <a:t>Titel bewerken</a:t>
            </a:r>
          </a:p>
        </p:txBody>
      </p:sp>
      <p:sp>
        <p:nvSpPr>
          <p:cNvPr id="3" name="Subtitel 2"/>
          <p:cNvSpPr>
            <a:spLocks noGrp="1"/>
          </p:cNvSpPr>
          <p:nvPr>
            <p:ph type="subTitle" idx="1"/>
          </p:nvPr>
        </p:nvSpPr>
        <p:spPr>
          <a:xfrm>
            <a:off x="612000" y="1799999"/>
            <a:ext cx="11149904" cy="900000"/>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Klikken om de ondertitelstijl van het model te bewerken</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70825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el_Tekst/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5" name="Subtitel 2"/>
          <p:cNvSpPr>
            <a:spLocks noGrp="1"/>
          </p:cNvSpPr>
          <p:nvPr>
            <p:ph type="subTitle" idx="13"/>
          </p:nvPr>
        </p:nvSpPr>
        <p:spPr>
          <a:xfrm>
            <a:off x="612000" y="1799999"/>
            <a:ext cx="11149904" cy="435201"/>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Klikken om de ondertitelstijl van het model te bewerken</a:t>
            </a:r>
            <a:endParaRPr lang="nl-NL" dirty="0"/>
          </a:p>
        </p:txBody>
      </p:sp>
      <p:sp>
        <p:nvSpPr>
          <p:cNvPr id="3" name="Tijdelijke aanduiding voor inhoud 2"/>
          <p:cNvSpPr>
            <a:spLocks noGrp="1"/>
          </p:cNvSpPr>
          <p:nvPr>
            <p:ph idx="1"/>
          </p:nvPr>
        </p:nvSpPr>
        <p:spPr>
          <a:xfrm>
            <a:off x="612000" y="2432049"/>
            <a:ext cx="11160000" cy="3687949"/>
          </a:xfrm>
        </p:spPr>
        <p:txBody>
          <a:bodyPr wrap="square"/>
          <a:lstStyle>
            <a:lvl5pP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2420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_Kolommen">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5" name="Tijdelijke aanduiding voor tekst 4"/>
          <p:cNvSpPr>
            <a:spLocks noGrp="1"/>
          </p:cNvSpPr>
          <p:nvPr>
            <p:ph type="body" sz="quarter" idx="11"/>
          </p:nvPr>
        </p:nvSpPr>
        <p:spPr>
          <a:xfrm>
            <a:off x="612000" y="1800000"/>
            <a:ext cx="11160000" cy="4320000"/>
          </a:xfrm>
        </p:spPr>
        <p:txBody>
          <a:bodyPr numCol="2" spcCol="180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4804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3" name="Tijdelijke aanduiding voor inhoud 2"/>
          <p:cNvSpPr>
            <a:spLocks noGrp="1"/>
          </p:cNvSpPr>
          <p:nvPr>
            <p:ph idx="1"/>
          </p:nvPr>
        </p:nvSpPr>
        <p:spPr>
          <a:xfrm>
            <a:off x="612000" y="1799999"/>
            <a:ext cx="11160000" cy="4320000"/>
          </a:xfrm>
        </p:spPr>
        <p:txBody>
          <a:bodyPr wrap="square"/>
          <a:lstStyle>
            <a:lvl5pP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1575308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ee_Teksten/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827"/>
            <a:ext cx="11474824" cy="584775"/>
          </a:xfrm>
        </p:spPr>
        <p:txBody>
          <a:bodyPr/>
          <a:lstStyle>
            <a:lvl1pPr>
              <a:defRPr baseline="0"/>
            </a:lvl1pPr>
          </a:lstStyle>
          <a:p>
            <a:r>
              <a:rPr lang="nl-NL" dirty="0"/>
              <a:t>Titel bewerken</a:t>
            </a:r>
          </a:p>
        </p:txBody>
      </p:sp>
      <p:sp>
        <p:nvSpPr>
          <p:cNvPr id="3" name="Tijdelijke aanduiding voor inhoud 2"/>
          <p:cNvSpPr>
            <a:spLocks noGrp="1"/>
          </p:cNvSpPr>
          <p:nvPr>
            <p:ph sz="half" idx="1"/>
          </p:nvPr>
        </p:nvSpPr>
        <p:spPr>
          <a:xfrm>
            <a:off x="612000" y="1800000"/>
            <a:ext cx="5400000" cy="4320000"/>
          </a:xfrm>
        </p:spPr>
        <p:txBody>
          <a:bodyPr/>
          <a:lstStyle>
            <a:lvl1pPr>
              <a:buClr>
                <a:srgbClr val="EB690B"/>
              </a:buCl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66824" y="1800000"/>
            <a:ext cx="5400000" cy="4320000"/>
          </a:xfrm>
        </p:spPr>
        <p:txBody>
          <a:bodyPr/>
          <a:lstStyle>
            <a:lvl1pP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95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2000" y="0"/>
            <a:ext cx="11586229" cy="584775"/>
          </a:xfrm>
        </p:spPr>
        <p:txBody>
          <a:bodyPr/>
          <a:lstStyle>
            <a:lvl1pPr>
              <a:defRPr baseline="0"/>
            </a:lvl1pPr>
          </a:lstStyle>
          <a:p>
            <a:r>
              <a:rPr lang="nl-NL" dirty="0"/>
              <a:t>Titel bewerken</a:t>
            </a:r>
          </a:p>
        </p:txBody>
      </p:sp>
      <p:sp>
        <p:nvSpPr>
          <p:cNvPr id="7" name="Tijdelijke aanduiding voor afbeelding 2"/>
          <p:cNvSpPr>
            <a:spLocks noGrp="1"/>
          </p:cNvSpPr>
          <p:nvPr>
            <p:ph type="pic" idx="1"/>
          </p:nvPr>
        </p:nvSpPr>
        <p:spPr>
          <a:xfrm>
            <a:off x="612000" y="1800000"/>
            <a:ext cx="11160000" cy="4320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355508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0800" y="0"/>
            <a:ext cx="11582400" cy="584775"/>
          </a:xfrm>
        </p:spPr>
        <p:txBody>
          <a:bodyPr/>
          <a:lstStyle>
            <a:lvl1pPr>
              <a:defRPr baseline="0"/>
            </a:lvl1pPr>
          </a:lstStyle>
          <a:p>
            <a:r>
              <a:rPr lang="nl-NL" dirty="0"/>
              <a:t>Titel bewerken</a:t>
            </a:r>
          </a:p>
        </p:txBody>
      </p:sp>
      <p:sp>
        <p:nvSpPr>
          <p:cNvPr id="3" name="Tijdelijke aanduiding voor tekst 2"/>
          <p:cNvSpPr>
            <a:spLocks noGrp="1"/>
          </p:cNvSpPr>
          <p:nvPr>
            <p:ph type="body" idx="1"/>
          </p:nvPr>
        </p:nvSpPr>
        <p:spPr>
          <a:xfrm>
            <a:off x="612000"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2000"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433608"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433608"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8"/>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125907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90800" y="4"/>
            <a:ext cx="11520000" cy="584775"/>
          </a:xfrm>
        </p:spPr>
        <p:txBody>
          <a:bodyPr/>
          <a:lstStyle>
            <a:lvl1pPr>
              <a:defRPr sz="3800" baseline="0">
                <a:solidFill>
                  <a:srgbClr val="00436F"/>
                </a:solidFill>
              </a:defRPr>
            </a:lvl1pPr>
          </a:lstStyle>
          <a:p>
            <a:r>
              <a:rPr lang="nl-NL" dirty="0"/>
              <a:t>Titel bewerken</a:t>
            </a:r>
          </a:p>
        </p:txBody>
      </p:sp>
      <p:sp>
        <p:nvSpPr>
          <p:cNvPr id="3" name="Subtitel 2"/>
          <p:cNvSpPr>
            <a:spLocks noGrp="1"/>
          </p:cNvSpPr>
          <p:nvPr>
            <p:ph type="subTitle" idx="1"/>
          </p:nvPr>
        </p:nvSpPr>
        <p:spPr>
          <a:xfrm>
            <a:off x="612000" y="1799999"/>
            <a:ext cx="11149904" cy="900000"/>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416365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_Teks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7" name="Tijdelijke aanduiding voor afbeelding 6"/>
          <p:cNvSpPr>
            <a:spLocks noGrp="1"/>
          </p:cNvSpPr>
          <p:nvPr>
            <p:ph type="pic" sz="quarter" idx="12"/>
          </p:nvPr>
        </p:nvSpPr>
        <p:spPr>
          <a:xfrm>
            <a:off x="611999" y="1800000"/>
            <a:ext cx="4680000" cy="4320000"/>
          </a:xfrm>
        </p:spPr>
        <p:txBody>
          <a:bodyPr/>
          <a:lstStyle/>
          <a:p>
            <a:r>
              <a:rPr lang="nl-NL"/>
              <a:t>Klik op het pictogram als u een afbeelding wilt toevoegen</a:t>
            </a:r>
          </a:p>
        </p:txBody>
      </p:sp>
      <p:sp>
        <p:nvSpPr>
          <p:cNvPr id="5" name="Tijdelijke aanduiding voor tekst 4"/>
          <p:cNvSpPr>
            <a:spLocks noGrp="1"/>
          </p:cNvSpPr>
          <p:nvPr>
            <p:ph type="body" sz="quarter" idx="11"/>
          </p:nvPr>
        </p:nvSpPr>
        <p:spPr>
          <a:xfrm>
            <a:off x="5760000" y="1800000"/>
            <a:ext cx="6014400" cy="432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6222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kst_Tekst/Object">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0800" y="1"/>
            <a:ext cx="11582400" cy="584775"/>
          </a:xfrm>
        </p:spPr>
        <p:txBody>
          <a:bodyPr anchor="t" anchorCtr="0"/>
          <a:lstStyle>
            <a:lvl1pPr algn="l">
              <a:defRPr sz="3800" b="1" baseline="0"/>
            </a:lvl1pPr>
          </a:lstStyle>
          <a:p>
            <a:r>
              <a:rPr lang="nl-NL" dirty="0"/>
              <a:t>Titel bewerken</a:t>
            </a:r>
          </a:p>
        </p:txBody>
      </p:sp>
      <p:sp>
        <p:nvSpPr>
          <p:cNvPr id="4" name="Tijdelijke aanduiding voor tekst 3"/>
          <p:cNvSpPr>
            <a:spLocks noGrp="1"/>
          </p:cNvSpPr>
          <p:nvPr>
            <p:ph type="body" sz="half" idx="2"/>
          </p:nvPr>
        </p:nvSpPr>
        <p:spPr>
          <a:xfrm>
            <a:off x="612000" y="1800000"/>
            <a:ext cx="3960000" cy="4320000"/>
          </a:xfrm>
        </p:spPr>
        <p:txBody>
          <a:bodyPr>
            <a:normAutofit/>
          </a:bodyPr>
          <a:lstStyle>
            <a:lvl1pPr marL="0" indent="0">
              <a:buNone/>
              <a:defRPr sz="2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Tekststijl van het model bewerken</a:t>
            </a:r>
          </a:p>
        </p:txBody>
      </p:sp>
      <p:sp>
        <p:nvSpPr>
          <p:cNvPr id="3" name="Tijdelijke aanduiding voor inhoud 2"/>
          <p:cNvSpPr>
            <a:spLocks noGrp="1"/>
          </p:cNvSpPr>
          <p:nvPr>
            <p:ph idx="1"/>
          </p:nvPr>
        </p:nvSpPr>
        <p:spPr>
          <a:xfrm>
            <a:off x="4813608" y="1800000"/>
            <a:ext cx="7020000" cy="4320000"/>
          </a:xfrm>
        </p:spPr>
        <p:txBody>
          <a:bodyPr/>
          <a:lstStyle>
            <a:lvl1pPr>
              <a:defRPr sz="25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43639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1"/>
          </p:nvPr>
        </p:nvSpPr>
        <p:spPr>
          <a:xfrm>
            <a:off x="758979" y="1880010"/>
            <a:ext cx="2020887" cy="2073275"/>
          </a:xfrm>
        </p:spPr>
        <p:txBody>
          <a:bodyPr/>
          <a:lstStyle>
            <a:lvl1pPr>
              <a:defRPr sz="1100"/>
            </a:lvl1pPr>
          </a:lstStyle>
          <a:p>
            <a:r>
              <a:rPr lang="nl-NL"/>
              <a:t>Klik op het pictogram als u een afbeelding wilt toevoegen</a:t>
            </a:r>
          </a:p>
        </p:txBody>
      </p:sp>
      <p:sp>
        <p:nvSpPr>
          <p:cNvPr id="7" name="Tijdelijke aanduiding voor afbeelding 6"/>
          <p:cNvSpPr>
            <a:spLocks noGrp="1"/>
          </p:cNvSpPr>
          <p:nvPr>
            <p:ph type="pic" sz="quarter" idx="12"/>
          </p:nvPr>
        </p:nvSpPr>
        <p:spPr>
          <a:xfrm>
            <a:off x="3805238" y="1039812"/>
            <a:ext cx="2447925" cy="2544763"/>
          </a:xfrm>
        </p:spPr>
        <p:txBody>
          <a:bodyPr/>
          <a:lstStyle>
            <a:lvl1pPr>
              <a:defRPr sz="1100"/>
            </a:lvl1pPr>
          </a:lstStyle>
          <a:p>
            <a:r>
              <a:rPr lang="nl-NL"/>
              <a:t>Klik op het pictogram als u een afbeelding wilt toevoegen</a:t>
            </a:r>
            <a:endParaRPr lang="nl-NL" dirty="0"/>
          </a:p>
        </p:txBody>
      </p:sp>
      <p:sp>
        <p:nvSpPr>
          <p:cNvPr id="8" name="Tijdelijke aanduiding voor afbeelding 6"/>
          <p:cNvSpPr>
            <a:spLocks noGrp="1"/>
          </p:cNvSpPr>
          <p:nvPr>
            <p:ph type="pic" sz="quarter" idx="13"/>
          </p:nvPr>
        </p:nvSpPr>
        <p:spPr>
          <a:xfrm>
            <a:off x="7755348" y="907026"/>
            <a:ext cx="2951981" cy="2839259"/>
          </a:xfrm>
        </p:spPr>
        <p:txBody>
          <a:bodyPr/>
          <a:lstStyle>
            <a:lvl1pPr>
              <a:defRPr sz="1100"/>
            </a:lvl1pPr>
          </a:lstStyle>
          <a:p>
            <a:r>
              <a:rPr lang="nl-NL"/>
              <a:t>Klik op het pictogram als u een afbeelding wilt toevoegen</a:t>
            </a:r>
          </a:p>
        </p:txBody>
      </p:sp>
      <p:sp>
        <p:nvSpPr>
          <p:cNvPr id="9" name="Tijdelijke aanduiding voor afbeelding 6"/>
          <p:cNvSpPr>
            <a:spLocks noGrp="1"/>
          </p:cNvSpPr>
          <p:nvPr>
            <p:ph type="pic" sz="quarter" idx="14"/>
          </p:nvPr>
        </p:nvSpPr>
        <p:spPr>
          <a:xfrm>
            <a:off x="2385169" y="3163529"/>
            <a:ext cx="2785140" cy="2829749"/>
          </a:xfrm>
        </p:spPr>
        <p:txBody>
          <a:bodyPr/>
          <a:lstStyle>
            <a:lvl1pPr>
              <a:defRPr sz="1100"/>
            </a:lvl1pPr>
          </a:lstStyle>
          <a:p>
            <a:r>
              <a:rPr lang="nl-NL"/>
              <a:t>Klik op het pictogram als u een afbeelding wilt toevoegen</a:t>
            </a:r>
          </a:p>
        </p:txBody>
      </p:sp>
      <p:sp>
        <p:nvSpPr>
          <p:cNvPr id="10" name="Tijdelijke aanduiding voor afbeelding 6"/>
          <p:cNvSpPr>
            <a:spLocks noGrp="1"/>
          </p:cNvSpPr>
          <p:nvPr>
            <p:ph type="pic" sz="quarter" idx="15"/>
          </p:nvPr>
        </p:nvSpPr>
        <p:spPr>
          <a:xfrm>
            <a:off x="6872595" y="3423008"/>
            <a:ext cx="2785140" cy="2829749"/>
          </a:xfrm>
        </p:spPr>
        <p:txBody>
          <a:bodyPr/>
          <a:lstStyle>
            <a:lvl1pPr>
              <a:defRPr sz="1100"/>
            </a:lvl1pPr>
          </a:lstStyle>
          <a:p>
            <a:r>
              <a:rPr lang="nl-NL"/>
              <a:t>Klik op het pictogram als u een afbeelding wilt toevoegen</a:t>
            </a:r>
          </a:p>
        </p:txBody>
      </p:sp>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p>
            <a:r>
              <a:rPr lang="nl-NL" dirty="0"/>
              <a:t>Titel bewerken</a:t>
            </a:r>
          </a:p>
        </p:txBody>
      </p:sp>
    </p:spTree>
    <p:extLst>
      <p:ext uri="{BB962C8B-B14F-4D97-AF65-F5344CB8AC3E}">
        <p14:creationId xmlns:p14="http://schemas.microsoft.com/office/powerpoint/2010/main" val="32887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_Tekst/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5" name="Subtitel 2"/>
          <p:cNvSpPr>
            <a:spLocks noGrp="1"/>
          </p:cNvSpPr>
          <p:nvPr>
            <p:ph type="subTitle" idx="13"/>
          </p:nvPr>
        </p:nvSpPr>
        <p:spPr>
          <a:xfrm>
            <a:off x="612000" y="1799999"/>
            <a:ext cx="11149904" cy="435201"/>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ondertitelstijl van het model te bewerken</a:t>
            </a:r>
            <a:endParaRPr lang="nl-NL" dirty="0"/>
          </a:p>
        </p:txBody>
      </p:sp>
      <p:sp>
        <p:nvSpPr>
          <p:cNvPr id="3" name="Tijdelijke aanduiding voor inhoud 2"/>
          <p:cNvSpPr>
            <a:spLocks noGrp="1"/>
          </p:cNvSpPr>
          <p:nvPr>
            <p:ph idx="1"/>
          </p:nvPr>
        </p:nvSpPr>
        <p:spPr>
          <a:xfrm>
            <a:off x="612000" y="2432049"/>
            <a:ext cx="11160000" cy="3687949"/>
          </a:xfrm>
        </p:spPr>
        <p:txBody>
          <a:bodyPr wrap="square"/>
          <a:lstStyle>
            <a:lvl5pP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7473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_Kolommen">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5" name="Tijdelijke aanduiding voor tekst 4"/>
          <p:cNvSpPr>
            <a:spLocks noGrp="1"/>
          </p:cNvSpPr>
          <p:nvPr>
            <p:ph type="body" sz="quarter" idx="11"/>
          </p:nvPr>
        </p:nvSpPr>
        <p:spPr>
          <a:xfrm>
            <a:off x="612000" y="1800000"/>
            <a:ext cx="11160000" cy="4320000"/>
          </a:xfrm>
        </p:spPr>
        <p:txBody>
          <a:bodyPr numCol="2" spcCol="180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7874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3" name="Tijdelijke aanduiding voor inhoud 2"/>
          <p:cNvSpPr>
            <a:spLocks noGrp="1"/>
          </p:cNvSpPr>
          <p:nvPr>
            <p:ph idx="1"/>
          </p:nvPr>
        </p:nvSpPr>
        <p:spPr>
          <a:xfrm>
            <a:off x="612000" y="1799999"/>
            <a:ext cx="11160000" cy="4320000"/>
          </a:xfrm>
        </p:spPr>
        <p:txBody>
          <a:bodyPr wrap="square"/>
          <a:lstStyle>
            <a:lvl5pP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22847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_Teksten/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827"/>
            <a:ext cx="11474824" cy="584775"/>
          </a:xfrm>
        </p:spPr>
        <p:txBody>
          <a:bodyPr/>
          <a:lstStyle>
            <a:lvl1pPr>
              <a:defRPr baseline="0"/>
            </a:lvl1pPr>
          </a:lstStyle>
          <a:p>
            <a:r>
              <a:rPr lang="nl-NL" dirty="0"/>
              <a:t>Titel bewerken</a:t>
            </a:r>
          </a:p>
        </p:txBody>
      </p:sp>
      <p:sp>
        <p:nvSpPr>
          <p:cNvPr id="3" name="Tijdelijke aanduiding voor inhoud 2"/>
          <p:cNvSpPr>
            <a:spLocks noGrp="1"/>
          </p:cNvSpPr>
          <p:nvPr>
            <p:ph sz="half" idx="1"/>
          </p:nvPr>
        </p:nvSpPr>
        <p:spPr>
          <a:xfrm>
            <a:off x="612000" y="1800000"/>
            <a:ext cx="5400000" cy="4320000"/>
          </a:xfrm>
        </p:spPr>
        <p:txBody>
          <a:bodyPr/>
          <a:lstStyle>
            <a:lvl1pPr>
              <a:buClr>
                <a:srgbClr val="EB690B"/>
              </a:buCl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66824" y="1800000"/>
            <a:ext cx="5400000" cy="4320000"/>
          </a:xfrm>
        </p:spPr>
        <p:txBody>
          <a:bodyPr/>
          <a:lstStyle>
            <a:lvl1pP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09727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2000" y="0"/>
            <a:ext cx="11586229" cy="584775"/>
          </a:xfrm>
        </p:spPr>
        <p:txBody>
          <a:bodyPr/>
          <a:lstStyle>
            <a:lvl1pPr>
              <a:defRPr baseline="0"/>
            </a:lvl1pPr>
          </a:lstStyle>
          <a:p>
            <a:r>
              <a:rPr lang="nl-NL" dirty="0"/>
              <a:t>Titel bewerken</a:t>
            </a:r>
          </a:p>
        </p:txBody>
      </p:sp>
      <p:sp>
        <p:nvSpPr>
          <p:cNvPr id="7" name="Tijdelijke aanduiding voor afbeelding 2"/>
          <p:cNvSpPr>
            <a:spLocks noGrp="1"/>
          </p:cNvSpPr>
          <p:nvPr>
            <p:ph type="pic" idx="1"/>
          </p:nvPr>
        </p:nvSpPr>
        <p:spPr>
          <a:xfrm>
            <a:off x="612000" y="1800000"/>
            <a:ext cx="11160000" cy="4320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264966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0800" y="0"/>
            <a:ext cx="11582400" cy="584775"/>
          </a:xfrm>
        </p:spPr>
        <p:txBody>
          <a:bodyPr/>
          <a:lstStyle>
            <a:lvl1pPr>
              <a:defRPr baseline="0"/>
            </a:lvl1pPr>
          </a:lstStyle>
          <a:p>
            <a:r>
              <a:rPr lang="nl-NL" dirty="0"/>
              <a:t>Titel bewerken</a:t>
            </a:r>
          </a:p>
        </p:txBody>
      </p:sp>
      <p:sp>
        <p:nvSpPr>
          <p:cNvPr id="3" name="Tijdelijke aanduiding voor tekst 2"/>
          <p:cNvSpPr>
            <a:spLocks noGrp="1"/>
          </p:cNvSpPr>
          <p:nvPr>
            <p:ph type="body" idx="1"/>
          </p:nvPr>
        </p:nvSpPr>
        <p:spPr>
          <a:xfrm>
            <a:off x="612000"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12000"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433608"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433608"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8"/>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90638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_Teks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7" name="Tijdelijke aanduiding voor afbeelding 6"/>
          <p:cNvSpPr>
            <a:spLocks noGrp="1"/>
          </p:cNvSpPr>
          <p:nvPr>
            <p:ph type="pic" sz="quarter" idx="12"/>
          </p:nvPr>
        </p:nvSpPr>
        <p:spPr>
          <a:xfrm>
            <a:off x="611999" y="1800000"/>
            <a:ext cx="4680000" cy="4320000"/>
          </a:xfrm>
        </p:spPr>
        <p:txBody>
          <a:bodyPr/>
          <a:lstStyle/>
          <a:p>
            <a:r>
              <a:rPr lang="nl-NL"/>
              <a:t>Klik op het pictogram als u een afbeelding wilt toevoegen</a:t>
            </a:r>
          </a:p>
        </p:txBody>
      </p:sp>
      <p:sp>
        <p:nvSpPr>
          <p:cNvPr id="5" name="Tijdelijke aanduiding voor tekst 4"/>
          <p:cNvSpPr>
            <a:spLocks noGrp="1"/>
          </p:cNvSpPr>
          <p:nvPr>
            <p:ph type="body" sz="quarter" idx="11"/>
          </p:nvPr>
        </p:nvSpPr>
        <p:spPr>
          <a:xfrm>
            <a:off x="5760000" y="1800000"/>
            <a:ext cx="6014400" cy="432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270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2000" y="4"/>
            <a:ext cx="11582400" cy="584775"/>
          </a:xfrm>
          <a:prstGeom prst="rect">
            <a:avLst/>
          </a:prstGeom>
        </p:spPr>
        <p:txBody>
          <a:bodyPr vert="horz" wrap="square" lIns="0" tIns="0" rIns="0" bIns="0" rtlCol="0" anchor="t" anchorCtr="0">
            <a:spAutoFit/>
          </a:bodyPr>
          <a:lstStyle/>
          <a:p>
            <a:r>
              <a:rPr lang="nl-NL" dirty="0"/>
              <a:t>Titel bewerken</a:t>
            </a:r>
          </a:p>
        </p:txBody>
      </p:sp>
      <p:sp>
        <p:nvSpPr>
          <p:cNvPr id="3" name="Tijdelijke aanduiding voor tekst 2"/>
          <p:cNvSpPr>
            <a:spLocks noGrp="1"/>
          </p:cNvSpPr>
          <p:nvPr>
            <p:ph type="body" idx="1"/>
          </p:nvPr>
        </p:nvSpPr>
        <p:spPr>
          <a:xfrm>
            <a:off x="612000" y="1800000"/>
            <a:ext cx="11160000" cy="4320000"/>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13"/>
          <a:stretch>
            <a:fillRect/>
          </a:stretch>
        </p:blipFill>
        <p:spPr>
          <a:xfrm>
            <a:off x="10273332" y="6102096"/>
            <a:ext cx="1918668" cy="755904"/>
          </a:xfrm>
          <a:prstGeom prst="rect">
            <a:avLst/>
          </a:prstGeom>
        </p:spPr>
      </p:pic>
    </p:spTree>
    <p:extLst>
      <p:ext uri="{BB962C8B-B14F-4D97-AF65-F5344CB8AC3E}">
        <p14:creationId xmlns:p14="http://schemas.microsoft.com/office/powerpoint/2010/main" val="16135477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0" r:id="rId3"/>
    <p:sldLayoutId id="2147483657" r:id="rId4"/>
    <p:sldLayoutId id="2147483650" r:id="rId5"/>
    <p:sldLayoutId id="2147483652" r:id="rId6"/>
    <p:sldLayoutId id="2147483654" r:id="rId7"/>
    <p:sldLayoutId id="2147483653" r:id="rId8"/>
    <p:sldLayoutId id="2147483658" r:id="rId9"/>
    <p:sldLayoutId id="2147483656" r:id="rId10"/>
    <p:sldLayoutId id="2147483659" r:id="rId11"/>
  </p:sldLayoutIdLst>
  <p:txStyles>
    <p:titleStyle>
      <a:lvl1pPr algn="l" defTabSz="457189" rtl="0" eaLnBrk="1" latinLnBrk="0" hangingPunct="1">
        <a:spcBef>
          <a:spcPct val="0"/>
        </a:spcBef>
        <a:buNone/>
        <a:defRPr sz="3800" b="1" kern="1200" cap="all" baseline="0">
          <a:solidFill>
            <a:srgbClr val="00436F"/>
          </a:solidFill>
          <a:latin typeface="+mj-lt"/>
          <a:ea typeface="+mj-ea"/>
          <a:cs typeface="+mj-cs"/>
        </a:defRPr>
      </a:lvl1pPr>
    </p:titleStyle>
    <p:body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2000" y="4"/>
            <a:ext cx="11582400" cy="584775"/>
          </a:xfrm>
          <a:prstGeom prst="rect">
            <a:avLst/>
          </a:prstGeom>
        </p:spPr>
        <p:txBody>
          <a:bodyPr vert="horz" wrap="square" lIns="0" tIns="0" rIns="0" bIns="0" rtlCol="0" anchor="t" anchorCtr="0">
            <a:spAutoFit/>
          </a:bodyPr>
          <a:lstStyle/>
          <a:p>
            <a:r>
              <a:rPr lang="nl-NL" dirty="0"/>
              <a:t>Titel bewerken</a:t>
            </a:r>
          </a:p>
        </p:txBody>
      </p:sp>
      <p:sp>
        <p:nvSpPr>
          <p:cNvPr id="3" name="Tijdelijke aanduiding voor tekst 2"/>
          <p:cNvSpPr>
            <a:spLocks noGrp="1"/>
          </p:cNvSpPr>
          <p:nvPr>
            <p:ph type="body" idx="1"/>
          </p:nvPr>
        </p:nvSpPr>
        <p:spPr>
          <a:xfrm>
            <a:off x="612000" y="1800000"/>
            <a:ext cx="11160000" cy="4320000"/>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13"/>
          <a:stretch>
            <a:fillRect/>
          </a:stretch>
        </p:blipFill>
        <p:spPr>
          <a:xfrm>
            <a:off x="10273332" y="6102096"/>
            <a:ext cx="1918668" cy="755904"/>
          </a:xfrm>
          <a:prstGeom prst="rect">
            <a:avLst/>
          </a:prstGeom>
        </p:spPr>
      </p:pic>
    </p:spTree>
    <p:extLst>
      <p:ext uri="{BB962C8B-B14F-4D97-AF65-F5344CB8AC3E}">
        <p14:creationId xmlns:p14="http://schemas.microsoft.com/office/powerpoint/2010/main" val="42860733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189" rtl="0" eaLnBrk="1" latinLnBrk="0" hangingPunct="1">
        <a:spcBef>
          <a:spcPct val="0"/>
        </a:spcBef>
        <a:buNone/>
        <a:defRPr sz="3800" b="1" kern="1200" cap="all" baseline="0">
          <a:solidFill>
            <a:srgbClr val="00436F"/>
          </a:solidFill>
          <a:latin typeface="+mj-lt"/>
          <a:ea typeface="+mj-ea"/>
          <a:cs typeface="+mj-cs"/>
        </a:defRPr>
      </a:lvl1pPr>
    </p:titleStyle>
    <p:body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www.knmp.nl/mobc"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hyperlink" Target="http://www.apotheek.n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ideo" Target="https://www.youtube.com/embed/aXT2id2rYWg"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Versie </a:t>
            </a:r>
            <a:r>
              <a:rPr lang="en-US" dirty="0" err="1"/>
              <a:t>mei</a:t>
            </a:r>
            <a:r>
              <a:rPr lang="en-US" dirty="0"/>
              <a:t> 2022 </a:t>
            </a:r>
            <a:endParaRPr lang="nl-NL" dirty="0"/>
          </a:p>
        </p:txBody>
      </p:sp>
      <p:sp>
        <p:nvSpPr>
          <p:cNvPr id="4" name="Tekstvak 3"/>
          <p:cNvSpPr txBox="1"/>
          <p:nvPr/>
        </p:nvSpPr>
        <p:spPr>
          <a:xfrm>
            <a:off x="250724" y="1184107"/>
            <a:ext cx="7707891" cy="175432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5400" b="1" dirty="0" err="1">
                <a:solidFill>
                  <a:srgbClr val="EB690B"/>
                </a:solidFill>
                <a:latin typeface="Calibri"/>
              </a:rPr>
              <a:t>Morbide</a:t>
            </a:r>
            <a:r>
              <a:rPr lang="en-US" sz="5400" b="1" dirty="0">
                <a:solidFill>
                  <a:srgbClr val="EB690B"/>
                </a:solidFill>
                <a:latin typeface="Calibri"/>
              </a:rPr>
              <a:t> </a:t>
            </a:r>
            <a:r>
              <a:rPr lang="en-US" sz="5400" b="1" dirty="0" err="1">
                <a:solidFill>
                  <a:srgbClr val="EB690B"/>
                </a:solidFill>
                <a:latin typeface="Calibri"/>
              </a:rPr>
              <a:t>obesitas</a:t>
            </a:r>
            <a:r>
              <a:rPr lang="en-US" sz="5400" b="1" dirty="0">
                <a:solidFill>
                  <a:srgbClr val="EB690B"/>
                </a:solidFill>
                <a:latin typeface="Calibri"/>
              </a:rPr>
              <a:t> </a:t>
            </a:r>
            <a:r>
              <a:rPr lang="en-US" sz="5400" b="1" dirty="0" err="1">
                <a:solidFill>
                  <a:srgbClr val="EB690B"/>
                </a:solidFill>
                <a:latin typeface="Calibri"/>
              </a:rPr>
              <a:t>en</a:t>
            </a:r>
            <a:r>
              <a:rPr lang="en-US" sz="5400" b="1" dirty="0">
                <a:solidFill>
                  <a:srgbClr val="EB690B"/>
                </a:solidFill>
                <a:latin typeface="Calibri"/>
              </a:rPr>
              <a:t> </a:t>
            </a:r>
            <a:r>
              <a:rPr lang="en-US" sz="5400" b="1" dirty="0" err="1">
                <a:solidFill>
                  <a:srgbClr val="EB690B"/>
                </a:solidFill>
                <a:latin typeface="Calibri"/>
              </a:rPr>
              <a:t>bariatrische</a:t>
            </a:r>
            <a:r>
              <a:rPr lang="en-US" sz="5400" b="1" dirty="0">
                <a:solidFill>
                  <a:srgbClr val="EB690B"/>
                </a:solidFill>
                <a:latin typeface="Calibri"/>
              </a:rPr>
              <a:t> </a:t>
            </a:r>
            <a:r>
              <a:rPr lang="en-US" sz="5400" b="1" dirty="0" err="1">
                <a:solidFill>
                  <a:srgbClr val="EB690B"/>
                </a:solidFill>
                <a:latin typeface="Calibri"/>
              </a:rPr>
              <a:t>chirurgie</a:t>
            </a:r>
            <a:endParaRPr kumimoji="0" lang="nl-NL" sz="4000" b="1" i="0" u="none" strike="noStrike" kern="1200" cap="none" spc="0" normalizeH="0" baseline="0" noProof="0" dirty="0">
              <a:ln>
                <a:noFill/>
              </a:ln>
              <a:solidFill>
                <a:srgbClr val="EB690B"/>
              </a:solidFill>
              <a:effectLst/>
              <a:uLnTx/>
              <a:uFillTx/>
              <a:latin typeface="Calibri"/>
            </a:endParaRPr>
          </a:p>
        </p:txBody>
      </p:sp>
    </p:spTree>
    <p:extLst>
      <p:ext uri="{BB962C8B-B14F-4D97-AF65-F5344CB8AC3E}">
        <p14:creationId xmlns:p14="http://schemas.microsoft.com/office/powerpoint/2010/main" val="16843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6938A-F5A3-4638-99B6-A61353FA2BE4}"/>
              </a:ext>
            </a:extLst>
          </p:cNvPr>
          <p:cNvSpPr>
            <a:spLocks noGrp="1"/>
          </p:cNvSpPr>
          <p:nvPr>
            <p:ph type="title"/>
          </p:nvPr>
        </p:nvSpPr>
        <p:spPr/>
        <p:txBody>
          <a:bodyPr/>
          <a:lstStyle/>
          <a:p>
            <a:r>
              <a:rPr lang="nl-NL" dirty="0"/>
              <a:t>Geneesmiddelen en gewichtstoename</a:t>
            </a:r>
          </a:p>
        </p:txBody>
      </p:sp>
      <p:sp>
        <p:nvSpPr>
          <p:cNvPr id="3" name="Ondertitel 2">
            <a:extLst>
              <a:ext uri="{FF2B5EF4-FFF2-40B4-BE49-F238E27FC236}">
                <a16:creationId xmlns:a16="http://schemas.microsoft.com/office/drawing/2014/main" id="{884B1A79-9506-4FB4-892E-977FEFA20640}"/>
              </a:ext>
            </a:extLst>
          </p:cNvPr>
          <p:cNvSpPr>
            <a:spLocks noGrp="1"/>
          </p:cNvSpPr>
          <p:nvPr>
            <p:ph type="subTitle" idx="13"/>
          </p:nvPr>
        </p:nvSpPr>
        <p:spPr/>
        <p:txBody>
          <a:bodyPr/>
          <a:lstStyle/>
          <a:p>
            <a:r>
              <a:rPr lang="nl-NL" dirty="0"/>
              <a:t>GENEESMIDDELGEÏNDUCEERDE GEWICHTSTOENAME</a:t>
            </a:r>
          </a:p>
          <a:p>
            <a:endParaRPr lang="nl-NL" dirty="0"/>
          </a:p>
        </p:txBody>
      </p:sp>
      <p:sp>
        <p:nvSpPr>
          <p:cNvPr id="4" name="Tijdelijke aanduiding voor inhoud 3">
            <a:extLst>
              <a:ext uri="{FF2B5EF4-FFF2-40B4-BE49-F238E27FC236}">
                <a16:creationId xmlns:a16="http://schemas.microsoft.com/office/drawing/2014/main" id="{8D0A1E50-0781-4B3A-A3C9-71F11F4A9B42}"/>
              </a:ext>
            </a:extLst>
          </p:cNvPr>
          <p:cNvSpPr>
            <a:spLocks noGrp="1"/>
          </p:cNvSpPr>
          <p:nvPr>
            <p:ph idx="1"/>
          </p:nvPr>
        </p:nvSpPr>
        <p:spPr/>
        <p:txBody>
          <a:bodyPr/>
          <a:lstStyle/>
          <a:p>
            <a:endParaRPr lang="nl-NL" dirty="0"/>
          </a:p>
          <a:p>
            <a:r>
              <a:rPr lang="nl-NL" dirty="0"/>
              <a:t>Psychofarmaca</a:t>
            </a:r>
          </a:p>
          <a:p>
            <a:r>
              <a:rPr lang="nl-NL" dirty="0" err="1"/>
              <a:t>Bloedglucoseverlagende</a:t>
            </a:r>
            <a:r>
              <a:rPr lang="nl-NL" dirty="0"/>
              <a:t> middelen</a:t>
            </a:r>
          </a:p>
          <a:p>
            <a:r>
              <a:rPr lang="nl-NL" dirty="0"/>
              <a:t>Anti-epileptica</a:t>
            </a:r>
          </a:p>
          <a:p>
            <a:r>
              <a:rPr lang="nl-NL" dirty="0"/>
              <a:t>ß-blokkers</a:t>
            </a:r>
          </a:p>
          <a:p>
            <a:r>
              <a:rPr lang="nl-NL" dirty="0"/>
              <a:t>Corticosteroïden</a:t>
            </a:r>
          </a:p>
          <a:p>
            <a:r>
              <a:rPr lang="nl-NL" dirty="0"/>
              <a:t>Geslachtshormonen</a:t>
            </a:r>
          </a:p>
        </p:txBody>
      </p:sp>
    </p:spTree>
    <p:extLst>
      <p:ext uri="{BB962C8B-B14F-4D97-AF65-F5344CB8AC3E}">
        <p14:creationId xmlns:p14="http://schemas.microsoft.com/office/powerpoint/2010/main" val="61418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6938A-F5A3-4638-99B6-A61353FA2BE4}"/>
              </a:ext>
            </a:extLst>
          </p:cNvPr>
          <p:cNvSpPr>
            <a:spLocks noGrp="1"/>
          </p:cNvSpPr>
          <p:nvPr>
            <p:ph type="title"/>
          </p:nvPr>
        </p:nvSpPr>
        <p:spPr/>
        <p:txBody>
          <a:bodyPr/>
          <a:lstStyle/>
          <a:p>
            <a:r>
              <a:rPr lang="nl-NL" dirty="0"/>
              <a:t>Geneesmiddelen en BEWEGING</a:t>
            </a:r>
          </a:p>
        </p:txBody>
      </p:sp>
      <p:sp>
        <p:nvSpPr>
          <p:cNvPr id="3" name="Ondertitel 2">
            <a:extLst>
              <a:ext uri="{FF2B5EF4-FFF2-40B4-BE49-F238E27FC236}">
                <a16:creationId xmlns:a16="http://schemas.microsoft.com/office/drawing/2014/main" id="{884B1A79-9506-4FB4-892E-977FEFA20640}"/>
              </a:ext>
            </a:extLst>
          </p:cNvPr>
          <p:cNvSpPr>
            <a:spLocks noGrp="1"/>
          </p:cNvSpPr>
          <p:nvPr>
            <p:ph type="subTitle" idx="13"/>
          </p:nvPr>
        </p:nvSpPr>
        <p:spPr/>
        <p:txBody>
          <a:bodyPr/>
          <a:lstStyle/>
          <a:p>
            <a:r>
              <a:rPr lang="nl-NL" dirty="0"/>
              <a:t>GENEESMIDDELEN DIE BEWEGING BELEMMEREN</a:t>
            </a:r>
          </a:p>
          <a:p>
            <a:endParaRPr lang="nl-NL" dirty="0"/>
          </a:p>
        </p:txBody>
      </p:sp>
      <p:sp>
        <p:nvSpPr>
          <p:cNvPr id="4" name="Tijdelijke aanduiding voor inhoud 3">
            <a:extLst>
              <a:ext uri="{FF2B5EF4-FFF2-40B4-BE49-F238E27FC236}">
                <a16:creationId xmlns:a16="http://schemas.microsoft.com/office/drawing/2014/main" id="{8D0A1E50-0781-4B3A-A3C9-71F11F4A9B42}"/>
              </a:ext>
            </a:extLst>
          </p:cNvPr>
          <p:cNvSpPr>
            <a:spLocks noGrp="1"/>
          </p:cNvSpPr>
          <p:nvPr>
            <p:ph idx="1"/>
          </p:nvPr>
        </p:nvSpPr>
        <p:spPr/>
        <p:txBody>
          <a:bodyPr/>
          <a:lstStyle/>
          <a:p>
            <a:endParaRPr lang="nl-NL" dirty="0"/>
          </a:p>
          <a:p>
            <a:r>
              <a:rPr lang="nl-NL" dirty="0"/>
              <a:t>Statines</a:t>
            </a:r>
          </a:p>
          <a:p>
            <a:r>
              <a:rPr lang="nl-NL" dirty="0"/>
              <a:t>ß-blokkers</a:t>
            </a:r>
          </a:p>
        </p:txBody>
      </p:sp>
    </p:spTree>
    <p:extLst>
      <p:ext uri="{BB962C8B-B14F-4D97-AF65-F5344CB8AC3E}">
        <p14:creationId xmlns:p14="http://schemas.microsoft.com/office/powerpoint/2010/main" val="17897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3DAAF-F5E3-4DF0-904A-A2A2E8115AA4}"/>
              </a:ext>
            </a:extLst>
          </p:cNvPr>
          <p:cNvSpPr>
            <a:spLocks noGrp="1"/>
          </p:cNvSpPr>
          <p:nvPr>
            <p:ph type="title"/>
          </p:nvPr>
        </p:nvSpPr>
        <p:spPr/>
        <p:txBody>
          <a:bodyPr/>
          <a:lstStyle/>
          <a:p>
            <a:r>
              <a:rPr lang="nl-NL" dirty="0"/>
              <a:t>Behandeling Obesitas</a:t>
            </a:r>
          </a:p>
        </p:txBody>
      </p:sp>
      <p:sp>
        <p:nvSpPr>
          <p:cNvPr id="3" name="Ondertitel 2">
            <a:extLst>
              <a:ext uri="{FF2B5EF4-FFF2-40B4-BE49-F238E27FC236}">
                <a16:creationId xmlns:a16="http://schemas.microsoft.com/office/drawing/2014/main" id="{395589E9-6F61-4885-82B3-E6885052026E}"/>
              </a:ext>
            </a:extLst>
          </p:cNvPr>
          <p:cNvSpPr>
            <a:spLocks noGrp="1"/>
          </p:cNvSpPr>
          <p:nvPr>
            <p:ph type="subTitle" idx="13"/>
          </p:nvPr>
        </p:nvSpPr>
        <p:spPr/>
        <p:txBody>
          <a:bodyPr/>
          <a:lstStyle/>
          <a:p>
            <a:r>
              <a:rPr lang="en-US" dirty="0" err="1"/>
              <a:t>Conservatieve</a:t>
            </a:r>
            <a:r>
              <a:rPr lang="en-US" dirty="0"/>
              <a:t> </a:t>
            </a:r>
            <a:r>
              <a:rPr lang="en-US" dirty="0" err="1"/>
              <a:t>behandeling</a:t>
            </a:r>
            <a:endParaRPr lang="nl-NL" dirty="0"/>
          </a:p>
        </p:txBody>
      </p:sp>
      <p:sp>
        <p:nvSpPr>
          <p:cNvPr id="4" name="Tijdelijke aanduiding voor inhoud 3">
            <a:extLst>
              <a:ext uri="{FF2B5EF4-FFF2-40B4-BE49-F238E27FC236}">
                <a16:creationId xmlns:a16="http://schemas.microsoft.com/office/drawing/2014/main" id="{B715812C-E7CB-4F4F-8998-C78C1F79B7AD}"/>
              </a:ext>
            </a:extLst>
          </p:cNvPr>
          <p:cNvSpPr>
            <a:spLocks noGrp="1"/>
          </p:cNvSpPr>
          <p:nvPr>
            <p:ph idx="1"/>
          </p:nvPr>
        </p:nvSpPr>
        <p:spPr>
          <a:xfrm>
            <a:off x="612000" y="2432049"/>
            <a:ext cx="11160000" cy="1257635"/>
          </a:xfrm>
        </p:spPr>
        <p:txBody>
          <a:bodyPr/>
          <a:lstStyle/>
          <a:p>
            <a:r>
              <a:rPr lang="en-US" dirty="0" err="1"/>
              <a:t>Gezonde</a:t>
            </a:r>
            <a:r>
              <a:rPr lang="en-US" dirty="0"/>
              <a:t> </a:t>
            </a:r>
            <a:r>
              <a:rPr lang="en-US" dirty="0" err="1"/>
              <a:t>leefstijl</a:t>
            </a:r>
            <a:r>
              <a:rPr lang="en-US" dirty="0"/>
              <a:t>, </a:t>
            </a:r>
            <a:r>
              <a:rPr lang="en-US" dirty="0" err="1"/>
              <a:t>o.a.</a:t>
            </a:r>
            <a:r>
              <a:rPr lang="en-US" dirty="0"/>
              <a:t> </a:t>
            </a:r>
            <a:r>
              <a:rPr lang="en-US" dirty="0" err="1"/>
              <a:t>gezonde</a:t>
            </a:r>
            <a:r>
              <a:rPr lang="en-US" dirty="0"/>
              <a:t> </a:t>
            </a:r>
            <a:r>
              <a:rPr lang="en-US" dirty="0" err="1"/>
              <a:t>voeding</a:t>
            </a:r>
            <a:r>
              <a:rPr lang="en-US" dirty="0"/>
              <a:t>, </a:t>
            </a:r>
            <a:r>
              <a:rPr lang="en-US" dirty="0" err="1"/>
              <a:t>beweging</a:t>
            </a:r>
            <a:r>
              <a:rPr lang="en-US" dirty="0"/>
              <a:t>, </a:t>
            </a:r>
            <a:r>
              <a:rPr lang="en-US" dirty="0" err="1"/>
              <a:t>psychologische</a:t>
            </a:r>
            <a:r>
              <a:rPr lang="en-US" dirty="0"/>
              <a:t> </a:t>
            </a:r>
            <a:r>
              <a:rPr lang="en-US" dirty="0" err="1"/>
              <a:t>begeleiding</a:t>
            </a:r>
            <a:endParaRPr lang="en-US" dirty="0"/>
          </a:p>
          <a:p>
            <a:r>
              <a:rPr lang="en-US" dirty="0" err="1"/>
              <a:t>Gecombineerde</a:t>
            </a:r>
            <a:r>
              <a:rPr lang="en-US" dirty="0"/>
              <a:t> </a:t>
            </a:r>
            <a:r>
              <a:rPr lang="en-US" dirty="0" err="1"/>
              <a:t>Leefstijl</a:t>
            </a:r>
            <a:r>
              <a:rPr lang="en-US" dirty="0"/>
              <a:t> </a:t>
            </a:r>
            <a:r>
              <a:rPr lang="en-US" dirty="0" err="1"/>
              <a:t>Interventie</a:t>
            </a:r>
            <a:r>
              <a:rPr lang="en-US" dirty="0"/>
              <a:t> (GLI)</a:t>
            </a:r>
          </a:p>
          <a:p>
            <a:endParaRPr lang="en-US" dirty="0"/>
          </a:p>
        </p:txBody>
      </p:sp>
      <p:sp>
        <p:nvSpPr>
          <p:cNvPr id="5" name="Ondertitel 2">
            <a:extLst>
              <a:ext uri="{FF2B5EF4-FFF2-40B4-BE49-F238E27FC236}">
                <a16:creationId xmlns:a16="http://schemas.microsoft.com/office/drawing/2014/main" id="{A9994F6F-C597-457B-8AA3-B2912FB27304}"/>
              </a:ext>
            </a:extLst>
          </p:cNvPr>
          <p:cNvSpPr txBox="1">
            <a:spLocks/>
          </p:cNvSpPr>
          <p:nvPr/>
        </p:nvSpPr>
        <p:spPr>
          <a:xfrm>
            <a:off x="667001" y="3864870"/>
            <a:ext cx="11149904" cy="435201"/>
          </a:xfrm>
          <a:prstGeom prst="rect">
            <a:avLst/>
          </a:prstGeom>
        </p:spPr>
        <p:txBody>
          <a:bodyPr vert="horz" lIns="0" tIns="0" rIns="0" bIns="0" rtlCol="0">
            <a:normAutofit/>
          </a:bodyPr>
          <a:lstStyle>
            <a:lvl1pPr marL="0" indent="0" algn="l" defTabSz="457189" rtl="0" eaLnBrk="1" latinLnBrk="0" hangingPunct="1">
              <a:spcBef>
                <a:spcPct val="20000"/>
              </a:spcBef>
              <a:buClr>
                <a:srgbClr val="EB690B"/>
              </a:buClr>
              <a:buFont typeface="Arial"/>
              <a:buNone/>
              <a:defRPr sz="2500" kern="1200">
                <a:solidFill>
                  <a:srgbClr val="EB690B"/>
                </a:solidFill>
                <a:latin typeface="+mn-lt"/>
                <a:ea typeface="+mn-ea"/>
                <a:cs typeface="+mn-cs"/>
              </a:defRPr>
            </a:lvl1pPr>
            <a:lvl2pPr marL="457189" indent="0" algn="ctr" defTabSz="457189" rtl="0" eaLnBrk="1" latinLnBrk="0" hangingPunct="1">
              <a:spcBef>
                <a:spcPct val="20000"/>
              </a:spcBef>
              <a:buClr>
                <a:srgbClr val="EB690B"/>
              </a:buClr>
              <a:buFont typeface="Arial"/>
              <a:buNone/>
              <a:defRPr sz="2000" kern="1200">
                <a:solidFill>
                  <a:schemeClr val="tx1">
                    <a:tint val="75000"/>
                  </a:schemeClr>
                </a:solidFill>
                <a:latin typeface="+mn-lt"/>
                <a:ea typeface="+mn-ea"/>
                <a:cs typeface="+mn-cs"/>
              </a:defRPr>
            </a:lvl2pPr>
            <a:lvl3pPr marL="914377" indent="0" algn="ctr" defTabSz="457189" rtl="0" eaLnBrk="1" latinLnBrk="0" hangingPunct="1">
              <a:spcBef>
                <a:spcPct val="20000"/>
              </a:spcBef>
              <a:buClr>
                <a:srgbClr val="EB690B"/>
              </a:buClr>
              <a:buFont typeface="Arial"/>
              <a:buNone/>
              <a:defRPr sz="1800" kern="1200">
                <a:solidFill>
                  <a:schemeClr val="tx1">
                    <a:tint val="75000"/>
                  </a:schemeClr>
                </a:solidFill>
                <a:latin typeface="+mn-lt"/>
                <a:ea typeface="+mn-ea"/>
                <a:cs typeface="+mn-cs"/>
              </a:defRPr>
            </a:lvl3pPr>
            <a:lvl4pPr marL="1371566" indent="0" algn="ctr" defTabSz="457189" rtl="0" eaLnBrk="1" latinLnBrk="0" hangingPunct="1">
              <a:spcBef>
                <a:spcPct val="20000"/>
              </a:spcBef>
              <a:buClr>
                <a:srgbClr val="EB690B"/>
              </a:buClr>
              <a:buFont typeface="Arial"/>
              <a:buNone/>
              <a:defRPr sz="1600" kern="1200">
                <a:solidFill>
                  <a:schemeClr val="tx1">
                    <a:tint val="75000"/>
                  </a:schemeClr>
                </a:solidFill>
                <a:latin typeface="+mn-lt"/>
                <a:ea typeface="+mn-ea"/>
                <a:cs typeface="+mn-cs"/>
              </a:defRPr>
            </a:lvl4pPr>
            <a:lvl5pPr marL="1828754" indent="0" algn="ctr" defTabSz="457189" rtl="0" eaLnBrk="1" latinLnBrk="0" hangingPunct="1">
              <a:spcBef>
                <a:spcPct val="20000"/>
              </a:spcBef>
              <a:buClr>
                <a:srgbClr val="EB690B"/>
              </a:buClr>
              <a:buFont typeface="Arial"/>
              <a:buNone/>
              <a:defRPr sz="16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a:t>Invasieve</a:t>
            </a:r>
            <a:r>
              <a:rPr lang="en-US" dirty="0"/>
              <a:t> </a:t>
            </a:r>
            <a:r>
              <a:rPr lang="en-US" dirty="0" err="1"/>
              <a:t>behandeling</a:t>
            </a:r>
            <a:endParaRPr lang="nl-NL" dirty="0"/>
          </a:p>
        </p:txBody>
      </p:sp>
      <p:sp>
        <p:nvSpPr>
          <p:cNvPr id="6" name="Tijdelijke aanduiding voor inhoud 3">
            <a:extLst>
              <a:ext uri="{FF2B5EF4-FFF2-40B4-BE49-F238E27FC236}">
                <a16:creationId xmlns:a16="http://schemas.microsoft.com/office/drawing/2014/main" id="{1D23C9EB-46CE-4175-B3DF-1E80FD36761E}"/>
              </a:ext>
            </a:extLst>
          </p:cNvPr>
          <p:cNvSpPr txBox="1">
            <a:spLocks/>
          </p:cNvSpPr>
          <p:nvPr/>
        </p:nvSpPr>
        <p:spPr>
          <a:xfrm>
            <a:off x="667001" y="4475257"/>
            <a:ext cx="11160000" cy="1257635"/>
          </a:xfrm>
          <a:prstGeom prst="rect">
            <a:avLst/>
          </a:prstGeom>
        </p:spPr>
        <p:txBody>
          <a:bodyPr vert="horz" wrap="square" lIns="0" tIns="0" rIns="0" bIns="0" rtlCol="0">
            <a:normAutofit/>
          </a:bodyPr>
          <a:lst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Bariatrische </a:t>
            </a:r>
            <a:r>
              <a:rPr lang="en-US" dirty="0" err="1"/>
              <a:t>chirurgie</a:t>
            </a:r>
            <a:endParaRPr lang="en-US" dirty="0"/>
          </a:p>
          <a:p>
            <a:endParaRPr lang="en-US" dirty="0"/>
          </a:p>
        </p:txBody>
      </p:sp>
    </p:spTree>
    <p:extLst>
      <p:ext uri="{BB962C8B-B14F-4D97-AF65-F5344CB8AC3E}">
        <p14:creationId xmlns:p14="http://schemas.microsoft.com/office/powerpoint/2010/main" val="223656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94590" y="1658053"/>
            <a:ext cx="11160000" cy="3687949"/>
          </a:xfrm>
        </p:spPr>
        <p:txBody>
          <a:bodyPr>
            <a:normAutofit/>
          </a:bodyPr>
          <a:lstStyle/>
          <a:p>
            <a:pPr marL="0" indent="0">
              <a:buNone/>
            </a:pPr>
            <a:r>
              <a:rPr lang="nl-NL" sz="3500" dirty="0">
                <a:solidFill>
                  <a:schemeClr val="accent4"/>
                </a:solidFill>
              </a:rPr>
              <a:t>	Maagband			 </a:t>
            </a:r>
            <a:r>
              <a:rPr lang="nl-NL" sz="3500" dirty="0" err="1">
                <a:solidFill>
                  <a:schemeClr val="accent4"/>
                </a:solidFill>
              </a:rPr>
              <a:t>Gastric</a:t>
            </a:r>
            <a:r>
              <a:rPr lang="nl-NL" sz="3500" dirty="0">
                <a:solidFill>
                  <a:schemeClr val="accent4"/>
                </a:solidFill>
              </a:rPr>
              <a:t> </a:t>
            </a:r>
            <a:r>
              <a:rPr lang="nl-NL" sz="3500" dirty="0" err="1">
                <a:solidFill>
                  <a:schemeClr val="accent4"/>
                </a:solidFill>
              </a:rPr>
              <a:t>sleeve</a:t>
            </a:r>
            <a:r>
              <a:rPr lang="nl-NL" sz="3500" dirty="0">
                <a:solidFill>
                  <a:schemeClr val="accent4"/>
                </a:solidFill>
              </a:rPr>
              <a:t> 				</a:t>
            </a:r>
            <a:r>
              <a:rPr lang="nl-NL" sz="3500" dirty="0" err="1">
                <a:solidFill>
                  <a:schemeClr val="accent4"/>
                </a:solidFill>
              </a:rPr>
              <a:t>Gastric</a:t>
            </a:r>
            <a:r>
              <a:rPr lang="nl-NL" sz="3500" dirty="0">
                <a:solidFill>
                  <a:schemeClr val="accent4"/>
                </a:solidFill>
              </a:rPr>
              <a:t> Bypass			</a:t>
            </a:r>
          </a:p>
          <a:p>
            <a:endParaRPr lang="nl-NL" dirty="0"/>
          </a:p>
          <a:p>
            <a:endParaRPr lang="nl-NL" dirty="0"/>
          </a:p>
          <a:p>
            <a:endParaRPr lang="nl-NL" dirty="0"/>
          </a:p>
          <a:p>
            <a:pPr marL="0" indent="0">
              <a:buNone/>
            </a:pPr>
            <a:endParaRPr lang="nl-NL" dirty="0"/>
          </a:p>
          <a:p>
            <a:endParaRPr lang="nl-NL" dirty="0"/>
          </a:p>
          <a:p>
            <a:pPr marL="0" indent="0">
              <a:buNone/>
            </a:pPr>
            <a:endParaRPr lang="nl-NL" dirty="0"/>
          </a:p>
        </p:txBody>
      </p:sp>
      <p:sp>
        <p:nvSpPr>
          <p:cNvPr id="5" name="Titel 1"/>
          <p:cNvSpPr>
            <a:spLocks noGrp="1"/>
          </p:cNvSpPr>
          <p:nvPr>
            <p:ph type="title"/>
          </p:nvPr>
        </p:nvSpPr>
        <p:spPr>
          <a:xfrm>
            <a:off x="181204" y="0"/>
            <a:ext cx="10993747" cy="584775"/>
          </a:xfrm>
        </p:spPr>
        <p:txBody>
          <a:bodyPr/>
          <a:lstStyle/>
          <a:p>
            <a:r>
              <a:rPr lang="nl-NL" dirty="0"/>
              <a:t>Bariatrische chirurgie (BC)</a:t>
            </a:r>
          </a:p>
        </p:txBody>
      </p:sp>
      <p:pic>
        <p:nvPicPr>
          <p:cNvPr id="2" name="Afbeelding 1"/>
          <p:cNvPicPr>
            <a:picLocks noChangeAspect="1"/>
          </p:cNvPicPr>
          <p:nvPr/>
        </p:nvPicPr>
        <p:blipFill rotWithShape="1">
          <a:blip r:embed="rId3"/>
          <a:srcRect l="3004" r="4709"/>
          <a:stretch/>
        </p:blipFill>
        <p:spPr>
          <a:xfrm>
            <a:off x="615157" y="2299483"/>
            <a:ext cx="3921551" cy="3657917"/>
          </a:xfrm>
          <a:prstGeom prst="rect">
            <a:avLst/>
          </a:prstGeom>
        </p:spPr>
      </p:pic>
      <p:pic>
        <p:nvPicPr>
          <p:cNvPr id="3" name="Afbeelding 2"/>
          <p:cNvPicPr>
            <a:picLocks noChangeAspect="1"/>
          </p:cNvPicPr>
          <p:nvPr/>
        </p:nvPicPr>
        <p:blipFill>
          <a:blip r:embed="rId4"/>
          <a:stretch>
            <a:fillRect/>
          </a:stretch>
        </p:blipFill>
        <p:spPr>
          <a:xfrm>
            <a:off x="4162143" y="2354466"/>
            <a:ext cx="4224894" cy="3450635"/>
          </a:xfrm>
          <a:prstGeom prst="rect">
            <a:avLst/>
          </a:prstGeom>
        </p:spPr>
      </p:pic>
      <p:pic>
        <p:nvPicPr>
          <p:cNvPr id="8" name="Afbeelding 7"/>
          <p:cNvPicPr>
            <a:picLocks noChangeAspect="1"/>
          </p:cNvPicPr>
          <p:nvPr/>
        </p:nvPicPr>
        <p:blipFill>
          <a:blip r:embed="rId5"/>
          <a:stretch>
            <a:fillRect/>
          </a:stretch>
        </p:blipFill>
        <p:spPr>
          <a:xfrm>
            <a:off x="8387037" y="2354466"/>
            <a:ext cx="3387215" cy="3198161"/>
          </a:xfrm>
          <a:prstGeom prst="rect">
            <a:avLst/>
          </a:prstGeom>
        </p:spPr>
      </p:pic>
      <p:sp>
        <p:nvSpPr>
          <p:cNvPr id="7" name="Rechthoek 6">
            <a:extLst>
              <a:ext uri="{FF2B5EF4-FFF2-40B4-BE49-F238E27FC236}">
                <a16:creationId xmlns:a16="http://schemas.microsoft.com/office/drawing/2014/main" id="{CAEE8D74-AED2-4455-AAED-8A92389FC147}"/>
              </a:ext>
            </a:extLst>
          </p:cNvPr>
          <p:cNvSpPr/>
          <p:nvPr/>
        </p:nvSpPr>
        <p:spPr>
          <a:xfrm>
            <a:off x="192000" y="6098318"/>
            <a:ext cx="9986143" cy="584775"/>
          </a:xfrm>
          <a:prstGeom prst="rect">
            <a:avLst/>
          </a:prstGeom>
        </p:spPr>
        <p:txBody>
          <a:bodyPr wrap="square">
            <a:spAutoFit/>
          </a:bodyPr>
          <a:lstStyle/>
          <a:p>
            <a:r>
              <a:rPr lang="nl-NL" sz="1600" dirty="0"/>
              <a:t>Bron: </a:t>
            </a:r>
            <a:r>
              <a:rPr lang="en-US" sz="1600" dirty="0" err="1"/>
              <a:t>Aarts</a:t>
            </a:r>
            <a:r>
              <a:rPr lang="en-US" sz="1600" dirty="0"/>
              <a:t> E. Results and complications of bariatric surgery. </a:t>
            </a:r>
          </a:p>
          <a:p>
            <a:r>
              <a:rPr lang="en-US" sz="1600" dirty="0"/>
              <a:t>Thesis, via https://repository.ubn.ru.nl//bitstream/handle/2066/127109/127109.pdf</a:t>
            </a:r>
            <a:endParaRPr lang="nl-NL" sz="1600" dirty="0"/>
          </a:p>
        </p:txBody>
      </p:sp>
    </p:spTree>
    <p:extLst>
      <p:ext uri="{BB962C8B-B14F-4D97-AF65-F5344CB8AC3E}">
        <p14:creationId xmlns:p14="http://schemas.microsoft.com/office/powerpoint/2010/main" val="374775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29901D85-B9BC-48C7-958B-45F24211F8E2}"/>
              </a:ext>
            </a:extLst>
          </p:cNvPr>
          <p:cNvPicPr>
            <a:picLocks noGrp="1" noChangeAspect="1"/>
          </p:cNvPicPr>
          <p:nvPr>
            <p:ph idx="1"/>
          </p:nvPr>
        </p:nvPicPr>
        <p:blipFill rotWithShape="1">
          <a:blip r:embed="rId3"/>
          <a:srcRect t="4471" b="-5793"/>
          <a:stretch/>
        </p:blipFill>
        <p:spPr>
          <a:xfrm>
            <a:off x="2269067" y="584200"/>
            <a:ext cx="8043774" cy="6112534"/>
          </a:xfrm>
        </p:spPr>
      </p:pic>
      <p:sp>
        <p:nvSpPr>
          <p:cNvPr id="5" name="Titel 1">
            <a:extLst>
              <a:ext uri="{FF2B5EF4-FFF2-40B4-BE49-F238E27FC236}">
                <a16:creationId xmlns:a16="http://schemas.microsoft.com/office/drawing/2014/main" id="{93A6F5CF-8754-4CF5-8731-8A58C0C12976}"/>
              </a:ext>
            </a:extLst>
          </p:cNvPr>
          <p:cNvSpPr>
            <a:spLocks noGrp="1"/>
          </p:cNvSpPr>
          <p:nvPr>
            <p:ph type="title"/>
          </p:nvPr>
        </p:nvSpPr>
        <p:spPr>
          <a:xfrm>
            <a:off x="192088" y="0"/>
            <a:ext cx="11582400" cy="584200"/>
          </a:xfrm>
        </p:spPr>
        <p:txBody>
          <a:bodyPr/>
          <a:lstStyle/>
          <a:p>
            <a:r>
              <a:rPr lang="nl-NL" dirty="0"/>
              <a:t>Bariatrische chirurgie (BC)</a:t>
            </a:r>
          </a:p>
        </p:txBody>
      </p:sp>
      <p:sp>
        <p:nvSpPr>
          <p:cNvPr id="4" name="Rechthoek 3">
            <a:extLst>
              <a:ext uri="{FF2B5EF4-FFF2-40B4-BE49-F238E27FC236}">
                <a16:creationId xmlns:a16="http://schemas.microsoft.com/office/drawing/2014/main" id="{F87AD66A-4B29-4C4F-9470-E672655DB513}"/>
              </a:ext>
            </a:extLst>
          </p:cNvPr>
          <p:cNvSpPr/>
          <p:nvPr/>
        </p:nvSpPr>
        <p:spPr>
          <a:xfrm>
            <a:off x="192000" y="6376128"/>
            <a:ext cx="10510661" cy="338554"/>
          </a:xfrm>
          <a:prstGeom prst="rect">
            <a:avLst/>
          </a:prstGeom>
        </p:spPr>
        <p:txBody>
          <a:bodyPr wrap="square">
            <a:spAutoFit/>
          </a:bodyPr>
          <a:lstStyle/>
          <a:p>
            <a:r>
              <a:rPr lang="nl-NL" sz="1600" dirty="0"/>
              <a:t>Bron: https://www.zgt.nl/aandoening-en-behandeling/onze-specialismen/obesitascentrum/operatie/mini-bypass/</a:t>
            </a:r>
          </a:p>
        </p:txBody>
      </p:sp>
    </p:spTree>
    <p:extLst>
      <p:ext uri="{BB962C8B-B14F-4D97-AF65-F5344CB8AC3E}">
        <p14:creationId xmlns:p14="http://schemas.microsoft.com/office/powerpoint/2010/main" val="82040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277EF-8E5F-4BCB-8AD6-C242E02B7F13}"/>
              </a:ext>
            </a:extLst>
          </p:cNvPr>
          <p:cNvSpPr>
            <a:spLocks noGrp="1"/>
          </p:cNvSpPr>
          <p:nvPr>
            <p:ph type="title"/>
          </p:nvPr>
        </p:nvSpPr>
        <p:spPr/>
        <p:txBody>
          <a:bodyPr/>
          <a:lstStyle/>
          <a:p>
            <a:r>
              <a:rPr lang="en-US" dirty="0" err="1"/>
              <a:t>Complicaties</a:t>
            </a:r>
            <a:r>
              <a:rPr lang="en-US" dirty="0"/>
              <a:t> </a:t>
            </a:r>
            <a:r>
              <a:rPr lang="nl-NL" dirty="0"/>
              <a:t>(BC)</a:t>
            </a:r>
          </a:p>
        </p:txBody>
      </p:sp>
      <p:sp>
        <p:nvSpPr>
          <p:cNvPr id="4" name="Tijdelijke aanduiding voor inhoud 3">
            <a:extLst>
              <a:ext uri="{FF2B5EF4-FFF2-40B4-BE49-F238E27FC236}">
                <a16:creationId xmlns:a16="http://schemas.microsoft.com/office/drawing/2014/main" id="{632959A3-61EA-45ED-8DD5-C28D1988E1AB}"/>
              </a:ext>
            </a:extLst>
          </p:cNvPr>
          <p:cNvSpPr>
            <a:spLocks noGrp="1"/>
          </p:cNvSpPr>
          <p:nvPr>
            <p:ph idx="1"/>
          </p:nvPr>
        </p:nvSpPr>
        <p:spPr/>
        <p:txBody>
          <a:bodyPr/>
          <a:lstStyle/>
          <a:p>
            <a:r>
              <a:rPr lang="nl-NL" sz="2800" dirty="0"/>
              <a:t>Naadlekkages en bloedingen</a:t>
            </a:r>
          </a:p>
          <a:p>
            <a:r>
              <a:rPr lang="nl-NL" sz="2800" dirty="0"/>
              <a:t>Dumpingsyndroom </a:t>
            </a:r>
          </a:p>
          <a:p>
            <a:pPr lvl="1"/>
            <a:r>
              <a:rPr lang="nl-NL" sz="2300" dirty="0"/>
              <a:t>Vroege en late dumping</a:t>
            </a:r>
          </a:p>
          <a:p>
            <a:r>
              <a:rPr lang="nl-NL" sz="2800" dirty="0"/>
              <a:t>Tekort aan voedingsstoffen (zoals ijzer, vitamine B12, vitamine D, calcium)</a:t>
            </a:r>
          </a:p>
          <a:p>
            <a:r>
              <a:rPr lang="nl-NL" sz="2800" dirty="0"/>
              <a:t>Verhoogde kans op verslaving</a:t>
            </a:r>
            <a:endParaRPr lang="nl-NL" dirty="0"/>
          </a:p>
        </p:txBody>
      </p:sp>
    </p:spTree>
    <p:extLst>
      <p:ext uri="{BB962C8B-B14F-4D97-AF65-F5344CB8AC3E}">
        <p14:creationId xmlns:p14="http://schemas.microsoft.com/office/powerpoint/2010/main" val="324181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36993-C97F-492A-B14C-9E93771B9E75}"/>
              </a:ext>
            </a:extLst>
          </p:cNvPr>
          <p:cNvSpPr>
            <a:spLocks noGrp="1"/>
          </p:cNvSpPr>
          <p:nvPr>
            <p:ph type="title"/>
          </p:nvPr>
        </p:nvSpPr>
        <p:spPr/>
        <p:txBody>
          <a:bodyPr/>
          <a:lstStyle/>
          <a:p>
            <a:r>
              <a:rPr lang="en-US" dirty="0" err="1"/>
              <a:t>Farmacokinetiek</a:t>
            </a:r>
            <a:r>
              <a:rPr lang="en-US" dirty="0"/>
              <a:t> </a:t>
            </a:r>
            <a:r>
              <a:rPr lang="nl-NL" dirty="0"/>
              <a:t>(BC)</a:t>
            </a:r>
          </a:p>
        </p:txBody>
      </p:sp>
      <p:pic>
        <p:nvPicPr>
          <p:cNvPr id="5" name="Afbeelding 4">
            <a:extLst>
              <a:ext uri="{FF2B5EF4-FFF2-40B4-BE49-F238E27FC236}">
                <a16:creationId xmlns:a16="http://schemas.microsoft.com/office/drawing/2014/main" id="{CEF409C3-4C4C-4670-AC4D-75969673FC9F}"/>
              </a:ext>
            </a:extLst>
          </p:cNvPr>
          <p:cNvPicPr>
            <a:picLocks noChangeAspect="1"/>
          </p:cNvPicPr>
          <p:nvPr/>
        </p:nvPicPr>
        <p:blipFill>
          <a:blip r:embed="rId3"/>
          <a:stretch>
            <a:fillRect/>
          </a:stretch>
        </p:blipFill>
        <p:spPr>
          <a:xfrm>
            <a:off x="601508" y="915976"/>
            <a:ext cx="10579839" cy="5115279"/>
          </a:xfrm>
          <a:prstGeom prst="rect">
            <a:avLst/>
          </a:prstGeom>
        </p:spPr>
      </p:pic>
      <p:sp>
        <p:nvSpPr>
          <p:cNvPr id="4" name="Rechthoek 3">
            <a:extLst>
              <a:ext uri="{FF2B5EF4-FFF2-40B4-BE49-F238E27FC236}">
                <a16:creationId xmlns:a16="http://schemas.microsoft.com/office/drawing/2014/main" id="{3F443194-F632-4B3C-AA7C-5E3E83C47D05}"/>
              </a:ext>
            </a:extLst>
          </p:cNvPr>
          <p:cNvSpPr/>
          <p:nvPr/>
        </p:nvSpPr>
        <p:spPr>
          <a:xfrm>
            <a:off x="192000" y="6098318"/>
            <a:ext cx="10510661" cy="338554"/>
          </a:xfrm>
          <a:prstGeom prst="rect">
            <a:avLst/>
          </a:prstGeom>
        </p:spPr>
        <p:txBody>
          <a:bodyPr wrap="square">
            <a:spAutoFit/>
          </a:bodyPr>
          <a:lstStyle/>
          <a:p>
            <a:r>
              <a:rPr lang="nl-NL" sz="1600" dirty="0"/>
              <a:t>Bron: KNMP kennisdocument, mei 2022</a:t>
            </a:r>
          </a:p>
        </p:txBody>
      </p:sp>
    </p:spTree>
    <p:extLst>
      <p:ext uri="{BB962C8B-B14F-4D97-AF65-F5344CB8AC3E}">
        <p14:creationId xmlns:p14="http://schemas.microsoft.com/office/powerpoint/2010/main" val="141742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B9ABD-305A-43B9-8609-8749F2CABB1B}"/>
              </a:ext>
            </a:extLst>
          </p:cNvPr>
          <p:cNvSpPr>
            <a:spLocks noGrp="1"/>
          </p:cNvSpPr>
          <p:nvPr>
            <p:ph type="title"/>
          </p:nvPr>
        </p:nvSpPr>
        <p:spPr/>
        <p:txBody>
          <a:bodyPr/>
          <a:lstStyle/>
          <a:p>
            <a:r>
              <a:rPr lang="en-US" dirty="0" err="1"/>
              <a:t>Medicatie</a:t>
            </a:r>
            <a:r>
              <a:rPr lang="en-US" dirty="0"/>
              <a:t> </a:t>
            </a:r>
            <a:r>
              <a:rPr lang="nl-NL" dirty="0"/>
              <a:t>(BC)</a:t>
            </a:r>
          </a:p>
        </p:txBody>
      </p:sp>
      <p:sp>
        <p:nvSpPr>
          <p:cNvPr id="3" name="Ondertitel 2">
            <a:extLst>
              <a:ext uri="{FF2B5EF4-FFF2-40B4-BE49-F238E27FC236}">
                <a16:creationId xmlns:a16="http://schemas.microsoft.com/office/drawing/2014/main" id="{A2D872D9-BC2F-4EDC-93D7-1F5D98C4E4D9}"/>
              </a:ext>
            </a:extLst>
          </p:cNvPr>
          <p:cNvSpPr>
            <a:spLocks noGrp="1"/>
          </p:cNvSpPr>
          <p:nvPr>
            <p:ph type="subTitle" idx="13"/>
          </p:nvPr>
        </p:nvSpPr>
        <p:spPr/>
        <p:txBody>
          <a:bodyPr/>
          <a:lstStyle/>
          <a:p>
            <a:r>
              <a:rPr lang="nl-NL" dirty="0"/>
              <a:t>Adviezen na BC:</a:t>
            </a:r>
          </a:p>
        </p:txBody>
      </p:sp>
      <p:sp>
        <p:nvSpPr>
          <p:cNvPr id="4" name="Tijdelijke aanduiding voor inhoud 3">
            <a:extLst>
              <a:ext uri="{FF2B5EF4-FFF2-40B4-BE49-F238E27FC236}">
                <a16:creationId xmlns:a16="http://schemas.microsoft.com/office/drawing/2014/main" id="{984FECD4-9DB3-4605-A043-2ADB524EDAC4}"/>
              </a:ext>
            </a:extLst>
          </p:cNvPr>
          <p:cNvSpPr>
            <a:spLocks noGrp="1"/>
          </p:cNvSpPr>
          <p:nvPr>
            <p:ph idx="1"/>
          </p:nvPr>
        </p:nvSpPr>
        <p:spPr/>
        <p:txBody>
          <a:bodyPr/>
          <a:lstStyle/>
          <a:p>
            <a:r>
              <a:rPr lang="nl-NL" sz="2800" dirty="0"/>
              <a:t>6 tot 7 keer per dag kleine maaltijden</a:t>
            </a:r>
          </a:p>
          <a:p>
            <a:r>
              <a:rPr lang="nl-NL" sz="2800" dirty="0"/>
              <a:t>Niet tegelijk eten en drinken</a:t>
            </a:r>
            <a:endParaRPr lang="nl-NL" sz="2300" dirty="0"/>
          </a:p>
          <a:p>
            <a:r>
              <a:rPr lang="nl-NL" sz="2800" dirty="0"/>
              <a:t>Innameschema</a:t>
            </a:r>
          </a:p>
          <a:p>
            <a:r>
              <a:rPr lang="nl-NL" sz="2800" dirty="0"/>
              <a:t>Medicatie beoordelen op alternatieven</a:t>
            </a:r>
          </a:p>
          <a:p>
            <a:pPr lvl="1"/>
            <a:r>
              <a:rPr lang="nl-NL" sz="2400" dirty="0"/>
              <a:t>Bij moeite met slikken van grote tabletten en capsules</a:t>
            </a:r>
          </a:p>
          <a:p>
            <a:pPr lvl="1"/>
            <a:r>
              <a:rPr lang="nl-NL" sz="2400" dirty="0"/>
              <a:t>Bij suikerhoudende dranken hoeveelheid suiker nagaan per dosis i.v.m. kans op dumpingsyndroom</a:t>
            </a:r>
          </a:p>
          <a:p>
            <a:pPr lvl="1"/>
            <a:endParaRPr lang="nl-NL" dirty="0"/>
          </a:p>
        </p:txBody>
      </p:sp>
    </p:spTree>
    <p:extLst>
      <p:ext uri="{BB962C8B-B14F-4D97-AF65-F5344CB8AC3E}">
        <p14:creationId xmlns:p14="http://schemas.microsoft.com/office/powerpoint/2010/main" val="290633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B9ABD-305A-43B9-8609-8749F2CABB1B}"/>
              </a:ext>
            </a:extLst>
          </p:cNvPr>
          <p:cNvSpPr>
            <a:spLocks noGrp="1"/>
          </p:cNvSpPr>
          <p:nvPr>
            <p:ph type="title"/>
          </p:nvPr>
        </p:nvSpPr>
        <p:spPr/>
        <p:txBody>
          <a:bodyPr/>
          <a:lstStyle/>
          <a:p>
            <a:r>
              <a:rPr lang="en-US" dirty="0" err="1"/>
              <a:t>Medicatie</a:t>
            </a:r>
            <a:r>
              <a:rPr lang="en-US" dirty="0"/>
              <a:t> </a:t>
            </a:r>
            <a:r>
              <a:rPr lang="nl-NL" dirty="0"/>
              <a:t>(BC)</a:t>
            </a:r>
          </a:p>
        </p:txBody>
      </p:sp>
      <p:sp>
        <p:nvSpPr>
          <p:cNvPr id="3" name="Ondertitel 2">
            <a:extLst>
              <a:ext uri="{FF2B5EF4-FFF2-40B4-BE49-F238E27FC236}">
                <a16:creationId xmlns:a16="http://schemas.microsoft.com/office/drawing/2014/main" id="{A2D872D9-BC2F-4EDC-93D7-1F5D98C4E4D9}"/>
              </a:ext>
            </a:extLst>
          </p:cNvPr>
          <p:cNvSpPr>
            <a:spLocks noGrp="1"/>
          </p:cNvSpPr>
          <p:nvPr>
            <p:ph type="subTitle" idx="13"/>
          </p:nvPr>
        </p:nvSpPr>
        <p:spPr/>
        <p:txBody>
          <a:bodyPr/>
          <a:lstStyle/>
          <a:p>
            <a:r>
              <a:rPr lang="nl-NL" dirty="0"/>
              <a:t>Adviezen na BC:</a:t>
            </a:r>
          </a:p>
        </p:txBody>
      </p:sp>
      <p:sp>
        <p:nvSpPr>
          <p:cNvPr id="4" name="Tijdelijke aanduiding voor inhoud 3">
            <a:extLst>
              <a:ext uri="{FF2B5EF4-FFF2-40B4-BE49-F238E27FC236}">
                <a16:creationId xmlns:a16="http://schemas.microsoft.com/office/drawing/2014/main" id="{984FECD4-9DB3-4605-A043-2ADB524EDAC4}"/>
              </a:ext>
            </a:extLst>
          </p:cNvPr>
          <p:cNvSpPr>
            <a:spLocks noGrp="1"/>
          </p:cNvSpPr>
          <p:nvPr>
            <p:ph idx="1"/>
          </p:nvPr>
        </p:nvSpPr>
        <p:spPr/>
        <p:txBody>
          <a:bodyPr>
            <a:normAutofit/>
          </a:bodyPr>
          <a:lstStyle/>
          <a:p>
            <a:r>
              <a:rPr lang="nl-NL" dirty="0"/>
              <a:t>Follow-up bij afbouwen van medicatie</a:t>
            </a:r>
          </a:p>
          <a:p>
            <a:r>
              <a:rPr lang="nl-NL" dirty="0"/>
              <a:t>Middelen met een smalle therapeutische breedte, extra controle</a:t>
            </a:r>
          </a:p>
          <a:p>
            <a:r>
              <a:rPr lang="nl-NL" dirty="0"/>
              <a:t>Medicatie na BC:</a:t>
            </a:r>
          </a:p>
          <a:p>
            <a:pPr lvl="1"/>
            <a:r>
              <a:rPr lang="nl-NL" dirty="0"/>
              <a:t>Maagbescherming</a:t>
            </a:r>
          </a:p>
          <a:p>
            <a:pPr lvl="1"/>
            <a:r>
              <a:rPr lang="nl-NL" dirty="0"/>
              <a:t>Suppletie vitamines en mineralen (levenslang)</a:t>
            </a:r>
          </a:p>
          <a:p>
            <a:pPr lvl="2"/>
            <a:r>
              <a:rPr lang="nl-NL" dirty="0"/>
              <a:t>Multivitaminepreparaat vaak via internet, zoals Fit For Me (FFM)</a:t>
            </a:r>
          </a:p>
          <a:p>
            <a:pPr lvl="2"/>
            <a:r>
              <a:rPr lang="nl-NL" dirty="0"/>
              <a:t>IJzer, vitamine B12</a:t>
            </a:r>
          </a:p>
          <a:p>
            <a:pPr lvl="2"/>
            <a:r>
              <a:rPr lang="nl-NL" dirty="0"/>
              <a:t>Calcium/vitamine D</a:t>
            </a:r>
          </a:p>
          <a:p>
            <a:pPr lvl="1"/>
            <a:r>
              <a:rPr lang="nl-NL" dirty="0"/>
              <a:t>Standaard pakket uit ziekenhuis</a:t>
            </a:r>
          </a:p>
          <a:p>
            <a:pPr lvl="2"/>
            <a:endParaRPr lang="nl-NL" dirty="0"/>
          </a:p>
          <a:p>
            <a:pPr lvl="2"/>
            <a:endParaRPr lang="nl-NL" dirty="0"/>
          </a:p>
          <a:p>
            <a:pPr lvl="2"/>
            <a:endParaRPr lang="nl-NL" dirty="0"/>
          </a:p>
          <a:p>
            <a:pPr marL="0" indent="0">
              <a:buNone/>
            </a:pPr>
            <a:endParaRPr lang="nl-NL" dirty="0"/>
          </a:p>
          <a:p>
            <a:pPr lvl="1"/>
            <a:endParaRPr lang="nl-NL" dirty="0"/>
          </a:p>
          <a:p>
            <a:endParaRPr lang="nl-NL" dirty="0"/>
          </a:p>
        </p:txBody>
      </p:sp>
    </p:spTree>
    <p:extLst>
      <p:ext uri="{BB962C8B-B14F-4D97-AF65-F5344CB8AC3E}">
        <p14:creationId xmlns:p14="http://schemas.microsoft.com/office/powerpoint/2010/main" val="421071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3A4E7-8E88-4A82-8909-C3249771E5CA}"/>
              </a:ext>
            </a:extLst>
          </p:cNvPr>
          <p:cNvSpPr>
            <a:spLocks noGrp="1"/>
          </p:cNvSpPr>
          <p:nvPr>
            <p:ph type="title"/>
          </p:nvPr>
        </p:nvSpPr>
        <p:spPr/>
        <p:txBody>
          <a:bodyPr/>
          <a:lstStyle/>
          <a:p>
            <a:r>
              <a:rPr lang="en-US" dirty="0" err="1"/>
              <a:t>Medicatiebewaking</a:t>
            </a:r>
            <a:endParaRPr lang="nl-NL" dirty="0"/>
          </a:p>
        </p:txBody>
      </p:sp>
      <p:pic>
        <p:nvPicPr>
          <p:cNvPr id="5" name="Afbeelding 4">
            <a:extLst>
              <a:ext uri="{FF2B5EF4-FFF2-40B4-BE49-F238E27FC236}">
                <a16:creationId xmlns:a16="http://schemas.microsoft.com/office/drawing/2014/main" id="{96D9D814-81C0-4C9E-B40A-258CDE374D36}"/>
              </a:ext>
            </a:extLst>
          </p:cNvPr>
          <p:cNvPicPr>
            <a:picLocks noChangeAspect="1"/>
          </p:cNvPicPr>
          <p:nvPr/>
        </p:nvPicPr>
        <p:blipFill rotWithShape="1">
          <a:blip r:embed="rId3"/>
          <a:srcRect l="23282" r="23545"/>
          <a:stretch/>
        </p:blipFill>
        <p:spPr>
          <a:xfrm>
            <a:off x="5021452" y="584778"/>
            <a:ext cx="4680488" cy="5842000"/>
          </a:xfrm>
          <a:prstGeom prst="rect">
            <a:avLst/>
          </a:prstGeom>
        </p:spPr>
      </p:pic>
    </p:spTree>
    <p:extLst>
      <p:ext uri="{BB962C8B-B14F-4D97-AF65-F5344CB8AC3E}">
        <p14:creationId xmlns:p14="http://schemas.microsoft.com/office/powerpoint/2010/main" val="103074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Inhoud</a:t>
            </a:r>
            <a:endParaRPr lang="nl-NL" dirty="0"/>
          </a:p>
        </p:txBody>
      </p:sp>
      <p:sp>
        <p:nvSpPr>
          <p:cNvPr id="5" name="Tijdelijke aanduiding voor inhoud 4"/>
          <p:cNvSpPr>
            <a:spLocks noGrp="1"/>
          </p:cNvSpPr>
          <p:nvPr>
            <p:ph idx="1"/>
          </p:nvPr>
        </p:nvSpPr>
        <p:spPr>
          <a:xfrm>
            <a:off x="612000" y="1886039"/>
            <a:ext cx="11160000" cy="4233960"/>
          </a:xfrm>
        </p:spPr>
        <p:txBody>
          <a:bodyPr>
            <a:normAutofit fontScale="92500" lnSpcReduction="10000"/>
          </a:bodyPr>
          <a:lstStyle/>
          <a:p>
            <a:endParaRPr lang="en-US" dirty="0"/>
          </a:p>
          <a:p>
            <a:pPr marL="457200" indent="-457200">
              <a:buFont typeface="+mj-lt"/>
              <a:buAutoNum type="arabicPeriod"/>
            </a:pPr>
            <a:r>
              <a:rPr lang="nl-NL" dirty="0"/>
              <a:t>Cijfers</a:t>
            </a:r>
          </a:p>
          <a:p>
            <a:pPr marL="457200" indent="-457200">
              <a:buFont typeface="+mj-lt"/>
              <a:buAutoNum type="arabicPeriod"/>
            </a:pPr>
            <a:r>
              <a:rPr lang="nl-NL" dirty="0"/>
              <a:t>Morbide obesitas (MO)</a:t>
            </a:r>
          </a:p>
          <a:p>
            <a:pPr marL="457200" indent="-457200">
              <a:buFont typeface="+mj-lt"/>
              <a:buAutoNum type="arabicPeriod"/>
            </a:pPr>
            <a:r>
              <a:rPr lang="nl-NL" dirty="0"/>
              <a:t>Geneesmiddelen en gewichtstoename</a:t>
            </a:r>
          </a:p>
          <a:p>
            <a:pPr marL="457200" indent="-457200">
              <a:buFont typeface="+mj-lt"/>
              <a:buAutoNum type="arabicPeriod"/>
            </a:pPr>
            <a:r>
              <a:rPr lang="nl-NL" dirty="0"/>
              <a:t>Geneesmiddelen en beweging</a:t>
            </a:r>
          </a:p>
          <a:p>
            <a:pPr marL="457200" indent="-457200">
              <a:buFont typeface="+mj-lt"/>
              <a:buAutoNum type="arabicPeriod"/>
            </a:pPr>
            <a:r>
              <a:rPr lang="nl-NL" dirty="0"/>
              <a:t>Behandeling obesitas</a:t>
            </a:r>
          </a:p>
          <a:p>
            <a:pPr marL="457200" indent="-457200">
              <a:buFont typeface="+mj-lt"/>
              <a:buAutoNum type="arabicPeriod"/>
            </a:pPr>
            <a:r>
              <a:rPr lang="nl-NL" dirty="0"/>
              <a:t>Bariatrische chirurgie (BC)</a:t>
            </a:r>
          </a:p>
          <a:p>
            <a:pPr marL="457200" indent="-457200">
              <a:buFont typeface="+mj-lt"/>
              <a:buAutoNum type="arabicPeriod"/>
            </a:pPr>
            <a:r>
              <a:rPr lang="nl-NL" dirty="0"/>
              <a:t>Medicatiebewaking </a:t>
            </a:r>
          </a:p>
          <a:p>
            <a:pPr marL="457200" indent="-457200">
              <a:buFont typeface="+mj-lt"/>
              <a:buAutoNum type="arabicPeriod"/>
            </a:pPr>
            <a:r>
              <a:rPr lang="nl-NL" dirty="0"/>
              <a:t>Knelpunten in de praktijk</a:t>
            </a:r>
          </a:p>
          <a:p>
            <a:pPr marL="457200" indent="-457200">
              <a:buFont typeface="+mj-lt"/>
              <a:buAutoNum type="arabicPeriod"/>
            </a:pPr>
            <a:r>
              <a:rPr lang="nl-NL" dirty="0"/>
              <a:t>Casuïstiek</a:t>
            </a:r>
          </a:p>
          <a:p>
            <a:pPr marL="457200" indent="-457200">
              <a:buFont typeface="+mj-lt"/>
              <a:buAutoNum type="arabicPeriod"/>
            </a:pPr>
            <a:r>
              <a:rPr lang="nl-NL" dirty="0"/>
              <a:t>Ondersteuning KNMP</a:t>
            </a:r>
          </a:p>
          <a:p>
            <a:endParaRPr lang="en-US" dirty="0"/>
          </a:p>
        </p:txBody>
      </p:sp>
      <p:pic>
        <p:nvPicPr>
          <p:cNvPr id="3" name="Afbeelding 2">
            <a:extLst>
              <a:ext uri="{FF2B5EF4-FFF2-40B4-BE49-F238E27FC236}">
                <a16:creationId xmlns:a16="http://schemas.microsoft.com/office/drawing/2014/main" id="{1387BC27-C91E-4515-A311-63FDBE88B907}"/>
              </a:ext>
            </a:extLst>
          </p:cNvPr>
          <p:cNvPicPr>
            <a:picLocks noChangeAspect="1"/>
          </p:cNvPicPr>
          <p:nvPr/>
        </p:nvPicPr>
        <p:blipFill>
          <a:blip r:embed="rId3"/>
          <a:stretch>
            <a:fillRect/>
          </a:stretch>
        </p:blipFill>
        <p:spPr>
          <a:xfrm>
            <a:off x="9957088" y="49242"/>
            <a:ext cx="2234912" cy="1930842"/>
          </a:xfrm>
          <a:prstGeom prst="rect">
            <a:avLst/>
          </a:prstGeom>
        </p:spPr>
      </p:pic>
    </p:spTree>
    <p:extLst>
      <p:ext uri="{BB962C8B-B14F-4D97-AF65-F5344CB8AC3E}">
        <p14:creationId xmlns:p14="http://schemas.microsoft.com/office/powerpoint/2010/main" val="3365264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C2546-D25D-4A9D-BA17-BD7106A85B19}"/>
              </a:ext>
            </a:extLst>
          </p:cNvPr>
          <p:cNvSpPr>
            <a:spLocks noGrp="1"/>
          </p:cNvSpPr>
          <p:nvPr>
            <p:ph type="title"/>
          </p:nvPr>
        </p:nvSpPr>
        <p:spPr/>
        <p:txBody>
          <a:bodyPr/>
          <a:lstStyle/>
          <a:p>
            <a:r>
              <a:rPr lang="nl-NL" dirty="0"/>
              <a:t>Knelpunten in praktijk</a:t>
            </a:r>
          </a:p>
        </p:txBody>
      </p:sp>
      <p:sp>
        <p:nvSpPr>
          <p:cNvPr id="3" name="Ondertitel 2">
            <a:extLst>
              <a:ext uri="{FF2B5EF4-FFF2-40B4-BE49-F238E27FC236}">
                <a16:creationId xmlns:a16="http://schemas.microsoft.com/office/drawing/2014/main" id="{A64B8D1D-5481-4398-B4C0-2D678B909882}"/>
              </a:ext>
            </a:extLst>
          </p:cNvPr>
          <p:cNvSpPr>
            <a:spLocks noGrp="1"/>
          </p:cNvSpPr>
          <p:nvPr>
            <p:ph type="subTitle" idx="13"/>
          </p:nvPr>
        </p:nvSpPr>
        <p:spPr/>
        <p:txBody>
          <a:bodyPr/>
          <a:lstStyle/>
          <a:p>
            <a:r>
              <a:rPr lang="nl-NL" dirty="0"/>
              <a:t>Uit verkenning onder apothekers, huisartsen, diëtisten en patiënten is gebleken:</a:t>
            </a:r>
          </a:p>
        </p:txBody>
      </p:sp>
      <p:sp>
        <p:nvSpPr>
          <p:cNvPr id="4" name="Tijdelijke aanduiding voor inhoud 3">
            <a:extLst>
              <a:ext uri="{FF2B5EF4-FFF2-40B4-BE49-F238E27FC236}">
                <a16:creationId xmlns:a16="http://schemas.microsoft.com/office/drawing/2014/main" id="{26407A99-32E5-44B7-B9EE-BA33B2DCA899}"/>
              </a:ext>
            </a:extLst>
          </p:cNvPr>
          <p:cNvSpPr>
            <a:spLocks noGrp="1"/>
          </p:cNvSpPr>
          <p:nvPr>
            <p:ph idx="1"/>
          </p:nvPr>
        </p:nvSpPr>
        <p:spPr/>
        <p:txBody>
          <a:bodyPr/>
          <a:lstStyle/>
          <a:p>
            <a:r>
              <a:rPr lang="nl-NL" dirty="0"/>
              <a:t>Patiënten met BC onvoldoende in beeld bij apothekers en huisartsen</a:t>
            </a:r>
          </a:p>
          <a:p>
            <a:r>
              <a:rPr lang="nl-NL" dirty="0"/>
              <a:t>Patiënt onvoldoende bewust van melden operatie</a:t>
            </a:r>
          </a:p>
          <a:p>
            <a:r>
              <a:rPr lang="nl-NL" dirty="0"/>
              <a:t>Multidisciplinaire samenwerking biedt ruimte voor verbetering</a:t>
            </a:r>
          </a:p>
          <a:p>
            <a:endParaRPr lang="nl-NL" dirty="0"/>
          </a:p>
          <a:p>
            <a:r>
              <a:rPr lang="nl-NL" dirty="0"/>
              <a:t>Ontbreken toestemming </a:t>
            </a:r>
          </a:p>
          <a:p>
            <a:r>
              <a:rPr lang="nl-NL" dirty="0"/>
              <a:t>Ontbreken ICPC-code voor BC</a:t>
            </a:r>
          </a:p>
          <a:p>
            <a:pPr marL="0" indent="0">
              <a:buNone/>
            </a:pPr>
            <a:endParaRPr lang="nl-NL" dirty="0"/>
          </a:p>
          <a:p>
            <a:endParaRPr lang="nl-NL" dirty="0"/>
          </a:p>
        </p:txBody>
      </p:sp>
    </p:spTree>
    <p:extLst>
      <p:ext uri="{BB962C8B-B14F-4D97-AF65-F5344CB8AC3E}">
        <p14:creationId xmlns:p14="http://schemas.microsoft.com/office/powerpoint/2010/main" val="1084935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69357-BAD5-4FBF-9A38-DAE0410FB0A3}"/>
              </a:ext>
            </a:extLst>
          </p:cNvPr>
          <p:cNvSpPr>
            <a:spLocks noGrp="1"/>
          </p:cNvSpPr>
          <p:nvPr>
            <p:ph type="title"/>
          </p:nvPr>
        </p:nvSpPr>
        <p:spPr/>
        <p:txBody>
          <a:bodyPr/>
          <a:lstStyle/>
          <a:p>
            <a:r>
              <a:rPr lang="nl-NL" dirty="0"/>
              <a:t>casuistiek</a:t>
            </a:r>
          </a:p>
        </p:txBody>
      </p:sp>
      <p:sp>
        <p:nvSpPr>
          <p:cNvPr id="3" name="Ondertitel 2">
            <a:extLst>
              <a:ext uri="{FF2B5EF4-FFF2-40B4-BE49-F238E27FC236}">
                <a16:creationId xmlns:a16="http://schemas.microsoft.com/office/drawing/2014/main" id="{EEB5E1F9-163E-41E3-894A-9FBF869F1CE9}"/>
              </a:ext>
            </a:extLst>
          </p:cNvPr>
          <p:cNvSpPr>
            <a:spLocks noGrp="1"/>
          </p:cNvSpPr>
          <p:nvPr>
            <p:ph type="subTitle" idx="13"/>
          </p:nvPr>
        </p:nvSpPr>
        <p:spPr/>
        <p:txBody>
          <a:bodyPr/>
          <a:lstStyle/>
          <a:p>
            <a:r>
              <a:rPr lang="nl-NL" dirty="0"/>
              <a:t>Casus: BC niet opgemerkt</a:t>
            </a:r>
          </a:p>
        </p:txBody>
      </p:sp>
      <p:sp>
        <p:nvSpPr>
          <p:cNvPr id="4" name="Tijdelijke aanduiding voor inhoud 3">
            <a:extLst>
              <a:ext uri="{FF2B5EF4-FFF2-40B4-BE49-F238E27FC236}">
                <a16:creationId xmlns:a16="http://schemas.microsoft.com/office/drawing/2014/main" id="{94A2F7E8-3AA6-4B2B-87B2-53AA229492F8}"/>
              </a:ext>
            </a:extLst>
          </p:cNvPr>
          <p:cNvSpPr>
            <a:spLocks noGrp="1"/>
          </p:cNvSpPr>
          <p:nvPr>
            <p:ph idx="1"/>
          </p:nvPr>
        </p:nvSpPr>
        <p:spPr/>
        <p:txBody>
          <a:bodyPr/>
          <a:lstStyle/>
          <a:p>
            <a:r>
              <a:rPr lang="nl-NL" dirty="0"/>
              <a:t>Patiënt gebruikt paar jaar </a:t>
            </a:r>
            <a:r>
              <a:rPr lang="nl-NL" dirty="0" err="1"/>
              <a:t>rivaroxaban</a:t>
            </a:r>
            <a:endParaRPr lang="nl-NL" dirty="0"/>
          </a:p>
          <a:p>
            <a:r>
              <a:rPr lang="nl-NL" dirty="0"/>
              <a:t>Opname ziekenhuis en revalidatietraject vanwege herseninfarct</a:t>
            </a:r>
          </a:p>
          <a:p>
            <a:r>
              <a:rPr lang="nl-NL" dirty="0"/>
              <a:t>Bij ontslag uit revalidatiecentrum merkt apotheker gebruik </a:t>
            </a:r>
            <a:r>
              <a:rPr lang="nl-NL" dirty="0" err="1"/>
              <a:t>protonpomremmer</a:t>
            </a:r>
            <a:r>
              <a:rPr lang="nl-NL" dirty="0"/>
              <a:t> voor BC op</a:t>
            </a:r>
          </a:p>
          <a:p>
            <a:r>
              <a:rPr lang="nl-NL" dirty="0"/>
              <a:t>BC door verschillende zorgverleners niet eerder opgemerkt</a:t>
            </a:r>
          </a:p>
          <a:p>
            <a:r>
              <a:rPr lang="nl-NL" dirty="0"/>
              <a:t>Omzetten van </a:t>
            </a:r>
            <a:r>
              <a:rPr lang="nl-NL" dirty="0" err="1"/>
              <a:t>rivaroxaban</a:t>
            </a:r>
            <a:r>
              <a:rPr lang="nl-NL" dirty="0"/>
              <a:t> naar vitamine K-antagonist had mogelijk herseninfarct voorkomen </a:t>
            </a:r>
          </a:p>
        </p:txBody>
      </p:sp>
    </p:spTree>
    <p:extLst>
      <p:ext uri="{BB962C8B-B14F-4D97-AF65-F5344CB8AC3E}">
        <p14:creationId xmlns:p14="http://schemas.microsoft.com/office/powerpoint/2010/main" val="6717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A62C4-9B2F-42C8-9683-D494B9E09E83}"/>
              </a:ext>
            </a:extLst>
          </p:cNvPr>
          <p:cNvSpPr>
            <a:spLocks noGrp="1"/>
          </p:cNvSpPr>
          <p:nvPr>
            <p:ph type="title"/>
          </p:nvPr>
        </p:nvSpPr>
        <p:spPr/>
        <p:txBody>
          <a:bodyPr/>
          <a:lstStyle/>
          <a:p>
            <a:r>
              <a:rPr lang="nl-NL" dirty="0"/>
              <a:t>Patienten BC in beeld?</a:t>
            </a:r>
          </a:p>
        </p:txBody>
      </p:sp>
      <p:sp>
        <p:nvSpPr>
          <p:cNvPr id="3" name="Ondertitel 2">
            <a:extLst>
              <a:ext uri="{FF2B5EF4-FFF2-40B4-BE49-F238E27FC236}">
                <a16:creationId xmlns:a16="http://schemas.microsoft.com/office/drawing/2014/main" id="{8E9FF54B-F44E-460C-8715-7E924FA42A0C}"/>
              </a:ext>
            </a:extLst>
          </p:cNvPr>
          <p:cNvSpPr>
            <a:spLocks noGrp="1"/>
          </p:cNvSpPr>
          <p:nvPr>
            <p:ph type="subTitle" idx="13"/>
          </p:nvPr>
        </p:nvSpPr>
        <p:spPr/>
        <p:txBody>
          <a:bodyPr/>
          <a:lstStyle/>
          <a:p>
            <a:r>
              <a:rPr lang="nl-NL" dirty="0"/>
              <a:t>Hoe voorkomen?</a:t>
            </a:r>
          </a:p>
        </p:txBody>
      </p:sp>
      <p:sp>
        <p:nvSpPr>
          <p:cNvPr id="4" name="Tijdelijke aanduiding voor inhoud 3">
            <a:extLst>
              <a:ext uri="{FF2B5EF4-FFF2-40B4-BE49-F238E27FC236}">
                <a16:creationId xmlns:a16="http://schemas.microsoft.com/office/drawing/2014/main" id="{598BB4F4-BE70-4F22-82AD-A1C9FA3AF059}"/>
              </a:ext>
            </a:extLst>
          </p:cNvPr>
          <p:cNvSpPr>
            <a:spLocks noGrp="1"/>
          </p:cNvSpPr>
          <p:nvPr>
            <p:ph idx="1"/>
          </p:nvPr>
        </p:nvSpPr>
        <p:spPr/>
        <p:txBody>
          <a:bodyPr>
            <a:normAutofit lnSpcReduction="10000"/>
          </a:bodyPr>
          <a:lstStyle/>
          <a:p>
            <a:r>
              <a:rPr lang="nl-NL" dirty="0"/>
              <a:t>Breng patiënten met BC in beeld </a:t>
            </a:r>
          </a:p>
          <a:p>
            <a:r>
              <a:rPr lang="nl-NL" dirty="0"/>
              <a:t>Registreer de CI BC in het AIS</a:t>
            </a:r>
          </a:p>
          <a:p>
            <a:endParaRPr lang="nl-NL" dirty="0"/>
          </a:p>
          <a:p>
            <a:endParaRPr lang="nl-NL" dirty="0"/>
          </a:p>
          <a:p>
            <a:r>
              <a:rPr lang="nl-NL" dirty="0"/>
              <a:t>Samenwerking huisarts en apotheker</a:t>
            </a:r>
          </a:p>
          <a:p>
            <a:r>
              <a:rPr lang="nl-NL" dirty="0"/>
              <a:t>Samenwerking met ziekenhuis waar patiënten BC ondergaan</a:t>
            </a:r>
          </a:p>
          <a:p>
            <a:endParaRPr lang="nl-NL" dirty="0"/>
          </a:p>
          <a:p>
            <a:r>
              <a:rPr lang="nl-NL" dirty="0"/>
              <a:t>Vergroot de bewustwording bij patiënten om de operatie zelf te melden bij zorgverleners</a:t>
            </a:r>
          </a:p>
          <a:p>
            <a:endParaRPr lang="nl-NL" dirty="0"/>
          </a:p>
        </p:txBody>
      </p:sp>
      <p:pic>
        <p:nvPicPr>
          <p:cNvPr id="14" name="Afbeelding 13">
            <a:extLst>
              <a:ext uri="{FF2B5EF4-FFF2-40B4-BE49-F238E27FC236}">
                <a16:creationId xmlns:a16="http://schemas.microsoft.com/office/drawing/2014/main" id="{0FB577BC-C85E-4716-A8FE-9BBF1DFA8D87}"/>
              </a:ext>
            </a:extLst>
          </p:cNvPr>
          <p:cNvPicPr>
            <a:picLocks noChangeAspect="1"/>
          </p:cNvPicPr>
          <p:nvPr/>
        </p:nvPicPr>
        <p:blipFill>
          <a:blip r:embed="rId3"/>
          <a:stretch>
            <a:fillRect/>
          </a:stretch>
        </p:blipFill>
        <p:spPr>
          <a:xfrm>
            <a:off x="5662159" y="391225"/>
            <a:ext cx="5536194" cy="3687950"/>
          </a:xfrm>
          <a:prstGeom prst="rect">
            <a:avLst/>
          </a:prstGeom>
        </p:spPr>
      </p:pic>
      <p:pic>
        <p:nvPicPr>
          <p:cNvPr id="15" name="Afbeelding 14">
            <a:extLst>
              <a:ext uri="{FF2B5EF4-FFF2-40B4-BE49-F238E27FC236}">
                <a16:creationId xmlns:a16="http://schemas.microsoft.com/office/drawing/2014/main" id="{7ABA3A6D-C3AF-4EEF-BFBE-3DD1A1532BFD}"/>
              </a:ext>
            </a:extLst>
          </p:cNvPr>
          <p:cNvPicPr>
            <a:picLocks noChangeAspect="1"/>
          </p:cNvPicPr>
          <p:nvPr/>
        </p:nvPicPr>
        <p:blipFill>
          <a:blip r:embed="rId4"/>
          <a:stretch>
            <a:fillRect/>
          </a:stretch>
        </p:blipFill>
        <p:spPr>
          <a:xfrm>
            <a:off x="9326485" y="-90238"/>
            <a:ext cx="2865515" cy="1504027"/>
          </a:xfrm>
          <a:prstGeom prst="rect">
            <a:avLst/>
          </a:prstGeom>
        </p:spPr>
      </p:pic>
      <p:cxnSp>
        <p:nvCxnSpPr>
          <p:cNvPr id="16" name="Rechte verbindingslijn 15">
            <a:extLst>
              <a:ext uri="{FF2B5EF4-FFF2-40B4-BE49-F238E27FC236}">
                <a16:creationId xmlns:a16="http://schemas.microsoft.com/office/drawing/2014/main" id="{0EEBD80D-DCE1-4CC1-96BC-DC24410E3365}"/>
              </a:ext>
            </a:extLst>
          </p:cNvPr>
          <p:cNvCxnSpPr>
            <a:cxnSpLocks/>
          </p:cNvCxnSpPr>
          <p:nvPr/>
        </p:nvCxnSpPr>
        <p:spPr>
          <a:xfrm flipV="1">
            <a:off x="9125007" y="1425928"/>
            <a:ext cx="712922" cy="865709"/>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hthoek 7">
            <a:extLst>
              <a:ext uri="{FF2B5EF4-FFF2-40B4-BE49-F238E27FC236}">
                <a16:creationId xmlns:a16="http://schemas.microsoft.com/office/drawing/2014/main" id="{104789C8-CD41-4C5C-8812-FFF7BFF81C24}"/>
              </a:ext>
            </a:extLst>
          </p:cNvPr>
          <p:cNvSpPr/>
          <p:nvPr/>
        </p:nvSpPr>
        <p:spPr>
          <a:xfrm>
            <a:off x="9703862" y="4114692"/>
            <a:ext cx="2488138" cy="338554"/>
          </a:xfrm>
          <a:prstGeom prst="rect">
            <a:avLst/>
          </a:prstGeom>
        </p:spPr>
        <p:txBody>
          <a:bodyPr wrap="square">
            <a:spAutoFit/>
          </a:bodyPr>
          <a:lstStyle/>
          <a:p>
            <a:r>
              <a:rPr lang="nl-NL" sz="1600" dirty="0"/>
              <a:t>Bron: www.knmp.nl/mobc</a:t>
            </a:r>
          </a:p>
        </p:txBody>
      </p:sp>
    </p:spTree>
    <p:extLst>
      <p:ext uri="{BB962C8B-B14F-4D97-AF65-F5344CB8AC3E}">
        <p14:creationId xmlns:p14="http://schemas.microsoft.com/office/powerpoint/2010/main" val="428043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53B8E-B1D5-4C9F-99DD-537ECB0A51C8}"/>
              </a:ext>
            </a:extLst>
          </p:cNvPr>
          <p:cNvSpPr>
            <a:spLocks noGrp="1"/>
          </p:cNvSpPr>
          <p:nvPr>
            <p:ph type="title"/>
          </p:nvPr>
        </p:nvSpPr>
        <p:spPr/>
        <p:txBody>
          <a:bodyPr/>
          <a:lstStyle/>
          <a:p>
            <a:r>
              <a:rPr lang="en-US" dirty="0"/>
              <a:t>Ondersteuning KNMP</a:t>
            </a:r>
            <a:endParaRPr lang="nl-NL" dirty="0"/>
          </a:p>
        </p:txBody>
      </p:sp>
      <p:sp>
        <p:nvSpPr>
          <p:cNvPr id="3" name="Ondertitel 2">
            <a:extLst>
              <a:ext uri="{FF2B5EF4-FFF2-40B4-BE49-F238E27FC236}">
                <a16:creationId xmlns:a16="http://schemas.microsoft.com/office/drawing/2014/main" id="{39E82025-9CC9-4C06-97AF-30103AB7F18B}"/>
              </a:ext>
            </a:extLst>
          </p:cNvPr>
          <p:cNvSpPr>
            <a:spLocks noGrp="1"/>
          </p:cNvSpPr>
          <p:nvPr>
            <p:ph type="subTitle" idx="13"/>
          </p:nvPr>
        </p:nvSpPr>
        <p:spPr/>
        <p:txBody>
          <a:bodyPr/>
          <a:lstStyle/>
          <a:p>
            <a:r>
              <a:rPr lang="nl-NL" dirty="0">
                <a:hlinkClick r:id="rId3"/>
              </a:rPr>
              <a:t>www.knmp.nl/mobc</a:t>
            </a:r>
            <a:r>
              <a:rPr lang="nl-NL" dirty="0"/>
              <a:t>	</a:t>
            </a:r>
          </a:p>
          <a:p>
            <a:endParaRPr lang="nl-NL" dirty="0"/>
          </a:p>
        </p:txBody>
      </p:sp>
      <p:sp>
        <p:nvSpPr>
          <p:cNvPr id="4" name="Tijdelijke aanduiding voor inhoud 3">
            <a:extLst>
              <a:ext uri="{FF2B5EF4-FFF2-40B4-BE49-F238E27FC236}">
                <a16:creationId xmlns:a16="http://schemas.microsoft.com/office/drawing/2014/main" id="{3EF3E119-349A-4C0D-B4D8-34E2269AEE65}"/>
              </a:ext>
            </a:extLst>
          </p:cNvPr>
          <p:cNvSpPr>
            <a:spLocks noGrp="1"/>
          </p:cNvSpPr>
          <p:nvPr>
            <p:ph idx="1"/>
          </p:nvPr>
        </p:nvSpPr>
        <p:spPr/>
        <p:txBody>
          <a:bodyPr/>
          <a:lstStyle/>
          <a:p>
            <a:endParaRPr lang="nl-NL" dirty="0"/>
          </a:p>
          <a:p>
            <a:r>
              <a:rPr lang="nl-NL" dirty="0"/>
              <a:t>Medicatiebewakingsadviezen</a:t>
            </a:r>
          </a:p>
          <a:p>
            <a:r>
              <a:rPr lang="nl-NL" dirty="0"/>
              <a:t>Kennisdocument Geneesmiddelen bij morbide obesitas en na bariatrische chirurgie</a:t>
            </a:r>
          </a:p>
          <a:p>
            <a:r>
              <a:rPr lang="nl-NL" dirty="0"/>
              <a:t>Publieksmateriaal bariatrische chirurgie</a:t>
            </a:r>
          </a:p>
          <a:p>
            <a:r>
              <a:rPr lang="nl-NL" dirty="0"/>
              <a:t>Praktijkvoorbeelden</a:t>
            </a:r>
          </a:p>
          <a:p>
            <a:r>
              <a:rPr lang="nl-NL" dirty="0"/>
              <a:t>Informatie met voorbeeld(en) over overdracht van de CI BC</a:t>
            </a:r>
          </a:p>
          <a:p>
            <a:r>
              <a:rPr lang="nl-NL" dirty="0"/>
              <a:t>Themapagina </a:t>
            </a:r>
            <a:r>
              <a:rPr lang="nl-NL" dirty="0">
                <a:hlinkClick r:id="rId4"/>
              </a:rPr>
              <a:t>www.apotheek.nl</a:t>
            </a:r>
            <a:endParaRPr lang="nl-NL" dirty="0"/>
          </a:p>
          <a:p>
            <a:endParaRPr lang="nl-NL" dirty="0"/>
          </a:p>
        </p:txBody>
      </p:sp>
      <p:pic>
        <p:nvPicPr>
          <p:cNvPr id="6" name="Afbeelding 5">
            <a:extLst>
              <a:ext uri="{FF2B5EF4-FFF2-40B4-BE49-F238E27FC236}">
                <a16:creationId xmlns:a16="http://schemas.microsoft.com/office/drawing/2014/main" id="{794BD16F-3105-4BAC-A059-742A5C082F30}"/>
              </a:ext>
            </a:extLst>
          </p:cNvPr>
          <p:cNvPicPr>
            <a:picLocks noChangeAspect="1"/>
          </p:cNvPicPr>
          <p:nvPr/>
        </p:nvPicPr>
        <p:blipFill>
          <a:blip r:embed="rId5"/>
          <a:stretch>
            <a:fillRect/>
          </a:stretch>
        </p:blipFill>
        <p:spPr>
          <a:xfrm>
            <a:off x="6782192" y="126557"/>
            <a:ext cx="4642825" cy="3174582"/>
          </a:xfrm>
          <a:prstGeom prst="rect">
            <a:avLst/>
          </a:prstGeom>
        </p:spPr>
      </p:pic>
    </p:spTree>
    <p:extLst>
      <p:ext uri="{BB962C8B-B14F-4D97-AF65-F5344CB8AC3E}">
        <p14:creationId xmlns:p14="http://schemas.microsoft.com/office/powerpoint/2010/main" val="386594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224CB-7E82-4D30-AD89-81FA835222D3}"/>
              </a:ext>
            </a:extLst>
          </p:cNvPr>
          <p:cNvSpPr>
            <a:spLocks noGrp="1"/>
          </p:cNvSpPr>
          <p:nvPr>
            <p:ph type="title"/>
          </p:nvPr>
        </p:nvSpPr>
        <p:spPr/>
        <p:txBody>
          <a:bodyPr/>
          <a:lstStyle/>
          <a:p>
            <a:r>
              <a:rPr lang="en-US" dirty="0" err="1"/>
              <a:t>Vragen</a:t>
            </a:r>
            <a:r>
              <a:rPr lang="en-US" dirty="0"/>
              <a:t>?</a:t>
            </a:r>
            <a:endParaRPr lang="nl-NL" dirty="0"/>
          </a:p>
        </p:txBody>
      </p:sp>
      <p:pic>
        <p:nvPicPr>
          <p:cNvPr id="1028" name="Picture 4" descr="Kritische vragen stellen. Hoe doe je dat?">
            <a:extLst>
              <a:ext uri="{FF2B5EF4-FFF2-40B4-BE49-F238E27FC236}">
                <a16:creationId xmlns:a16="http://schemas.microsoft.com/office/drawing/2014/main" id="{25DA861A-0EF0-4419-AB73-F29C3945B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429" y="1485211"/>
            <a:ext cx="6525800" cy="420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0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54936-EC62-4109-89F0-FE244A431831}"/>
              </a:ext>
            </a:extLst>
          </p:cNvPr>
          <p:cNvSpPr>
            <a:spLocks noGrp="1"/>
          </p:cNvSpPr>
          <p:nvPr>
            <p:ph type="title"/>
          </p:nvPr>
        </p:nvSpPr>
        <p:spPr/>
        <p:txBody>
          <a:bodyPr/>
          <a:lstStyle/>
          <a:p>
            <a:r>
              <a:rPr lang="en-US" dirty="0" err="1"/>
              <a:t>cijfers</a:t>
            </a:r>
            <a:endParaRPr lang="nl-NL" dirty="0"/>
          </a:p>
        </p:txBody>
      </p:sp>
      <p:pic>
        <p:nvPicPr>
          <p:cNvPr id="8" name="Afbeelding 7">
            <a:extLst>
              <a:ext uri="{FF2B5EF4-FFF2-40B4-BE49-F238E27FC236}">
                <a16:creationId xmlns:a16="http://schemas.microsoft.com/office/drawing/2014/main" id="{E4CB29F0-ECA8-4C85-A4A4-A53537531EB2}"/>
              </a:ext>
            </a:extLst>
          </p:cNvPr>
          <p:cNvPicPr>
            <a:picLocks noChangeAspect="1"/>
          </p:cNvPicPr>
          <p:nvPr/>
        </p:nvPicPr>
        <p:blipFill>
          <a:blip r:embed="rId3"/>
          <a:stretch>
            <a:fillRect/>
          </a:stretch>
        </p:blipFill>
        <p:spPr>
          <a:xfrm>
            <a:off x="612000" y="584778"/>
            <a:ext cx="9334105" cy="6120854"/>
          </a:xfrm>
          <a:prstGeom prst="rect">
            <a:avLst/>
          </a:prstGeom>
        </p:spPr>
      </p:pic>
    </p:spTree>
    <p:extLst>
      <p:ext uri="{BB962C8B-B14F-4D97-AF65-F5344CB8AC3E}">
        <p14:creationId xmlns:p14="http://schemas.microsoft.com/office/powerpoint/2010/main" val="275737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54936-EC62-4109-89F0-FE244A431831}"/>
              </a:ext>
            </a:extLst>
          </p:cNvPr>
          <p:cNvSpPr>
            <a:spLocks noGrp="1"/>
          </p:cNvSpPr>
          <p:nvPr>
            <p:ph type="title"/>
          </p:nvPr>
        </p:nvSpPr>
        <p:spPr/>
        <p:txBody>
          <a:bodyPr/>
          <a:lstStyle/>
          <a:p>
            <a:r>
              <a:rPr lang="en-US" dirty="0" err="1"/>
              <a:t>cijfers</a:t>
            </a:r>
            <a:endParaRPr lang="nl-NL" dirty="0"/>
          </a:p>
        </p:txBody>
      </p:sp>
      <p:pic>
        <p:nvPicPr>
          <p:cNvPr id="4" name="Afbeelding 3">
            <a:extLst>
              <a:ext uri="{FF2B5EF4-FFF2-40B4-BE49-F238E27FC236}">
                <a16:creationId xmlns:a16="http://schemas.microsoft.com/office/drawing/2014/main" id="{FCDC4ACB-235E-4340-AB5C-081F08EB7B2F}"/>
              </a:ext>
            </a:extLst>
          </p:cNvPr>
          <p:cNvPicPr>
            <a:picLocks noChangeAspect="1"/>
          </p:cNvPicPr>
          <p:nvPr/>
        </p:nvPicPr>
        <p:blipFill>
          <a:blip r:embed="rId3"/>
          <a:stretch>
            <a:fillRect/>
          </a:stretch>
        </p:blipFill>
        <p:spPr>
          <a:xfrm>
            <a:off x="734896" y="933450"/>
            <a:ext cx="9334500" cy="4991100"/>
          </a:xfrm>
          <a:prstGeom prst="rect">
            <a:avLst/>
          </a:prstGeom>
        </p:spPr>
      </p:pic>
      <p:sp>
        <p:nvSpPr>
          <p:cNvPr id="7" name="Ondertitel 2">
            <a:extLst>
              <a:ext uri="{FF2B5EF4-FFF2-40B4-BE49-F238E27FC236}">
                <a16:creationId xmlns:a16="http://schemas.microsoft.com/office/drawing/2014/main" id="{1E9F789A-5E7B-45BA-8358-C919406BFED0}"/>
              </a:ext>
            </a:extLst>
          </p:cNvPr>
          <p:cNvSpPr txBox="1">
            <a:spLocks/>
          </p:cNvSpPr>
          <p:nvPr/>
        </p:nvSpPr>
        <p:spPr>
          <a:xfrm>
            <a:off x="4539826" y="3426386"/>
            <a:ext cx="3294252" cy="1312169"/>
          </a:xfrm>
          <a:prstGeom prst="rect">
            <a:avLst/>
          </a:prstGeom>
        </p:spPr>
        <p:txBody>
          <a:bodyPr vert="horz" lIns="0" tIns="0" rIns="0" bIns="0" rtlCol="0">
            <a:normAutofit/>
          </a:bodyPr>
          <a:lstStyle>
            <a:lvl1pPr marL="0" indent="0" algn="l" defTabSz="457189" rtl="0" eaLnBrk="1" latinLnBrk="0" hangingPunct="1">
              <a:spcBef>
                <a:spcPct val="20000"/>
              </a:spcBef>
              <a:buClr>
                <a:srgbClr val="EB690B"/>
              </a:buClr>
              <a:buFont typeface="Arial"/>
              <a:buNone/>
              <a:defRPr sz="2500" kern="1200">
                <a:solidFill>
                  <a:srgbClr val="EB690B"/>
                </a:solidFill>
                <a:latin typeface="+mn-lt"/>
                <a:ea typeface="+mn-ea"/>
                <a:cs typeface="+mn-cs"/>
              </a:defRPr>
            </a:lvl1pPr>
            <a:lvl2pPr marL="457189" indent="0" algn="ctr" defTabSz="457189" rtl="0" eaLnBrk="1" latinLnBrk="0" hangingPunct="1">
              <a:spcBef>
                <a:spcPct val="20000"/>
              </a:spcBef>
              <a:buClr>
                <a:srgbClr val="EB690B"/>
              </a:buClr>
              <a:buFont typeface="Arial"/>
              <a:buNone/>
              <a:defRPr sz="2000" kern="1200">
                <a:solidFill>
                  <a:schemeClr val="tx1">
                    <a:tint val="75000"/>
                  </a:schemeClr>
                </a:solidFill>
                <a:latin typeface="+mn-lt"/>
                <a:ea typeface="+mn-ea"/>
                <a:cs typeface="+mn-cs"/>
              </a:defRPr>
            </a:lvl2pPr>
            <a:lvl3pPr marL="914377" indent="0" algn="ctr" defTabSz="457189" rtl="0" eaLnBrk="1" latinLnBrk="0" hangingPunct="1">
              <a:spcBef>
                <a:spcPct val="20000"/>
              </a:spcBef>
              <a:buClr>
                <a:srgbClr val="EB690B"/>
              </a:buClr>
              <a:buFont typeface="Arial"/>
              <a:buNone/>
              <a:defRPr sz="1800" kern="1200">
                <a:solidFill>
                  <a:schemeClr val="tx1">
                    <a:tint val="75000"/>
                  </a:schemeClr>
                </a:solidFill>
                <a:latin typeface="+mn-lt"/>
                <a:ea typeface="+mn-ea"/>
                <a:cs typeface="+mn-cs"/>
              </a:defRPr>
            </a:lvl3pPr>
            <a:lvl4pPr marL="1371566" indent="0" algn="ctr" defTabSz="457189" rtl="0" eaLnBrk="1" latinLnBrk="0" hangingPunct="1">
              <a:spcBef>
                <a:spcPct val="20000"/>
              </a:spcBef>
              <a:buClr>
                <a:srgbClr val="EB690B"/>
              </a:buClr>
              <a:buFont typeface="Arial"/>
              <a:buNone/>
              <a:defRPr sz="1600" kern="1200">
                <a:solidFill>
                  <a:schemeClr val="tx1">
                    <a:tint val="75000"/>
                  </a:schemeClr>
                </a:solidFill>
                <a:latin typeface="+mn-lt"/>
                <a:ea typeface="+mn-ea"/>
                <a:cs typeface="+mn-cs"/>
              </a:defRPr>
            </a:lvl4pPr>
            <a:lvl5pPr marL="1828754" indent="0" algn="ctr" defTabSz="457189" rtl="0" eaLnBrk="1" latinLnBrk="0" hangingPunct="1">
              <a:spcBef>
                <a:spcPct val="20000"/>
              </a:spcBef>
              <a:buClr>
                <a:srgbClr val="EB690B"/>
              </a:buClr>
              <a:buFont typeface="Arial"/>
              <a:buNone/>
              <a:defRPr sz="16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b="1" dirty="0"/>
              <a:t>Overgewicht en obesitas kosten ruim 79 miljard per jaar</a:t>
            </a:r>
          </a:p>
          <a:p>
            <a:endParaRPr lang="nl-NL" dirty="0"/>
          </a:p>
        </p:txBody>
      </p:sp>
    </p:spTree>
    <p:extLst>
      <p:ext uri="{BB962C8B-B14F-4D97-AF65-F5344CB8AC3E}">
        <p14:creationId xmlns:p14="http://schemas.microsoft.com/office/powerpoint/2010/main" val="154114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Cijfers</a:t>
            </a:r>
            <a:endParaRPr lang="nl-NL" dirty="0"/>
          </a:p>
        </p:txBody>
      </p:sp>
      <p:sp>
        <p:nvSpPr>
          <p:cNvPr id="6" name="Ondertitel 5"/>
          <p:cNvSpPr>
            <a:spLocks noGrp="1"/>
          </p:cNvSpPr>
          <p:nvPr>
            <p:ph type="subTitle" idx="13"/>
          </p:nvPr>
        </p:nvSpPr>
        <p:spPr/>
        <p:txBody>
          <a:bodyPr/>
          <a:lstStyle/>
          <a:p>
            <a:r>
              <a:rPr lang="nl-NL" dirty="0"/>
              <a:t>In Nederland:</a:t>
            </a:r>
          </a:p>
        </p:txBody>
      </p:sp>
      <p:sp>
        <p:nvSpPr>
          <p:cNvPr id="5" name="Tijdelijke aanduiding voor inhoud 4"/>
          <p:cNvSpPr>
            <a:spLocks noGrp="1"/>
          </p:cNvSpPr>
          <p:nvPr>
            <p:ph idx="1"/>
          </p:nvPr>
        </p:nvSpPr>
        <p:spPr/>
        <p:txBody>
          <a:bodyPr>
            <a:normAutofit/>
          </a:bodyPr>
          <a:lstStyle/>
          <a:p>
            <a:endParaRPr lang="en-US" dirty="0"/>
          </a:p>
          <a:p>
            <a:r>
              <a:rPr lang="en-US" dirty="0"/>
              <a:t>&gt;100.000 </a:t>
            </a:r>
            <a:r>
              <a:rPr lang="en-US" dirty="0" err="1"/>
              <a:t>volwassenen</a:t>
            </a:r>
            <a:r>
              <a:rPr lang="en-US" dirty="0"/>
              <a:t> </a:t>
            </a:r>
            <a:r>
              <a:rPr lang="en-US" dirty="0" err="1"/>
              <a:t>morbide</a:t>
            </a:r>
            <a:r>
              <a:rPr lang="en-US" dirty="0"/>
              <a:t> </a:t>
            </a:r>
            <a:r>
              <a:rPr lang="en-US" dirty="0" err="1"/>
              <a:t>obesitas</a:t>
            </a:r>
            <a:endParaRPr lang="en-US" dirty="0"/>
          </a:p>
          <a:p>
            <a:r>
              <a:rPr lang="en-US" dirty="0" err="1"/>
              <a:t>Gemiddeld</a:t>
            </a:r>
            <a:r>
              <a:rPr lang="en-US" dirty="0"/>
              <a:t> </a:t>
            </a:r>
            <a:r>
              <a:rPr lang="nl-NL" dirty="0"/>
              <a:t>50 mensen met morbide obesitas per apotheek</a:t>
            </a:r>
          </a:p>
          <a:p>
            <a:r>
              <a:rPr lang="nl-NL" dirty="0"/>
              <a:t>12.000 personen bariatrische chirurgie</a:t>
            </a:r>
          </a:p>
          <a:p>
            <a:r>
              <a:rPr lang="nl-NL" dirty="0"/>
              <a:t>Gemiddeld zes personen per apotheek per jaar</a:t>
            </a:r>
          </a:p>
          <a:p>
            <a:pPr marL="0" indent="0">
              <a:buNone/>
            </a:pPr>
            <a:endParaRPr lang="nl-NL" dirty="0"/>
          </a:p>
          <a:p>
            <a:r>
              <a:rPr lang="nl-NL" dirty="0"/>
              <a:t>In de toekomst: toename obesitaspatiënten</a:t>
            </a:r>
          </a:p>
          <a:p>
            <a:endParaRPr lang="en-US" dirty="0"/>
          </a:p>
        </p:txBody>
      </p:sp>
      <p:pic>
        <p:nvPicPr>
          <p:cNvPr id="3" name="Afbeelding 2">
            <a:extLst>
              <a:ext uri="{FF2B5EF4-FFF2-40B4-BE49-F238E27FC236}">
                <a16:creationId xmlns:a16="http://schemas.microsoft.com/office/drawing/2014/main" id="{1387BC27-C91E-4515-A311-63FDBE88B907}"/>
              </a:ext>
            </a:extLst>
          </p:cNvPr>
          <p:cNvPicPr>
            <a:picLocks noChangeAspect="1"/>
          </p:cNvPicPr>
          <p:nvPr/>
        </p:nvPicPr>
        <p:blipFill>
          <a:blip r:embed="rId3"/>
          <a:stretch>
            <a:fillRect/>
          </a:stretch>
        </p:blipFill>
        <p:spPr>
          <a:xfrm>
            <a:off x="9957088" y="49242"/>
            <a:ext cx="2234912" cy="1930842"/>
          </a:xfrm>
          <a:prstGeom prst="rect">
            <a:avLst/>
          </a:prstGeom>
        </p:spPr>
      </p:pic>
    </p:spTree>
    <p:extLst>
      <p:ext uri="{BB962C8B-B14F-4D97-AF65-F5344CB8AC3E}">
        <p14:creationId xmlns:p14="http://schemas.microsoft.com/office/powerpoint/2010/main" val="201821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91897-278F-4C9C-8BF6-646B59202B8A}"/>
              </a:ext>
            </a:extLst>
          </p:cNvPr>
          <p:cNvSpPr>
            <a:spLocks noGrp="1"/>
          </p:cNvSpPr>
          <p:nvPr>
            <p:ph type="title"/>
          </p:nvPr>
        </p:nvSpPr>
        <p:spPr/>
        <p:txBody>
          <a:bodyPr/>
          <a:lstStyle/>
          <a:p>
            <a:endParaRPr lang="nl-NL"/>
          </a:p>
        </p:txBody>
      </p:sp>
      <p:sp>
        <p:nvSpPr>
          <p:cNvPr id="3" name="Ondertitel 2">
            <a:extLst>
              <a:ext uri="{FF2B5EF4-FFF2-40B4-BE49-F238E27FC236}">
                <a16:creationId xmlns:a16="http://schemas.microsoft.com/office/drawing/2014/main" id="{6F838DCA-05B7-43FB-B05A-AA9CC2386A0C}"/>
              </a:ext>
            </a:extLst>
          </p:cNvPr>
          <p:cNvSpPr>
            <a:spLocks noGrp="1"/>
          </p:cNvSpPr>
          <p:nvPr>
            <p:ph type="subTitle" idx="13"/>
          </p:nvPr>
        </p:nvSpPr>
        <p:spPr/>
        <p:txBody>
          <a:bodyPr/>
          <a:lstStyle/>
          <a:p>
            <a:endParaRPr lang="nl-NL"/>
          </a:p>
        </p:txBody>
      </p:sp>
      <p:pic>
        <p:nvPicPr>
          <p:cNvPr id="6" name="Onlinemedia 5" title="Animatie overgewicht en obesitas - ©Partnerschap Overgewicht Nederland">
            <a:hlinkClick r:id="" action="ppaction://media"/>
            <a:extLst>
              <a:ext uri="{FF2B5EF4-FFF2-40B4-BE49-F238E27FC236}">
                <a16:creationId xmlns:a16="http://schemas.microsoft.com/office/drawing/2014/main" id="{AB63C7C9-4316-4516-B07E-5B384D103D42}"/>
              </a:ext>
            </a:extLst>
          </p:cNvPr>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8632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D63AD-38C0-48B0-BC1B-C636EB505AB4}"/>
              </a:ext>
            </a:extLst>
          </p:cNvPr>
          <p:cNvSpPr>
            <a:spLocks noGrp="1"/>
          </p:cNvSpPr>
          <p:nvPr>
            <p:ph type="title"/>
          </p:nvPr>
        </p:nvSpPr>
        <p:spPr/>
        <p:txBody>
          <a:bodyPr/>
          <a:lstStyle/>
          <a:p>
            <a:r>
              <a:rPr lang="nl-NL" dirty="0"/>
              <a:t>Morbide Obesitas (MO)</a:t>
            </a:r>
          </a:p>
        </p:txBody>
      </p:sp>
      <p:sp>
        <p:nvSpPr>
          <p:cNvPr id="3" name="Ondertitel 2">
            <a:extLst>
              <a:ext uri="{FF2B5EF4-FFF2-40B4-BE49-F238E27FC236}">
                <a16:creationId xmlns:a16="http://schemas.microsoft.com/office/drawing/2014/main" id="{B1AFEDEA-F9DC-45BC-8C3D-481421471C7E}"/>
              </a:ext>
            </a:extLst>
          </p:cNvPr>
          <p:cNvSpPr>
            <a:spLocks noGrp="1"/>
          </p:cNvSpPr>
          <p:nvPr>
            <p:ph type="subTitle" idx="13"/>
          </p:nvPr>
        </p:nvSpPr>
        <p:spPr/>
        <p:txBody>
          <a:bodyPr/>
          <a:lstStyle/>
          <a:p>
            <a:endParaRPr lang="nl-NL"/>
          </a:p>
        </p:txBody>
      </p:sp>
      <p:pic>
        <p:nvPicPr>
          <p:cNvPr id="5" name="Afbeelding 4">
            <a:extLst>
              <a:ext uri="{FF2B5EF4-FFF2-40B4-BE49-F238E27FC236}">
                <a16:creationId xmlns:a16="http://schemas.microsoft.com/office/drawing/2014/main" id="{A29723F5-37FC-43E2-8481-42266461034E}"/>
              </a:ext>
            </a:extLst>
          </p:cNvPr>
          <p:cNvPicPr>
            <a:picLocks noChangeAspect="1"/>
          </p:cNvPicPr>
          <p:nvPr/>
        </p:nvPicPr>
        <p:blipFill rotWithShape="1">
          <a:blip r:embed="rId3"/>
          <a:srcRect b="2351"/>
          <a:stretch/>
        </p:blipFill>
        <p:spPr>
          <a:xfrm>
            <a:off x="119062" y="584778"/>
            <a:ext cx="11953875" cy="5413251"/>
          </a:xfrm>
          <a:prstGeom prst="rect">
            <a:avLst/>
          </a:prstGeom>
        </p:spPr>
      </p:pic>
      <p:sp>
        <p:nvSpPr>
          <p:cNvPr id="6" name="Rechthoek 5">
            <a:extLst>
              <a:ext uri="{FF2B5EF4-FFF2-40B4-BE49-F238E27FC236}">
                <a16:creationId xmlns:a16="http://schemas.microsoft.com/office/drawing/2014/main" id="{4855639A-2FE1-470F-B699-8CBD2887BDB5}"/>
              </a:ext>
            </a:extLst>
          </p:cNvPr>
          <p:cNvSpPr/>
          <p:nvPr/>
        </p:nvSpPr>
        <p:spPr>
          <a:xfrm>
            <a:off x="192000" y="6098318"/>
            <a:ext cx="10510661" cy="338554"/>
          </a:xfrm>
          <a:prstGeom prst="rect">
            <a:avLst/>
          </a:prstGeom>
        </p:spPr>
        <p:txBody>
          <a:bodyPr wrap="square">
            <a:spAutoFit/>
          </a:bodyPr>
          <a:lstStyle/>
          <a:p>
            <a:r>
              <a:rPr lang="nl-NL" sz="1600" dirty="0"/>
              <a:t>Bron: KNMP kennisdocument, mei 2022</a:t>
            </a:r>
          </a:p>
        </p:txBody>
      </p:sp>
    </p:spTree>
    <p:extLst>
      <p:ext uri="{BB962C8B-B14F-4D97-AF65-F5344CB8AC3E}">
        <p14:creationId xmlns:p14="http://schemas.microsoft.com/office/powerpoint/2010/main" val="174749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8F64E-5360-495B-9E06-B843265FD553}"/>
              </a:ext>
            </a:extLst>
          </p:cNvPr>
          <p:cNvSpPr>
            <a:spLocks noGrp="1"/>
          </p:cNvSpPr>
          <p:nvPr>
            <p:ph type="title"/>
          </p:nvPr>
        </p:nvSpPr>
        <p:spPr>
          <a:xfrm>
            <a:off x="192000" y="3"/>
            <a:ext cx="11582400" cy="584775"/>
          </a:xfrm>
        </p:spPr>
        <p:txBody>
          <a:bodyPr/>
          <a:lstStyle/>
          <a:p>
            <a:r>
              <a:rPr lang="nl-NL" dirty="0"/>
              <a:t>(PATHO)FYSIOLOGISCHE VERANDERINGEN (MO) </a:t>
            </a:r>
          </a:p>
        </p:txBody>
      </p:sp>
      <p:pic>
        <p:nvPicPr>
          <p:cNvPr id="5" name="Afbeelding 4">
            <a:extLst>
              <a:ext uri="{FF2B5EF4-FFF2-40B4-BE49-F238E27FC236}">
                <a16:creationId xmlns:a16="http://schemas.microsoft.com/office/drawing/2014/main" id="{FC20588C-9DDF-4047-B31B-4E720759A5AE}"/>
              </a:ext>
            </a:extLst>
          </p:cNvPr>
          <p:cNvPicPr>
            <a:picLocks noChangeAspect="1"/>
          </p:cNvPicPr>
          <p:nvPr/>
        </p:nvPicPr>
        <p:blipFill>
          <a:blip r:embed="rId3"/>
          <a:stretch>
            <a:fillRect/>
          </a:stretch>
        </p:blipFill>
        <p:spPr>
          <a:xfrm>
            <a:off x="1489339" y="1126067"/>
            <a:ext cx="8440724" cy="5264639"/>
          </a:xfrm>
          <a:prstGeom prst="rect">
            <a:avLst/>
          </a:prstGeom>
        </p:spPr>
      </p:pic>
      <p:sp>
        <p:nvSpPr>
          <p:cNvPr id="9" name="Tijdelijke aanduiding voor inhoud 4">
            <a:extLst>
              <a:ext uri="{FF2B5EF4-FFF2-40B4-BE49-F238E27FC236}">
                <a16:creationId xmlns:a16="http://schemas.microsoft.com/office/drawing/2014/main" id="{34816992-6E01-43AA-9002-192C009F0C49}"/>
              </a:ext>
            </a:extLst>
          </p:cNvPr>
          <p:cNvSpPr>
            <a:spLocks noGrp="1"/>
          </p:cNvSpPr>
          <p:nvPr>
            <p:ph idx="1"/>
          </p:nvPr>
        </p:nvSpPr>
        <p:spPr>
          <a:xfrm>
            <a:off x="612000" y="2432049"/>
            <a:ext cx="11160000" cy="3687949"/>
          </a:xfrm>
        </p:spPr>
        <p:txBody>
          <a:bodyPr>
            <a:normAutofit/>
          </a:bodyPr>
          <a:lstStyle/>
          <a:p>
            <a:endParaRPr lang="en-US" dirty="0"/>
          </a:p>
          <a:p>
            <a:pPr marL="0" indent="0">
              <a:buNone/>
            </a:pPr>
            <a:endParaRPr lang="en-US" dirty="0"/>
          </a:p>
        </p:txBody>
      </p:sp>
      <p:sp>
        <p:nvSpPr>
          <p:cNvPr id="10" name="Rechthoek 9">
            <a:extLst>
              <a:ext uri="{FF2B5EF4-FFF2-40B4-BE49-F238E27FC236}">
                <a16:creationId xmlns:a16="http://schemas.microsoft.com/office/drawing/2014/main" id="{E42239AB-C3D8-4133-8A47-18274820DAAC}"/>
              </a:ext>
            </a:extLst>
          </p:cNvPr>
          <p:cNvSpPr/>
          <p:nvPr/>
        </p:nvSpPr>
        <p:spPr>
          <a:xfrm>
            <a:off x="192000" y="6098318"/>
            <a:ext cx="10510661" cy="584775"/>
          </a:xfrm>
          <a:prstGeom prst="rect">
            <a:avLst/>
          </a:prstGeom>
        </p:spPr>
        <p:txBody>
          <a:bodyPr wrap="square">
            <a:spAutoFit/>
          </a:bodyPr>
          <a:lstStyle/>
          <a:p>
            <a:r>
              <a:rPr lang="nl-NL" sz="1600" dirty="0"/>
              <a:t>Bron: Smit C et al. CAJ. </a:t>
            </a:r>
            <a:r>
              <a:rPr lang="nl-NL" sz="1600" dirty="0" err="1"/>
              <a:t>Obesity</a:t>
            </a:r>
            <a:r>
              <a:rPr lang="nl-NL" sz="1600" dirty="0"/>
              <a:t> and drug </a:t>
            </a:r>
            <a:r>
              <a:rPr lang="nl-NL" sz="1600" dirty="0" err="1"/>
              <a:t>pharmacology</a:t>
            </a:r>
            <a:r>
              <a:rPr lang="nl-NL" sz="1600" dirty="0"/>
              <a:t>: a review of </a:t>
            </a:r>
            <a:r>
              <a:rPr lang="nl-NL" sz="1600" dirty="0" err="1"/>
              <a:t>the</a:t>
            </a:r>
            <a:r>
              <a:rPr lang="nl-NL" sz="1600" dirty="0"/>
              <a:t> </a:t>
            </a:r>
            <a:r>
              <a:rPr lang="nl-NL" sz="1600" dirty="0" err="1"/>
              <a:t>influence</a:t>
            </a:r>
            <a:r>
              <a:rPr lang="nl-NL" sz="1600" dirty="0"/>
              <a:t> of </a:t>
            </a:r>
            <a:r>
              <a:rPr lang="nl-NL" sz="1600" dirty="0" err="1"/>
              <a:t>obesity</a:t>
            </a:r>
            <a:r>
              <a:rPr lang="nl-NL" sz="1600" dirty="0"/>
              <a:t> on </a:t>
            </a:r>
            <a:r>
              <a:rPr lang="nl-NL" sz="1600" dirty="0" err="1"/>
              <a:t>pharmacokinetic</a:t>
            </a:r>
            <a:r>
              <a:rPr lang="nl-NL" sz="1600" dirty="0"/>
              <a:t> and</a:t>
            </a:r>
          </a:p>
          <a:p>
            <a:r>
              <a:rPr lang="nl-NL" sz="1600" dirty="0" err="1"/>
              <a:t>pharmacodynamic</a:t>
            </a:r>
            <a:r>
              <a:rPr lang="nl-NL" sz="1600" dirty="0"/>
              <a:t> parameters. Expert </a:t>
            </a:r>
            <a:r>
              <a:rPr lang="nl-NL" sz="1600" dirty="0" err="1"/>
              <a:t>Opin</a:t>
            </a:r>
            <a:r>
              <a:rPr lang="nl-NL" sz="1600" dirty="0"/>
              <a:t> Drug </a:t>
            </a:r>
            <a:r>
              <a:rPr lang="nl-NL" sz="1600" dirty="0" err="1"/>
              <a:t>Metabol</a:t>
            </a:r>
            <a:r>
              <a:rPr lang="nl-NL" sz="1600" dirty="0"/>
              <a:t>. 2018;14: 275-85.</a:t>
            </a:r>
          </a:p>
        </p:txBody>
      </p:sp>
    </p:spTree>
    <p:extLst>
      <p:ext uri="{BB962C8B-B14F-4D97-AF65-F5344CB8AC3E}">
        <p14:creationId xmlns:p14="http://schemas.microsoft.com/office/powerpoint/2010/main" val="40882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590D4-CB8B-464C-B614-E0955AC149E3}"/>
              </a:ext>
            </a:extLst>
          </p:cNvPr>
          <p:cNvSpPr>
            <a:spLocks noGrp="1"/>
          </p:cNvSpPr>
          <p:nvPr>
            <p:ph type="title"/>
          </p:nvPr>
        </p:nvSpPr>
        <p:spPr>
          <a:xfrm>
            <a:off x="192000" y="3"/>
            <a:ext cx="11582400" cy="1169551"/>
          </a:xfrm>
        </p:spPr>
        <p:txBody>
          <a:bodyPr/>
          <a:lstStyle/>
          <a:p>
            <a:r>
              <a:rPr lang="nl-NL" dirty="0" err="1"/>
              <a:t>COMorbiditeit</a:t>
            </a:r>
            <a:r>
              <a:rPr lang="nl-NL" dirty="0"/>
              <a:t> </a:t>
            </a:r>
            <a:br>
              <a:rPr lang="nl-NL" dirty="0"/>
            </a:br>
            <a:r>
              <a:rPr lang="nl-NL" dirty="0"/>
              <a:t>(MO) </a:t>
            </a:r>
          </a:p>
        </p:txBody>
      </p:sp>
      <p:pic>
        <p:nvPicPr>
          <p:cNvPr id="5" name="Afbeelding 4">
            <a:extLst>
              <a:ext uri="{FF2B5EF4-FFF2-40B4-BE49-F238E27FC236}">
                <a16:creationId xmlns:a16="http://schemas.microsoft.com/office/drawing/2014/main" id="{85E2ADB6-3663-40B5-87F4-195CD655A10B}"/>
              </a:ext>
            </a:extLst>
          </p:cNvPr>
          <p:cNvPicPr>
            <a:picLocks noChangeAspect="1"/>
          </p:cNvPicPr>
          <p:nvPr/>
        </p:nvPicPr>
        <p:blipFill rotWithShape="1">
          <a:blip r:embed="rId3"/>
          <a:srcRect b="2693"/>
          <a:stretch/>
        </p:blipFill>
        <p:spPr>
          <a:xfrm>
            <a:off x="3714750" y="3"/>
            <a:ext cx="4762500" cy="6432328"/>
          </a:xfrm>
          <a:prstGeom prst="rect">
            <a:avLst/>
          </a:prstGeom>
        </p:spPr>
      </p:pic>
      <p:sp>
        <p:nvSpPr>
          <p:cNvPr id="4" name="Rechthoek 3">
            <a:extLst>
              <a:ext uri="{FF2B5EF4-FFF2-40B4-BE49-F238E27FC236}">
                <a16:creationId xmlns:a16="http://schemas.microsoft.com/office/drawing/2014/main" id="{831309FC-7B2C-4CDA-ABE5-B92A0DB0B3EE}"/>
              </a:ext>
            </a:extLst>
          </p:cNvPr>
          <p:cNvSpPr/>
          <p:nvPr/>
        </p:nvSpPr>
        <p:spPr>
          <a:xfrm>
            <a:off x="192000" y="6098318"/>
            <a:ext cx="10510661" cy="584775"/>
          </a:xfrm>
          <a:prstGeom prst="rect">
            <a:avLst/>
          </a:prstGeom>
        </p:spPr>
        <p:txBody>
          <a:bodyPr wrap="square">
            <a:spAutoFit/>
          </a:bodyPr>
          <a:lstStyle/>
          <a:p>
            <a:endParaRPr lang="nl-NL" sz="1600" dirty="0"/>
          </a:p>
          <a:p>
            <a:r>
              <a:rPr lang="nl-NL" sz="1600" dirty="0"/>
              <a:t>Bron: https://www.azsintjan.be/nl/diensten/centrum-voor-obesitaschirurgie/campus-sint-jan/wat-obesitas</a:t>
            </a:r>
          </a:p>
        </p:txBody>
      </p:sp>
    </p:spTree>
    <p:extLst>
      <p:ext uri="{BB962C8B-B14F-4D97-AF65-F5344CB8AC3E}">
        <p14:creationId xmlns:p14="http://schemas.microsoft.com/office/powerpoint/2010/main" val="2557110014"/>
      </p:ext>
    </p:extLst>
  </p:cSld>
  <p:clrMapOvr>
    <a:masterClrMapping/>
  </p:clrMapOvr>
</p:sld>
</file>

<file path=ppt/theme/theme1.xml><?xml version="1.0" encoding="utf-8"?>
<a:theme xmlns:a="http://schemas.openxmlformats.org/drawingml/2006/main" name="Office-thema">
  <a:themeElements>
    <a:clrScheme name="KNMP">
      <a:dk1>
        <a:sysClr val="windowText" lastClr="000000"/>
      </a:dk1>
      <a:lt1>
        <a:sysClr val="window" lastClr="FFFFFF"/>
      </a:lt1>
      <a:dk2>
        <a:srgbClr val="00436F"/>
      </a:dk2>
      <a:lt2>
        <a:srgbClr val="3DA9D2"/>
      </a:lt2>
      <a:accent1>
        <a:srgbClr val="00436F"/>
      </a:accent1>
      <a:accent2>
        <a:srgbClr val="3DA9D2"/>
      </a:accent2>
      <a:accent3>
        <a:srgbClr val="9FD4E9"/>
      </a:accent3>
      <a:accent4>
        <a:srgbClr val="EB690B"/>
      </a:accent4>
      <a:accent5>
        <a:srgbClr val="E2001A"/>
      </a:accent5>
      <a:accent6>
        <a:srgbClr val="009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MP Algemeen_16-9_2018_V2.potx" id="{3E5480AD-F108-47C3-B25B-D18EADDE6C5C}" vid="{F3D43999-C04C-42C9-903D-F227DB69B904}"/>
    </a:ext>
  </a:extLst>
</a:theme>
</file>

<file path=ppt/theme/theme2.xml><?xml version="1.0" encoding="utf-8"?>
<a:theme xmlns:a="http://schemas.openxmlformats.org/drawingml/2006/main" name="1_Office-thema">
  <a:themeElements>
    <a:clrScheme name="KNMP">
      <a:dk1>
        <a:sysClr val="windowText" lastClr="000000"/>
      </a:dk1>
      <a:lt1>
        <a:sysClr val="window" lastClr="FFFFFF"/>
      </a:lt1>
      <a:dk2>
        <a:srgbClr val="00436F"/>
      </a:dk2>
      <a:lt2>
        <a:srgbClr val="3DA9D2"/>
      </a:lt2>
      <a:accent1>
        <a:srgbClr val="00436F"/>
      </a:accent1>
      <a:accent2>
        <a:srgbClr val="3DA9D2"/>
      </a:accent2>
      <a:accent3>
        <a:srgbClr val="9FD4E9"/>
      </a:accent3>
      <a:accent4>
        <a:srgbClr val="EB690B"/>
      </a:accent4>
      <a:accent5>
        <a:srgbClr val="E2001A"/>
      </a:accent5>
      <a:accent6>
        <a:srgbClr val="009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MP Algemeen_16-9_2018_V2.potx" id="{3E5480AD-F108-47C3-B25B-D18EADDE6C5C}" vid="{F3D43999-C04C-42C9-903D-F227DB69B90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KNMP Algemeen_16-9_2018_V2</Template>
  <TotalTime>4182</TotalTime>
  <Words>8385</Words>
  <Application>Microsoft Office PowerPoint</Application>
  <PresentationFormat>Breedbeeld</PresentationFormat>
  <Paragraphs>514</Paragraphs>
  <Slides>24</Slides>
  <Notes>24</Notes>
  <HiddenSlides>0</HiddenSlides>
  <MMClips>1</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24</vt:i4>
      </vt:variant>
    </vt:vector>
  </HeadingPairs>
  <TitlesOfParts>
    <vt:vector size="29" baseType="lpstr">
      <vt:lpstr>Arial</vt:lpstr>
      <vt:lpstr>Calibri</vt:lpstr>
      <vt:lpstr>Wingdings</vt:lpstr>
      <vt:lpstr>Office-thema</vt:lpstr>
      <vt:lpstr>1_Office-thema</vt:lpstr>
      <vt:lpstr>Versie mei 2022 </vt:lpstr>
      <vt:lpstr>Inhoud</vt:lpstr>
      <vt:lpstr>cijfers</vt:lpstr>
      <vt:lpstr>cijfers</vt:lpstr>
      <vt:lpstr>Cijfers</vt:lpstr>
      <vt:lpstr>PowerPoint-presentatie</vt:lpstr>
      <vt:lpstr>Morbide Obesitas (MO)</vt:lpstr>
      <vt:lpstr>(PATHO)FYSIOLOGISCHE VERANDERINGEN (MO) </vt:lpstr>
      <vt:lpstr>COMorbiditeit  (MO) </vt:lpstr>
      <vt:lpstr>Geneesmiddelen en gewichtstoename</vt:lpstr>
      <vt:lpstr>Geneesmiddelen en BEWEGING</vt:lpstr>
      <vt:lpstr>Behandeling Obesitas</vt:lpstr>
      <vt:lpstr>Bariatrische chirurgie (BC)</vt:lpstr>
      <vt:lpstr>Bariatrische chirurgie (BC)</vt:lpstr>
      <vt:lpstr>Complicaties (BC)</vt:lpstr>
      <vt:lpstr>Farmacokinetiek (BC)</vt:lpstr>
      <vt:lpstr>Medicatie (BC)</vt:lpstr>
      <vt:lpstr>Medicatie (BC)</vt:lpstr>
      <vt:lpstr>Medicatiebewaking</vt:lpstr>
      <vt:lpstr>Knelpunten in praktijk</vt:lpstr>
      <vt:lpstr>casuistiek</vt:lpstr>
      <vt:lpstr>Patienten BC in beeld?</vt:lpstr>
      <vt:lpstr>Ondersteuning KNMP</vt:lpstr>
      <vt:lpstr>Vragen?</vt:lpstr>
    </vt:vector>
  </TitlesOfParts>
  <Company>KNMP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Fong Sodihardjo-Yuen</dc:creator>
  <cp:lastModifiedBy>Fong Sodihardjo-Yuen</cp:lastModifiedBy>
  <cp:revision>646</cp:revision>
  <dcterms:created xsi:type="dcterms:W3CDTF">2020-02-07T10:27:08Z</dcterms:created>
  <dcterms:modified xsi:type="dcterms:W3CDTF">2022-05-13T13:10:40Z</dcterms:modified>
</cp:coreProperties>
</file>