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6" userDrawn="1">
          <p15:clr>
            <a:srgbClr val="A4A3A4"/>
          </p15:clr>
        </p15:guide>
        <p15:guide id="2" pos="1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690B"/>
    <a:srgbClr val="00436F"/>
    <a:srgbClr val="D6380D"/>
    <a:srgbClr val="003258"/>
    <a:srgbClr val="0079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86411" autoAdjust="0"/>
  </p:normalViewPr>
  <p:slideViewPr>
    <p:cSldViewPr snapToGrid="0" snapToObjects="1">
      <p:cViewPr varScale="1">
        <p:scale>
          <a:sx n="114" d="100"/>
          <a:sy n="114" d="100"/>
        </p:scale>
        <p:origin x="300" y="192"/>
      </p:cViewPr>
      <p:guideLst>
        <p:guide orient="horz" pos="2206"/>
        <p:guide pos="1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A5341-3A4E-4256-9FFD-B257D7B401B2}" type="datetimeFigureOut">
              <a:rPr lang="nl-NL" smtClean="0"/>
              <a:t>17-2-2023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2D429-6E5A-4A52-8653-DF9FAA1A6D2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070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BE7333-4336-49CB-BE91-40B62C6F31B1}" type="datetimeFigureOut">
              <a:rPr lang="nl-NL" smtClean="0"/>
              <a:t>17-2-2023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E5467-B457-40CB-B411-D0E5812322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3069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E5467-B457-40CB-B411-D0E58123228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1821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E5467-B457-40CB-B411-D0E58123228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2471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2935" y="2946786"/>
            <a:ext cx="7508703" cy="2916000"/>
          </a:xfrm>
          <a:prstGeom prst="rect">
            <a:avLst/>
          </a:prstGeom>
        </p:spPr>
      </p:pic>
      <p:sp>
        <p:nvSpPr>
          <p:cNvPr id="4" name="Rechthoek 3"/>
          <p:cNvSpPr/>
          <p:nvPr userDrawn="1"/>
        </p:nvSpPr>
        <p:spPr>
          <a:xfrm>
            <a:off x="9100038" y="5961186"/>
            <a:ext cx="3091972" cy="8968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2" name="Rechthoek 11"/>
          <p:cNvSpPr/>
          <p:nvPr userDrawn="1"/>
        </p:nvSpPr>
        <p:spPr>
          <a:xfrm>
            <a:off x="190800" y="0"/>
            <a:ext cx="9964616" cy="126188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nl-NL" sz="3800" b="1" cap="all" baseline="0" dirty="0">
                <a:solidFill>
                  <a:schemeClr val="tx2"/>
                </a:solidFill>
              </a:rPr>
              <a:t>Koninklijke </a:t>
            </a:r>
            <a:r>
              <a:rPr lang="nl-NL" sz="3800" b="1" cap="all" baseline="0" dirty="0" err="1">
                <a:solidFill>
                  <a:schemeClr val="tx2"/>
                </a:solidFill>
              </a:rPr>
              <a:t>nederlandse</a:t>
            </a:r>
            <a:r>
              <a:rPr lang="nl-NL" sz="3800" b="1" cap="all" baseline="0" dirty="0">
                <a:solidFill>
                  <a:schemeClr val="tx2"/>
                </a:solidFill>
              </a:rPr>
              <a:t> maatschappij ter</a:t>
            </a:r>
            <a:br>
              <a:rPr lang="nl-NL" sz="3800" b="1" cap="all" baseline="0" dirty="0">
                <a:solidFill>
                  <a:schemeClr val="tx2"/>
                </a:solidFill>
              </a:rPr>
            </a:br>
            <a:r>
              <a:rPr lang="nl-NL" sz="3800" b="1" cap="all" baseline="0" dirty="0">
                <a:solidFill>
                  <a:schemeClr val="tx2"/>
                </a:solidFill>
              </a:rPr>
              <a:t>bevordering der </a:t>
            </a:r>
            <a:r>
              <a:rPr lang="nl-NL" sz="3800" b="1" cap="all" baseline="0" dirty="0" err="1">
                <a:solidFill>
                  <a:schemeClr val="tx2"/>
                </a:solidFill>
              </a:rPr>
              <a:t>pharmacie</a:t>
            </a:r>
            <a:endParaRPr lang="nl-NL" sz="3800" b="1" cap="all" baseline="0" dirty="0">
              <a:solidFill>
                <a:schemeClr val="tx2"/>
              </a:solidFill>
            </a:endParaRP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0"/>
          </p:nvPr>
        </p:nvSpPr>
        <p:spPr>
          <a:xfrm>
            <a:off x="192001" y="1770217"/>
            <a:ext cx="6423025" cy="4630738"/>
          </a:xfrm>
        </p:spPr>
        <p:txBody>
          <a:bodyPr/>
          <a:lstStyle>
            <a:lvl1pPr>
              <a:defRPr sz="11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tel 13"/>
          <p:cNvSpPr>
            <a:spLocks noGrp="1"/>
          </p:cNvSpPr>
          <p:nvPr>
            <p:ph type="title" hasCustomPrompt="1"/>
          </p:nvPr>
        </p:nvSpPr>
        <p:spPr>
          <a:xfrm>
            <a:off x="6970826" y="5924617"/>
            <a:ext cx="5024323" cy="307777"/>
          </a:xfrm>
        </p:spPr>
        <p:txBody>
          <a:bodyPr/>
          <a:lstStyle>
            <a:lvl1pPr algn="r">
              <a:defRPr lang="nl-NL" sz="2000" b="1" kern="1200" cap="all" spc="200" baseline="0" dirty="0">
                <a:solidFill>
                  <a:schemeClr val="accent1"/>
                </a:solidFill>
                <a:latin typeface="+mn-lt"/>
                <a:ea typeface="+mn-ea"/>
                <a:cs typeface="Calibri"/>
              </a:defRPr>
            </a:lvl1pPr>
          </a:lstStyle>
          <a:p>
            <a:r>
              <a:rPr lang="nl-NL" dirty="0"/>
              <a:t>maand jaar</a:t>
            </a:r>
          </a:p>
        </p:txBody>
      </p:sp>
    </p:spTree>
    <p:extLst>
      <p:ext uri="{BB962C8B-B14F-4D97-AF65-F5344CB8AC3E}">
        <p14:creationId xmlns:p14="http://schemas.microsoft.com/office/powerpoint/2010/main" val="1947800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kst_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AC69ED11-C69E-964B-944D-41F160558BEF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90800" y="1"/>
            <a:ext cx="11582400" cy="584775"/>
          </a:xfrm>
        </p:spPr>
        <p:txBody>
          <a:bodyPr anchor="t" anchorCtr="0"/>
          <a:lstStyle>
            <a:lvl1pPr algn="l">
              <a:defRPr sz="3800" b="1" baseline="0"/>
            </a:lvl1pPr>
          </a:lstStyle>
          <a:p>
            <a:r>
              <a:rPr lang="nl-NL" dirty="0"/>
              <a:t>Titel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12000" y="1800000"/>
            <a:ext cx="3960000" cy="4320000"/>
          </a:xfrm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13608" y="1800000"/>
            <a:ext cx="7020000" cy="4320000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241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1"/>
          </p:nvPr>
        </p:nvSpPr>
        <p:spPr>
          <a:xfrm>
            <a:off x="758979" y="1880010"/>
            <a:ext cx="2020887" cy="2073275"/>
          </a:xfrm>
        </p:spPr>
        <p:txBody>
          <a:bodyPr/>
          <a:lstStyle>
            <a:lvl1pPr>
              <a:defRPr sz="11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/>
          </p:nvPr>
        </p:nvSpPr>
        <p:spPr>
          <a:xfrm>
            <a:off x="3805238" y="1039812"/>
            <a:ext cx="2447925" cy="2544763"/>
          </a:xfrm>
        </p:spPr>
        <p:txBody>
          <a:bodyPr/>
          <a:lstStyle>
            <a:lvl1pPr>
              <a:defRPr sz="11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7755348" y="907026"/>
            <a:ext cx="2951981" cy="2839259"/>
          </a:xfrm>
        </p:spPr>
        <p:txBody>
          <a:bodyPr/>
          <a:lstStyle>
            <a:lvl1pPr>
              <a:defRPr sz="11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jdelijke aanduiding voor afbeelding 6"/>
          <p:cNvSpPr>
            <a:spLocks noGrp="1"/>
          </p:cNvSpPr>
          <p:nvPr>
            <p:ph type="pic" sz="quarter" idx="14"/>
          </p:nvPr>
        </p:nvSpPr>
        <p:spPr>
          <a:xfrm>
            <a:off x="2385169" y="3163529"/>
            <a:ext cx="2785140" cy="2829749"/>
          </a:xfrm>
        </p:spPr>
        <p:txBody>
          <a:bodyPr/>
          <a:lstStyle>
            <a:lvl1pPr>
              <a:defRPr sz="11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0" name="Tijdelijke aanduiding voor afbeelding 6"/>
          <p:cNvSpPr>
            <a:spLocks noGrp="1"/>
          </p:cNvSpPr>
          <p:nvPr>
            <p:ph type="pic" sz="quarter" idx="15"/>
          </p:nvPr>
        </p:nvSpPr>
        <p:spPr>
          <a:xfrm>
            <a:off x="6872595" y="3423008"/>
            <a:ext cx="2785140" cy="2829749"/>
          </a:xfrm>
        </p:spPr>
        <p:txBody>
          <a:bodyPr/>
          <a:lstStyle>
            <a:lvl1pPr>
              <a:defRPr sz="11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AC69ED11-C69E-964B-944D-41F160558BEF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Titel bewerken</a:t>
            </a:r>
          </a:p>
        </p:txBody>
      </p:sp>
    </p:spTree>
    <p:extLst>
      <p:ext uri="{BB962C8B-B14F-4D97-AF65-F5344CB8AC3E}">
        <p14:creationId xmlns:p14="http://schemas.microsoft.com/office/powerpoint/2010/main" val="2215680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9807" y="6418263"/>
            <a:ext cx="544288" cy="365125"/>
          </a:xfrm>
          <a:prstGeom prst="rect">
            <a:avLst/>
          </a:prstGeom>
        </p:spPr>
        <p:txBody>
          <a:bodyPr/>
          <a:lstStyle/>
          <a:p>
            <a:fld id="{F8FDE2C0-1805-479D-83D9-3575189041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1802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90800" y="4"/>
            <a:ext cx="11520000" cy="584775"/>
          </a:xfrm>
        </p:spPr>
        <p:txBody>
          <a:bodyPr/>
          <a:lstStyle>
            <a:lvl1pPr>
              <a:defRPr sz="3800" baseline="0">
                <a:solidFill>
                  <a:srgbClr val="00436F"/>
                </a:solidFill>
              </a:defRPr>
            </a:lvl1pPr>
          </a:lstStyle>
          <a:p>
            <a:r>
              <a:rPr lang="nl-NL" dirty="0"/>
              <a:t>Titel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12000" y="1799999"/>
            <a:ext cx="11149904" cy="900000"/>
          </a:xfrm>
        </p:spPr>
        <p:txBody>
          <a:bodyPr/>
          <a:lstStyle>
            <a:lvl1pPr marL="0" indent="0" algn="l">
              <a:buNone/>
              <a:defRPr>
                <a:solidFill>
                  <a:srgbClr val="EB690B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AC69ED11-C69E-964B-944D-41F160558B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3653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el_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AC69ED11-C69E-964B-944D-41F160558BEF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92000" y="3"/>
            <a:ext cx="11582400" cy="584775"/>
          </a:xfrm>
        </p:spPr>
        <p:txBody>
          <a:bodyPr/>
          <a:lstStyle>
            <a:lvl1pPr>
              <a:defRPr baseline="0">
                <a:solidFill>
                  <a:srgbClr val="00436F"/>
                </a:solidFill>
              </a:defRPr>
            </a:lvl1pPr>
          </a:lstStyle>
          <a:p>
            <a:r>
              <a:rPr lang="nl-NL" dirty="0"/>
              <a:t>Titel bewerken</a:t>
            </a:r>
          </a:p>
        </p:txBody>
      </p:sp>
      <p:sp>
        <p:nvSpPr>
          <p:cNvPr id="5" name="Subtitel 2"/>
          <p:cNvSpPr>
            <a:spLocks noGrp="1"/>
          </p:cNvSpPr>
          <p:nvPr>
            <p:ph type="subTitle" idx="13"/>
          </p:nvPr>
        </p:nvSpPr>
        <p:spPr>
          <a:xfrm>
            <a:off x="612000" y="1799999"/>
            <a:ext cx="11149904" cy="435201"/>
          </a:xfrm>
        </p:spPr>
        <p:txBody>
          <a:bodyPr/>
          <a:lstStyle>
            <a:lvl1pPr marL="0" indent="0" algn="l">
              <a:buNone/>
              <a:defRPr>
                <a:solidFill>
                  <a:srgbClr val="EB690B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2000" y="2432049"/>
            <a:ext cx="11160000" cy="3687949"/>
          </a:xfrm>
        </p:spPr>
        <p:txBody>
          <a:bodyPr wrap="square"/>
          <a:lstStyle>
            <a:lvl5pPr>
              <a:defRPr sz="14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4732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_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AC69ED11-C69E-964B-944D-41F160558BEF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>
          <a:xfrm>
            <a:off x="612000" y="1800000"/>
            <a:ext cx="11160000" cy="4320000"/>
          </a:xfrm>
        </p:spPr>
        <p:txBody>
          <a:bodyPr numCol="2" spcCol="180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8745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92000" y="3"/>
            <a:ext cx="11582400" cy="584775"/>
          </a:xfrm>
        </p:spPr>
        <p:txBody>
          <a:bodyPr/>
          <a:lstStyle>
            <a:lvl1pPr>
              <a:defRPr baseline="0">
                <a:solidFill>
                  <a:srgbClr val="00436F"/>
                </a:solidFill>
              </a:defRPr>
            </a:lvl1pPr>
          </a:lstStyle>
          <a:p>
            <a:r>
              <a:rPr lang="nl-NL" dirty="0"/>
              <a:t>Titel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2000" y="1799999"/>
            <a:ext cx="11160000" cy="4320000"/>
          </a:xfrm>
        </p:spPr>
        <p:txBody>
          <a:bodyPr wrap="square"/>
          <a:lstStyle>
            <a:lvl5pPr>
              <a:defRPr sz="14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AC69ED11-C69E-964B-944D-41F160558B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8479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_Teksten/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92000" y="827"/>
            <a:ext cx="11474824" cy="58477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2000" y="1800000"/>
            <a:ext cx="5400000" cy="4320000"/>
          </a:xfrm>
        </p:spPr>
        <p:txBody>
          <a:bodyPr/>
          <a:lstStyle>
            <a:lvl1pPr>
              <a:buClr>
                <a:srgbClr val="EB690B"/>
              </a:buClr>
              <a:defRPr sz="25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66824" y="1800000"/>
            <a:ext cx="5400000" cy="4320000"/>
          </a:xfrm>
        </p:spPr>
        <p:txBody>
          <a:bodyPr/>
          <a:lstStyle>
            <a:lvl1pPr>
              <a:defRPr sz="25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AC69ED11-C69E-964B-944D-41F160558B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7270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AC69ED11-C69E-964B-944D-41F160558BEF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92000" y="0"/>
            <a:ext cx="11586229" cy="58477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bewerken</a:t>
            </a:r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612000" y="1800000"/>
            <a:ext cx="11160000" cy="43200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9666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90800" y="0"/>
            <a:ext cx="11582400" cy="58477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12000" y="1800000"/>
            <a:ext cx="5400000" cy="720000"/>
          </a:xfrm>
        </p:spPr>
        <p:txBody>
          <a:bodyPr anchor="b"/>
          <a:lstStyle>
            <a:lvl1pPr marL="0" indent="0">
              <a:buNone/>
              <a:defRPr sz="2500" b="1">
                <a:solidFill>
                  <a:srgbClr val="EB690B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2000" y="2700000"/>
            <a:ext cx="5400000" cy="3420000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433608" y="1800000"/>
            <a:ext cx="5400000" cy="720000"/>
          </a:xfrm>
        </p:spPr>
        <p:txBody>
          <a:bodyPr anchor="b"/>
          <a:lstStyle>
            <a:lvl1pPr marL="0" indent="0">
              <a:buNone/>
              <a:defRPr sz="2500" b="1">
                <a:solidFill>
                  <a:srgbClr val="EB690B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433608" y="2700000"/>
            <a:ext cx="5400000" cy="3420000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AC69ED11-C69E-964B-944D-41F160558B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6383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_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AC69ED11-C69E-964B-944D-41F160558BEF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bewerken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/>
          </p:nvPr>
        </p:nvSpPr>
        <p:spPr>
          <a:xfrm>
            <a:off x="611999" y="1800000"/>
            <a:ext cx="4680000" cy="4320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>
          <a:xfrm>
            <a:off x="5760000" y="1800000"/>
            <a:ext cx="6014400" cy="43200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7003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92000" y="4"/>
            <a:ext cx="11582400" cy="58477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nl-NL" dirty="0"/>
              <a:t>Titel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12000" y="1800000"/>
            <a:ext cx="11160000" cy="432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273332" y="6102096"/>
            <a:ext cx="1918668" cy="75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60" r:id="rId3"/>
    <p:sldLayoutId id="2147483657" r:id="rId4"/>
    <p:sldLayoutId id="2147483650" r:id="rId5"/>
    <p:sldLayoutId id="2147483652" r:id="rId6"/>
    <p:sldLayoutId id="2147483654" r:id="rId7"/>
    <p:sldLayoutId id="2147483653" r:id="rId8"/>
    <p:sldLayoutId id="2147483658" r:id="rId9"/>
    <p:sldLayoutId id="2147483656" r:id="rId10"/>
    <p:sldLayoutId id="2147483659" r:id="rId11"/>
    <p:sldLayoutId id="2147483661" r:id="rId12"/>
  </p:sldLayoutIdLst>
  <p:txStyles>
    <p:titleStyle>
      <a:lvl1pPr algn="l" defTabSz="457189" rtl="0" eaLnBrk="1" latinLnBrk="0" hangingPunct="1">
        <a:spcBef>
          <a:spcPct val="0"/>
        </a:spcBef>
        <a:buNone/>
        <a:defRPr sz="3800" b="1" kern="1200" cap="all" baseline="0">
          <a:solidFill>
            <a:srgbClr val="00436F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Clr>
          <a:srgbClr val="EB690B"/>
        </a:buClr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Clr>
          <a:srgbClr val="EB690B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Clr>
          <a:srgbClr val="EB690B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Clr>
          <a:srgbClr val="EB690B"/>
        </a:buClr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Clr>
          <a:srgbClr val="EB690B"/>
        </a:buClr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innovatie@knmp.nl" TargetMode="External"/><Relationship Id="rId2" Type="http://schemas.openxmlformats.org/officeDocument/2006/relationships/hyperlink" Target="http://www.knmp.nl/apotheekteam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2035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52650" y="1560457"/>
            <a:ext cx="7886700" cy="4351338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rgbClr val="00436F"/>
                </a:solidFill>
              </a:rPr>
              <a:t>‘Normale’ activiteit het CYP-enzym.</a:t>
            </a:r>
          </a:p>
          <a:p>
            <a:endParaRPr lang="nl-NL" sz="2400" dirty="0">
              <a:solidFill>
                <a:srgbClr val="00436F"/>
              </a:solidFill>
            </a:endParaRPr>
          </a:p>
          <a:p>
            <a:r>
              <a:rPr lang="nl-NL" sz="2400" dirty="0">
                <a:solidFill>
                  <a:srgbClr val="00436F"/>
                </a:solidFill>
              </a:rPr>
              <a:t>Geeft geen problemen met de afbraak van geneesmiddelen.</a:t>
            </a:r>
          </a:p>
          <a:p>
            <a:pPr lvl="1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2" algn="l" defTabSz="685800" rtl="0">
              <a:lnSpc>
                <a:spcPct val="90000"/>
              </a:lnSpc>
              <a:spcBef>
                <a:spcPct val="0"/>
              </a:spcBef>
            </a:pPr>
            <a:r>
              <a:rPr lang="nl-NL" sz="4200" b="1" dirty="0">
                <a:solidFill>
                  <a:srgbClr val="00436F"/>
                </a:solidFill>
                <a:latin typeface="+mj-lt"/>
              </a:rPr>
              <a:t>EM </a:t>
            </a:r>
            <a:r>
              <a:rPr lang="nl-NL" sz="4200" b="1" i="1" dirty="0">
                <a:solidFill>
                  <a:srgbClr val="00436F"/>
                </a:solidFill>
                <a:latin typeface="+mj-lt"/>
              </a:rPr>
              <a:t>(extensive metabolizer)</a:t>
            </a:r>
            <a:br>
              <a:rPr lang="nl-NL" sz="4200" b="1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nl-NL" sz="2100" i="1" dirty="0">
                <a:solidFill>
                  <a:srgbClr val="00436F"/>
                </a:solidFill>
              </a:rPr>
              <a:t>&gt;&gt;&gt; Wordt steeds vaker </a:t>
            </a:r>
            <a:r>
              <a:rPr lang="nl-NL" sz="2100" b="1" i="1" dirty="0">
                <a:solidFill>
                  <a:srgbClr val="00436F"/>
                </a:solidFill>
              </a:rPr>
              <a:t>NM</a:t>
            </a:r>
            <a:r>
              <a:rPr lang="nl-NL" sz="2100" i="1" dirty="0">
                <a:solidFill>
                  <a:srgbClr val="00436F"/>
                </a:solidFill>
              </a:rPr>
              <a:t> (normal metabolizer) genoemd.</a:t>
            </a:r>
            <a:br>
              <a:rPr lang="nl-NL" sz="2100" dirty="0">
                <a:solidFill>
                  <a:srgbClr val="00436F"/>
                </a:solidFill>
              </a:rPr>
            </a:br>
            <a:endParaRPr lang="nl-NL" sz="2800" b="1" i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75" y="3486403"/>
            <a:ext cx="66484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35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52650" y="1535185"/>
            <a:ext cx="7807187" cy="4376610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rgbClr val="00436F"/>
                </a:solidFill>
              </a:rPr>
              <a:t>Verhoogde activiteit van het CYP-enzym.</a:t>
            </a:r>
          </a:p>
          <a:p>
            <a:r>
              <a:rPr lang="nl-NL" sz="2400" dirty="0">
                <a:solidFill>
                  <a:srgbClr val="00436F"/>
                </a:solidFill>
              </a:rPr>
              <a:t>Een verhoogde activiteit van het CYP-enzym. Het geneesmiddel wordt versneld omgezet.</a:t>
            </a:r>
          </a:p>
          <a:p>
            <a:r>
              <a:rPr lang="nl-NL" sz="2400" dirty="0">
                <a:solidFill>
                  <a:srgbClr val="00436F"/>
                </a:solidFill>
              </a:rPr>
              <a:t>Patiënt krijgt een hogere dosering van het</a:t>
            </a:r>
            <a:r>
              <a:rPr lang="nl-NL" sz="2400" dirty="0">
                <a:solidFill>
                  <a:srgbClr val="FF0000"/>
                </a:solidFill>
              </a:rPr>
              <a:t> </a:t>
            </a:r>
            <a:r>
              <a:rPr lang="nl-NL" sz="2400" dirty="0">
                <a:solidFill>
                  <a:srgbClr val="00436F"/>
                </a:solidFill>
              </a:rPr>
              <a:t>geneesmiddel dan een</a:t>
            </a:r>
            <a:r>
              <a:rPr lang="nl-NL" sz="2400" dirty="0">
                <a:solidFill>
                  <a:srgbClr val="FF0000"/>
                </a:solidFill>
              </a:rPr>
              <a:t> </a:t>
            </a:r>
            <a:r>
              <a:rPr lang="nl-NL" sz="2400" dirty="0">
                <a:solidFill>
                  <a:srgbClr val="00436F"/>
                </a:solidFill>
              </a:rPr>
              <a:t>patiënt met een normaal enzymmetabolisme. Of de patiënt krijgt een alternatief geneesmiddel wat anders omgezet wordt. </a:t>
            </a:r>
          </a:p>
          <a:p>
            <a:pPr marL="0" indent="0">
              <a:buNone/>
            </a:pPr>
            <a:endParaRPr lang="nl-NL" sz="2400" dirty="0">
              <a:solidFill>
                <a:srgbClr val="00436F"/>
              </a:solidFill>
            </a:endParaRPr>
          </a:p>
          <a:p>
            <a:pPr marL="342900" lvl="1" indent="0">
              <a:buNone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UM </a:t>
            </a:r>
            <a:r>
              <a:rPr lang="nl-NL" i="1" dirty="0"/>
              <a:t>(</a:t>
            </a:r>
            <a:r>
              <a:rPr lang="nl-NL" i="1" dirty="0" err="1"/>
              <a:t>ultrarapid</a:t>
            </a:r>
            <a:r>
              <a:rPr lang="nl-NL" i="1" dirty="0"/>
              <a:t> </a:t>
            </a:r>
            <a:r>
              <a:rPr lang="nl-NL" i="1" dirty="0" err="1"/>
              <a:t>metabolizer</a:t>
            </a:r>
            <a:r>
              <a:rPr lang="nl-NL" i="1" dirty="0"/>
              <a:t>)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738" y="4259597"/>
            <a:ext cx="2794525" cy="198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5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Wanneer farmacogenetica?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52650" y="1518407"/>
            <a:ext cx="7886700" cy="4658556"/>
          </a:xfrm>
        </p:spPr>
        <p:txBody>
          <a:bodyPr/>
          <a:lstStyle/>
          <a:p>
            <a:pPr marL="342900" lvl="1" indent="0">
              <a:buNone/>
            </a:pPr>
            <a:endParaRPr lang="nl-NL" dirty="0"/>
          </a:p>
          <a:p>
            <a:r>
              <a:rPr lang="nl-NL" sz="2400" dirty="0">
                <a:solidFill>
                  <a:srgbClr val="00436F"/>
                </a:solidFill>
              </a:rPr>
              <a:t>Als veel en/of ernstige bijwerkingen optreden die niet kunnen worden verklaard door andere oorzaken.</a:t>
            </a:r>
          </a:p>
          <a:p>
            <a:pPr marL="0" indent="0">
              <a:buNone/>
            </a:pPr>
            <a:endParaRPr lang="nl-NL" sz="2400" dirty="0">
              <a:solidFill>
                <a:srgbClr val="00436F"/>
              </a:solidFill>
            </a:endParaRPr>
          </a:p>
          <a:p>
            <a:r>
              <a:rPr lang="nl-NL" sz="2400" dirty="0">
                <a:solidFill>
                  <a:srgbClr val="00436F"/>
                </a:solidFill>
              </a:rPr>
              <a:t>Bij onvoldoende effectiviteit bij een normale of zelfs hoge dosering medicatie.</a:t>
            </a:r>
          </a:p>
          <a:p>
            <a:pPr marL="0" indent="0">
              <a:buNone/>
            </a:pPr>
            <a:endParaRPr lang="nl-NL" sz="2400" dirty="0">
              <a:solidFill>
                <a:srgbClr val="00436F"/>
              </a:solidFill>
            </a:endParaRPr>
          </a:p>
          <a:p>
            <a:r>
              <a:rPr lang="nl-NL" sz="2400" dirty="0">
                <a:solidFill>
                  <a:srgbClr val="00436F"/>
                </a:solidFill>
              </a:rPr>
              <a:t>Bij patiënten die bij een standaarddosering ongewoon hoge of lage plasmaconcentraties hebben.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5359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Hoe bepaal je een genetisch profiel?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52650" y="1786855"/>
            <a:ext cx="7886700" cy="4390108"/>
          </a:xfrm>
        </p:spPr>
        <p:txBody>
          <a:bodyPr/>
          <a:lstStyle/>
          <a:p>
            <a:r>
              <a:rPr lang="nl-NL" sz="2400" dirty="0">
                <a:solidFill>
                  <a:srgbClr val="00436F"/>
                </a:solidFill>
              </a:rPr>
              <a:t>Via DNA-onderzoek (bloed-, wangslijmvlies- of speekselmonsters).</a:t>
            </a:r>
          </a:p>
          <a:p>
            <a:endParaRPr lang="nl-NL" sz="2400" dirty="0">
              <a:solidFill>
                <a:srgbClr val="00436F"/>
              </a:solidFill>
            </a:endParaRPr>
          </a:p>
          <a:p>
            <a:r>
              <a:rPr lang="nl-NL" sz="2400" dirty="0">
                <a:solidFill>
                  <a:srgbClr val="00436F"/>
                </a:solidFill>
              </a:rPr>
              <a:t>Identificatie kan leiden tot dosisaanpassingen of het</a:t>
            </a:r>
            <a:r>
              <a:rPr lang="nl-NL" sz="2400" dirty="0">
                <a:solidFill>
                  <a:srgbClr val="FF0000"/>
                </a:solidFill>
              </a:rPr>
              <a:t> </a:t>
            </a:r>
            <a:r>
              <a:rPr lang="nl-NL" sz="2400" dirty="0">
                <a:solidFill>
                  <a:srgbClr val="00436F"/>
                </a:solidFill>
              </a:rPr>
              <a:t>voorschrijven van een</a:t>
            </a:r>
            <a:r>
              <a:rPr lang="nl-NL" sz="2400" dirty="0">
                <a:solidFill>
                  <a:srgbClr val="FF0000"/>
                </a:solidFill>
              </a:rPr>
              <a:t> </a:t>
            </a:r>
            <a:r>
              <a:rPr lang="nl-NL" sz="2400" dirty="0">
                <a:solidFill>
                  <a:srgbClr val="00436F"/>
                </a:solidFill>
              </a:rPr>
              <a:t>ander geneesmiddel.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767263"/>
            <a:ext cx="3238500" cy="14097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l="18512" r="15814"/>
          <a:stretch/>
        </p:blipFill>
        <p:spPr>
          <a:xfrm>
            <a:off x="4705605" y="4765519"/>
            <a:ext cx="2780790" cy="141144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4"/>
          <a:srcRect t="5918"/>
          <a:stretch/>
        </p:blipFill>
        <p:spPr>
          <a:xfrm>
            <a:off x="7486396" y="4765519"/>
            <a:ext cx="3181605" cy="140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297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05814" y="1690689"/>
            <a:ext cx="8233537" cy="4221106"/>
          </a:xfrm>
        </p:spPr>
        <p:txBody>
          <a:bodyPr>
            <a:normAutofit fontScale="92500" lnSpcReduction="10000"/>
          </a:bodyPr>
          <a:lstStyle/>
          <a:p>
            <a:pPr marL="342900" lvl="1" indent="0">
              <a:buNone/>
            </a:pPr>
            <a:endParaRPr lang="nl-NL" b="1" dirty="0"/>
          </a:p>
          <a:p>
            <a:pPr lvl="1"/>
            <a:r>
              <a:rPr lang="nl-NL" sz="2400" dirty="0">
                <a:solidFill>
                  <a:srgbClr val="00436F"/>
                </a:solidFill>
              </a:rPr>
              <a:t>5-10% van de (blanke) bevolking heeft geen CYP2D6 enzymactiviteit in de lever (</a:t>
            </a:r>
            <a:r>
              <a:rPr lang="nl-NL" sz="2400" dirty="0" err="1">
                <a:solidFill>
                  <a:srgbClr val="00436F"/>
                </a:solidFill>
              </a:rPr>
              <a:t>poor</a:t>
            </a:r>
            <a:r>
              <a:rPr lang="nl-NL" sz="2400" dirty="0">
                <a:solidFill>
                  <a:srgbClr val="00436F"/>
                </a:solidFill>
              </a:rPr>
              <a:t> </a:t>
            </a:r>
            <a:r>
              <a:rPr lang="nl-NL" sz="2400" dirty="0" err="1">
                <a:solidFill>
                  <a:srgbClr val="00436F"/>
                </a:solidFill>
              </a:rPr>
              <a:t>metabolizer</a:t>
            </a:r>
            <a:r>
              <a:rPr lang="nl-NL" sz="2400" dirty="0">
                <a:solidFill>
                  <a:srgbClr val="00436F"/>
                </a:solidFill>
              </a:rPr>
              <a:t>) = inactief CYP2D6.</a:t>
            </a:r>
          </a:p>
          <a:p>
            <a:pPr lvl="1"/>
            <a:endParaRPr lang="nl-NL" sz="2400" dirty="0">
              <a:solidFill>
                <a:srgbClr val="00436F"/>
              </a:solidFill>
            </a:endParaRPr>
          </a:p>
          <a:p>
            <a:pPr lvl="1"/>
            <a:r>
              <a:rPr lang="nl-NL" sz="2400" dirty="0">
                <a:solidFill>
                  <a:srgbClr val="00436F"/>
                </a:solidFill>
              </a:rPr>
              <a:t>Dit zijn 40-80 miljoen mensen in Europa.</a:t>
            </a:r>
          </a:p>
          <a:p>
            <a:pPr lvl="1"/>
            <a:endParaRPr lang="nl-NL" sz="2400" dirty="0">
              <a:solidFill>
                <a:srgbClr val="00436F"/>
              </a:solidFill>
            </a:endParaRPr>
          </a:p>
          <a:p>
            <a:pPr lvl="1"/>
            <a:r>
              <a:rPr lang="nl-NL" sz="2400" dirty="0">
                <a:solidFill>
                  <a:srgbClr val="00436F"/>
                </a:solidFill>
              </a:rPr>
              <a:t>Behandeling met antidepressiva, antipsychotica en bètablokkers kunnen meer bijwerkingen geven bij personen met een inactief CYP2D6. </a:t>
            </a:r>
          </a:p>
          <a:p>
            <a:pPr lvl="1"/>
            <a:endParaRPr lang="nl-NL" sz="2400" dirty="0">
              <a:solidFill>
                <a:srgbClr val="00436F"/>
              </a:solidFill>
            </a:endParaRPr>
          </a:p>
          <a:p>
            <a:pPr lvl="1"/>
            <a:r>
              <a:rPr lang="nl-NL" sz="2400" dirty="0">
                <a:solidFill>
                  <a:srgbClr val="00436F"/>
                </a:solidFill>
              </a:rPr>
              <a:t>Deze personen hebben baat bij een lagere dosering</a:t>
            </a:r>
            <a:r>
              <a:rPr lang="nl-NL" sz="2400" dirty="0">
                <a:solidFill>
                  <a:srgbClr val="FF0000"/>
                </a:solidFill>
              </a:rPr>
              <a:t> </a:t>
            </a:r>
            <a:r>
              <a:rPr lang="nl-NL" sz="2400" dirty="0">
                <a:solidFill>
                  <a:srgbClr val="00436F"/>
                </a:solidFill>
              </a:rPr>
              <a:t>van het geneesmiddel dan normaal.</a:t>
            </a:r>
          </a:p>
          <a:p>
            <a:pPr lvl="1"/>
            <a:endParaRPr lang="nl-NL" sz="2400" b="1" dirty="0">
              <a:solidFill>
                <a:srgbClr val="002060"/>
              </a:solidFill>
            </a:endParaRPr>
          </a:p>
          <a:p>
            <a:pPr lvl="1"/>
            <a:endParaRPr lang="nl-NL" sz="2400" dirty="0">
              <a:solidFill>
                <a:srgbClr val="00206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Voorbeeld</a:t>
            </a:r>
          </a:p>
        </p:txBody>
      </p:sp>
      <p:pic>
        <p:nvPicPr>
          <p:cNvPr id="5" name="Tijdelijke aanduiding voor inhou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972" y="977"/>
            <a:ext cx="3932729" cy="168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013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Meer weten?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52650" y="1690689"/>
            <a:ext cx="7805780" cy="4486274"/>
          </a:xfrm>
        </p:spPr>
        <p:txBody>
          <a:bodyPr/>
          <a:lstStyle/>
          <a:p>
            <a:r>
              <a:rPr lang="nl-NL" sz="2400" dirty="0">
                <a:solidFill>
                  <a:srgbClr val="00436F"/>
                </a:solidFill>
                <a:cs typeface="Arial" pitchFamily="34" charset="0"/>
              </a:rPr>
              <a:t>Deze (en meer) informatie is ook te vinden op </a:t>
            </a:r>
            <a:r>
              <a:rPr lang="nl-NL" sz="2000" dirty="0">
                <a:solidFill>
                  <a:srgbClr val="002060"/>
                </a:solidFill>
                <a:cs typeface="Arial" pitchFamily="34" charset="0"/>
                <a:hlinkClick r:id="rId2"/>
              </a:rPr>
              <a:t>www.knmp.nl/apotheekteam</a:t>
            </a:r>
            <a:endParaRPr lang="nl-NL" sz="2000" dirty="0">
              <a:solidFill>
                <a:srgbClr val="002060"/>
              </a:solidFill>
              <a:cs typeface="Arial" pitchFamily="34" charset="0"/>
            </a:endParaRPr>
          </a:p>
          <a:p>
            <a:endParaRPr lang="nl-NL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400" dirty="0">
                <a:solidFill>
                  <a:srgbClr val="00436F"/>
                </a:solidFill>
              </a:rPr>
              <a:t>Voor meer informatie: </a:t>
            </a:r>
            <a:r>
              <a:rPr lang="nl-NL" sz="2000" dirty="0">
                <a:solidFill>
                  <a:srgbClr val="002060"/>
                </a:solidFill>
                <a:hlinkClick r:id="rId3"/>
              </a:rPr>
              <a:t>innovatie@knmp.nl</a:t>
            </a:r>
            <a:r>
              <a:rPr lang="nl-NL" sz="2000" dirty="0">
                <a:solidFill>
                  <a:srgbClr val="002060"/>
                </a:solidFill>
              </a:rPr>
              <a:t>  </a:t>
            </a:r>
          </a:p>
          <a:p>
            <a:endParaRPr lang="nl-NL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nl-NL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nl-NL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978" y="3749535"/>
            <a:ext cx="3255546" cy="21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817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2017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601" y="1640111"/>
            <a:ext cx="618308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00436F"/>
                </a:solidFill>
              </a:rPr>
              <a:t>FARMACOGENETICA</a:t>
            </a:r>
            <a:endParaRPr lang="nl-NL" b="1" dirty="0">
              <a:solidFill>
                <a:srgbClr val="00436F"/>
              </a:solidFill>
            </a:endParaRPr>
          </a:p>
          <a:p>
            <a:r>
              <a:rPr lang="nl-NL" sz="2800" dirty="0">
                <a:solidFill>
                  <a:srgbClr val="EB690B"/>
                </a:solidFill>
              </a:rPr>
              <a:t>Medicijnen op maat – Het zit in de genen</a:t>
            </a:r>
          </a:p>
          <a:p>
            <a:endParaRPr lang="nl-NL" sz="4000" dirty="0">
              <a:solidFill>
                <a:srgbClr val="00436F"/>
              </a:solidFill>
            </a:endParaRPr>
          </a:p>
          <a:p>
            <a:r>
              <a:rPr lang="nl-NL" sz="4000" b="1" dirty="0">
                <a:solidFill>
                  <a:srgbClr val="0079C7"/>
                </a:solidFill>
              </a:rPr>
              <a:t>Uitleg </a:t>
            </a:r>
          </a:p>
          <a:p>
            <a:r>
              <a:rPr lang="nl-NL" sz="4000" b="1" dirty="0">
                <a:solidFill>
                  <a:srgbClr val="0079C7"/>
                </a:solidFill>
              </a:rPr>
              <a:t>Apotheekteam</a:t>
            </a:r>
          </a:p>
        </p:txBody>
      </p:sp>
    </p:spTree>
    <p:extLst>
      <p:ext uri="{BB962C8B-B14F-4D97-AF65-F5344CB8AC3E}">
        <p14:creationId xmlns:p14="http://schemas.microsoft.com/office/powerpoint/2010/main" val="671185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400" y="5"/>
            <a:ext cx="11582400" cy="584775"/>
          </a:xfrm>
        </p:spPr>
        <p:txBody>
          <a:bodyPr/>
          <a:lstStyle/>
          <a:p>
            <a:r>
              <a:rPr lang="nl-NL" dirty="0"/>
              <a:t>Inhoud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Clr>
                <a:srgbClr val="00AEE6"/>
              </a:buClr>
              <a:buFont typeface="+mj-lt"/>
              <a:buAutoNum type="arabicPeriod"/>
            </a:pPr>
            <a:r>
              <a:rPr lang="nl-NL" sz="2400" dirty="0">
                <a:solidFill>
                  <a:srgbClr val="00436F"/>
                </a:solidFill>
              </a:rPr>
              <a:t>Wat is farmacogenetica?</a:t>
            </a:r>
          </a:p>
          <a:p>
            <a:pPr marL="457200" indent="-457200">
              <a:buClr>
                <a:srgbClr val="00AEE6"/>
              </a:buClr>
              <a:buFont typeface="+mj-lt"/>
              <a:buAutoNum type="arabicPeriod"/>
            </a:pPr>
            <a:r>
              <a:rPr lang="nl-NL" sz="2400" dirty="0">
                <a:solidFill>
                  <a:srgbClr val="00436F"/>
                </a:solidFill>
              </a:rPr>
              <a:t>Waarom farmacogenetica?</a:t>
            </a:r>
          </a:p>
          <a:p>
            <a:pPr marL="457200" indent="-457200">
              <a:buClr>
                <a:srgbClr val="00AEE6"/>
              </a:buClr>
              <a:buFont typeface="+mj-lt"/>
              <a:buAutoNum type="arabicPeriod"/>
            </a:pPr>
            <a:r>
              <a:rPr lang="nl-NL" sz="2400" dirty="0">
                <a:solidFill>
                  <a:srgbClr val="00436F"/>
                </a:solidFill>
              </a:rPr>
              <a:t>Farmacogenetica en geneesmiddelen</a:t>
            </a:r>
          </a:p>
          <a:p>
            <a:pPr marL="457200" indent="-457200">
              <a:buClr>
                <a:srgbClr val="00AEE6"/>
              </a:buClr>
              <a:buFont typeface="+mj-lt"/>
              <a:buAutoNum type="arabicPeriod"/>
            </a:pPr>
            <a:r>
              <a:rPr lang="nl-NL" sz="2400" dirty="0">
                <a:solidFill>
                  <a:srgbClr val="00436F"/>
                </a:solidFill>
              </a:rPr>
              <a:t>Wanneer farmacogenetica?</a:t>
            </a:r>
          </a:p>
          <a:p>
            <a:pPr marL="457200" indent="-457200">
              <a:buClr>
                <a:srgbClr val="00AEE6"/>
              </a:buClr>
              <a:buFont typeface="+mj-lt"/>
              <a:buAutoNum type="arabicPeriod"/>
            </a:pPr>
            <a:r>
              <a:rPr lang="nl-NL" sz="2400" dirty="0">
                <a:solidFill>
                  <a:srgbClr val="00436F"/>
                </a:solidFill>
              </a:rPr>
              <a:t>Hoe bepaal je een genetisch profiel?</a:t>
            </a:r>
          </a:p>
          <a:p>
            <a:pPr marL="457200" indent="-457200">
              <a:buClr>
                <a:srgbClr val="00AEE6"/>
              </a:buClr>
              <a:buFont typeface="+mj-lt"/>
              <a:buAutoNum type="arabicPeriod"/>
            </a:pPr>
            <a:r>
              <a:rPr lang="nl-NL" sz="2400" dirty="0">
                <a:solidFill>
                  <a:srgbClr val="00436F"/>
                </a:solidFill>
              </a:rPr>
              <a:t>Meer weten?</a:t>
            </a:r>
          </a:p>
          <a:p>
            <a:pPr marL="0" indent="0">
              <a:buClr>
                <a:srgbClr val="00AEE6"/>
              </a:buClr>
              <a:buNone/>
            </a:pPr>
            <a:endParaRPr lang="nl-NL" sz="2400" dirty="0">
              <a:solidFill>
                <a:srgbClr val="00436F"/>
              </a:solidFill>
            </a:endParaRPr>
          </a:p>
          <a:p>
            <a:pPr marL="0" indent="0">
              <a:buClr>
                <a:srgbClr val="00AEE6"/>
              </a:buClr>
              <a:buNone/>
            </a:pPr>
            <a:endParaRPr lang="nl-NL" sz="2400" dirty="0">
              <a:solidFill>
                <a:srgbClr val="00436F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" y="4581714"/>
            <a:ext cx="6709955" cy="132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16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dirty="0"/>
              <a:t>Wat is farmacogenetica?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1559" y="1458447"/>
            <a:ext cx="4451695" cy="4718516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>
                <a:solidFill>
                  <a:srgbClr val="00436F"/>
                </a:solidFill>
              </a:rPr>
              <a:t>De Europese registratieautoriteit European </a:t>
            </a:r>
            <a:r>
              <a:rPr lang="nl-NL" sz="2400" dirty="0" err="1">
                <a:solidFill>
                  <a:srgbClr val="00436F"/>
                </a:solidFill>
              </a:rPr>
              <a:t>Medicines</a:t>
            </a:r>
            <a:r>
              <a:rPr lang="nl-NL" sz="2400" dirty="0">
                <a:solidFill>
                  <a:srgbClr val="00436F"/>
                </a:solidFill>
              </a:rPr>
              <a:t> Agency (EMA) definieert farmacogenetica als het onderzoek van variaties in het DNA gerelateerd aan de geneesmiddelenrespons (EMA 2009).</a:t>
            </a:r>
          </a:p>
          <a:p>
            <a:pPr marL="0" indent="0">
              <a:buNone/>
            </a:pPr>
            <a:endParaRPr lang="nl-NL" sz="2400" dirty="0">
              <a:solidFill>
                <a:srgbClr val="00436F"/>
              </a:solidFill>
            </a:endParaRPr>
          </a:p>
          <a:p>
            <a:r>
              <a:rPr lang="nl-NL" sz="2400" dirty="0">
                <a:solidFill>
                  <a:srgbClr val="00436F"/>
                </a:solidFill>
              </a:rPr>
              <a:t>Ofwel: De farmacogenetica onderzoekt in hoeverre verschillen in het genetisch profiel van mensen een verklaring vormen voor de verschillen in effectiviteit en bijwerkingen van geneesmiddelen. </a:t>
            </a:r>
          </a:p>
        </p:txBody>
      </p:sp>
    </p:spTree>
    <p:extLst>
      <p:ext uri="{BB962C8B-B14F-4D97-AF65-F5344CB8AC3E}">
        <p14:creationId xmlns:p14="http://schemas.microsoft.com/office/powerpoint/2010/main" val="3960375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Waarom farmacogenetica?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52650" y="1480843"/>
            <a:ext cx="7886700" cy="4696121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00436F"/>
                </a:solidFill>
              </a:rPr>
              <a:t>Medicatiebewaking op basis van farmacogenetische parameters is belangrijk bij de keuze van het meest geschikte geneesmiddel en bij het aanpassen van de dosering van bepaalde geneesmiddelen (medicatie op maat).</a:t>
            </a:r>
            <a:endParaRPr lang="nl-NL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00436F"/>
                </a:solidFill>
              </a:rPr>
              <a:t>Vele factoren hebben invloed op de geneesmiddelrespons en  het ontstaan van bijwerkingen.</a:t>
            </a:r>
          </a:p>
          <a:p>
            <a:r>
              <a:rPr lang="nl-NL" dirty="0">
                <a:solidFill>
                  <a:srgbClr val="00436F"/>
                </a:solidFill>
              </a:rPr>
              <a:t>Eén van deze factoren is de genetische variatie.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5027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52650" y="1551963"/>
            <a:ext cx="7807187" cy="4359832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rgbClr val="00436F"/>
                </a:solidFill>
              </a:rPr>
              <a:t>Veel geneesmiddelen worden afgebroken in de lever.</a:t>
            </a:r>
          </a:p>
          <a:p>
            <a:endParaRPr lang="nl-NL" sz="2400" dirty="0">
              <a:solidFill>
                <a:srgbClr val="00436F"/>
              </a:solidFill>
            </a:endParaRPr>
          </a:p>
          <a:p>
            <a:r>
              <a:rPr lang="nl-NL" sz="2400" dirty="0">
                <a:solidFill>
                  <a:srgbClr val="00436F"/>
                </a:solidFill>
              </a:rPr>
              <a:t>Door leverenzymen, de zogenaamde Cytochroom-P450-enzymen (CYP-enzymen).</a:t>
            </a:r>
          </a:p>
          <a:p>
            <a:endParaRPr lang="nl-NL" sz="2400" dirty="0">
              <a:solidFill>
                <a:srgbClr val="00436F"/>
              </a:solidFill>
            </a:endParaRPr>
          </a:p>
          <a:p>
            <a:r>
              <a:rPr lang="nl-NL" sz="2400" dirty="0">
                <a:solidFill>
                  <a:srgbClr val="00436F"/>
                </a:solidFill>
              </a:rPr>
              <a:t>Voorbeeld: </a:t>
            </a:r>
            <a:r>
              <a:rPr lang="nl-NL" dirty="0">
                <a:solidFill>
                  <a:srgbClr val="00436F"/>
                </a:solidFill>
              </a:rPr>
              <a:t>Het enzym CYP2D6 is betrokken bij de afbraak van 20-30% van alle geneesmiddelen.</a:t>
            </a:r>
          </a:p>
          <a:p>
            <a:endParaRPr lang="nl-NL" sz="2400" dirty="0">
              <a:solidFill>
                <a:srgbClr val="002060"/>
              </a:solidFill>
            </a:endParaRPr>
          </a:p>
          <a:p>
            <a:endParaRPr lang="nl-NL" sz="2400" dirty="0">
              <a:solidFill>
                <a:srgbClr val="002060"/>
              </a:solidFill>
            </a:endParaRPr>
          </a:p>
          <a:p>
            <a:pPr lvl="1"/>
            <a:endParaRPr lang="nl-NL" sz="24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www.menselijk-lichaam.com/wp-content/uploads/vergrote-le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441" y="289922"/>
            <a:ext cx="1032422" cy="104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Farmacogenetica en geneesmiddelen </a:t>
            </a:r>
          </a:p>
        </p:txBody>
      </p:sp>
      <p:sp>
        <p:nvSpPr>
          <p:cNvPr id="4" name="AutoShape 2" descr="http://www.farmacogenetica.nl/images/team/CYP2D6genmen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6817" y="4080172"/>
            <a:ext cx="1892777" cy="205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84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52650" y="1551963"/>
            <a:ext cx="7807187" cy="4359832"/>
          </a:xfrm>
        </p:spPr>
        <p:txBody>
          <a:bodyPr>
            <a:normAutofit fontScale="92500" lnSpcReduction="10000"/>
          </a:bodyPr>
          <a:lstStyle/>
          <a:p>
            <a:r>
              <a:rPr lang="nl-NL" sz="2400" dirty="0">
                <a:solidFill>
                  <a:srgbClr val="00436F"/>
                </a:solidFill>
              </a:rPr>
              <a:t>Niet iedereen zet geneesmiddelen om (</a:t>
            </a:r>
            <a:r>
              <a:rPr lang="nl-NL" sz="2400" dirty="0" err="1">
                <a:solidFill>
                  <a:srgbClr val="00436F"/>
                </a:solidFill>
              </a:rPr>
              <a:t>metaboliseren</a:t>
            </a:r>
            <a:r>
              <a:rPr lang="nl-NL" sz="2400" dirty="0">
                <a:solidFill>
                  <a:srgbClr val="00436F"/>
                </a:solidFill>
              </a:rPr>
              <a:t>) met dezelfde snelheid.</a:t>
            </a:r>
          </a:p>
          <a:p>
            <a:pPr marL="0" indent="0">
              <a:buNone/>
            </a:pPr>
            <a:endParaRPr lang="nl-NL" sz="2400" dirty="0">
              <a:solidFill>
                <a:srgbClr val="00436F"/>
              </a:solidFill>
            </a:endParaRPr>
          </a:p>
          <a:p>
            <a:r>
              <a:rPr lang="nl-NL" sz="2400" dirty="0">
                <a:solidFill>
                  <a:srgbClr val="00436F"/>
                </a:solidFill>
              </a:rPr>
              <a:t>Erfelijkheid speelt een belangrijke rol.</a:t>
            </a:r>
          </a:p>
          <a:p>
            <a:pPr marL="0" indent="0">
              <a:buNone/>
            </a:pPr>
            <a:endParaRPr lang="nl-NL" sz="2400" dirty="0">
              <a:solidFill>
                <a:srgbClr val="00436F"/>
              </a:solidFill>
            </a:endParaRPr>
          </a:p>
          <a:p>
            <a:r>
              <a:rPr lang="nl-NL" sz="2400" dirty="0">
                <a:solidFill>
                  <a:srgbClr val="00436F"/>
                </a:solidFill>
              </a:rPr>
              <a:t>DNA-onderzoek kan meer duidelijkheid geven over hoe iemand geneesmiddelen omzet. Er zijn vier categorieën:</a:t>
            </a:r>
          </a:p>
          <a:p>
            <a:pPr lvl="1"/>
            <a:r>
              <a:rPr lang="nl-NL" sz="2400" b="1" dirty="0">
                <a:solidFill>
                  <a:srgbClr val="00436F"/>
                </a:solidFill>
              </a:rPr>
              <a:t>PM</a:t>
            </a:r>
            <a:r>
              <a:rPr lang="nl-NL" sz="2400" dirty="0">
                <a:solidFill>
                  <a:srgbClr val="00436F"/>
                </a:solidFill>
              </a:rPr>
              <a:t> (</a:t>
            </a:r>
            <a:r>
              <a:rPr lang="nl-NL" sz="2400" i="1" dirty="0" err="1">
                <a:solidFill>
                  <a:srgbClr val="00436F"/>
                </a:solidFill>
              </a:rPr>
              <a:t>poor</a:t>
            </a:r>
            <a:r>
              <a:rPr lang="nl-NL" sz="2400" i="1" dirty="0">
                <a:solidFill>
                  <a:srgbClr val="00436F"/>
                </a:solidFill>
              </a:rPr>
              <a:t> </a:t>
            </a:r>
            <a:r>
              <a:rPr lang="nl-NL" sz="2400" i="1" dirty="0" err="1">
                <a:solidFill>
                  <a:srgbClr val="00436F"/>
                </a:solidFill>
              </a:rPr>
              <a:t>metabolizer</a:t>
            </a:r>
            <a:r>
              <a:rPr lang="nl-NL" sz="2400" dirty="0">
                <a:solidFill>
                  <a:srgbClr val="00436F"/>
                </a:solidFill>
              </a:rPr>
              <a:t>)</a:t>
            </a:r>
          </a:p>
          <a:p>
            <a:pPr lvl="1"/>
            <a:r>
              <a:rPr lang="nl-NL" sz="2400" b="1" dirty="0">
                <a:solidFill>
                  <a:srgbClr val="00436F"/>
                </a:solidFill>
              </a:rPr>
              <a:t>IM</a:t>
            </a:r>
            <a:r>
              <a:rPr lang="nl-NL" sz="2400" dirty="0">
                <a:solidFill>
                  <a:srgbClr val="00436F"/>
                </a:solidFill>
              </a:rPr>
              <a:t> </a:t>
            </a:r>
            <a:r>
              <a:rPr lang="nl-NL" sz="2400" i="1" dirty="0">
                <a:solidFill>
                  <a:srgbClr val="00436F"/>
                </a:solidFill>
              </a:rPr>
              <a:t>(</a:t>
            </a:r>
            <a:r>
              <a:rPr lang="nl-NL" sz="2400" i="1" dirty="0" err="1">
                <a:solidFill>
                  <a:srgbClr val="00436F"/>
                </a:solidFill>
              </a:rPr>
              <a:t>intermediate</a:t>
            </a:r>
            <a:r>
              <a:rPr lang="nl-NL" sz="2400" i="1" dirty="0">
                <a:solidFill>
                  <a:srgbClr val="00436F"/>
                </a:solidFill>
              </a:rPr>
              <a:t> </a:t>
            </a:r>
            <a:r>
              <a:rPr lang="nl-NL" sz="2400" i="1" dirty="0" err="1">
                <a:solidFill>
                  <a:srgbClr val="00436F"/>
                </a:solidFill>
              </a:rPr>
              <a:t>metabolizer</a:t>
            </a:r>
            <a:r>
              <a:rPr lang="nl-NL" sz="2400" i="1" dirty="0">
                <a:solidFill>
                  <a:srgbClr val="00436F"/>
                </a:solidFill>
              </a:rPr>
              <a:t>)</a:t>
            </a:r>
            <a:endParaRPr lang="nl-NL" sz="2400" dirty="0">
              <a:solidFill>
                <a:srgbClr val="00436F"/>
              </a:solidFill>
            </a:endParaRPr>
          </a:p>
          <a:p>
            <a:pPr lvl="1"/>
            <a:r>
              <a:rPr lang="nl-NL" sz="2400" b="1" dirty="0">
                <a:solidFill>
                  <a:srgbClr val="00436F"/>
                </a:solidFill>
              </a:rPr>
              <a:t>EM</a:t>
            </a:r>
            <a:r>
              <a:rPr lang="nl-NL" sz="2400" dirty="0">
                <a:solidFill>
                  <a:srgbClr val="00436F"/>
                </a:solidFill>
              </a:rPr>
              <a:t> </a:t>
            </a:r>
            <a:r>
              <a:rPr lang="nl-NL" sz="2400" i="1" dirty="0">
                <a:solidFill>
                  <a:srgbClr val="00436F"/>
                </a:solidFill>
              </a:rPr>
              <a:t>(</a:t>
            </a:r>
            <a:r>
              <a:rPr lang="nl-NL" sz="2400" i="1" dirty="0" err="1">
                <a:solidFill>
                  <a:srgbClr val="00436F"/>
                </a:solidFill>
              </a:rPr>
              <a:t>extensive</a:t>
            </a:r>
            <a:r>
              <a:rPr lang="nl-NL" sz="2400" i="1" dirty="0">
                <a:solidFill>
                  <a:srgbClr val="00436F"/>
                </a:solidFill>
              </a:rPr>
              <a:t> </a:t>
            </a:r>
            <a:r>
              <a:rPr lang="nl-NL" sz="2400" i="1" dirty="0" err="1">
                <a:solidFill>
                  <a:srgbClr val="00436F"/>
                </a:solidFill>
              </a:rPr>
              <a:t>metabolizer</a:t>
            </a:r>
            <a:r>
              <a:rPr lang="nl-NL" sz="2400" i="1" dirty="0">
                <a:solidFill>
                  <a:srgbClr val="00436F"/>
                </a:solidFill>
              </a:rPr>
              <a:t>) </a:t>
            </a:r>
          </a:p>
          <a:p>
            <a:pPr marL="685800" lvl="2" indent="0">
              <a:buNone/>
            </a:pPr>
            <a:r>
              <a:rPr lang="nl-NL" sz="2100" i="1" dirty="0">
                <a:solidFill>
                  <a:srgbClr val="00436F"/>
                </a:solidFill>
              </a:rPr>
              <a:t>   &gt;&gt;&gt; Wordt steeds vaker </a:t>
            </a:r>
            <a:r>
              <a:rPr lang="nl-NL" sz="2100" b="1" i="1" dirty="0">
                <a:solidFill>
                  <a:srgbClr val="00436F"/>
                </a:solidFill>
              </a:rPr>
              <a:t>NM</a:t>
            </a:r>
            <a:r>
              <a:rPr lang="nl-NL" sz="2100" i="1" dirty="0">
                <a:solidFill>
                  <a:srgbClr val="00436F"/>
                </a:solidFill>
              </a:rPr>
              <a:t> (</a:t>
            </a:r>
            <a:r>
              <a:rPr lang="nl-NL" sz="2100" i="1" dirty="0" err="1">
                <a:solidFill>
                  <a:srgbClr val="00436F"/>
                </a:solidFill>
              </a:rPr>
              <a:t>normal</a:t>
            </a:r>
            <a:r>
              <a:rPr lang="nl-NL" sz="2100" i="1" dirty="0">
                <a:solidFill>
                  <a:srgbClr val="00436F"/>
                </a:solidFill>
              </a:rPr>
              <a:t> </a:t>
            </a:r>
            <a:r>
              <a:rPr lang="nl-NL" sz="2100" i="1" dirty="0" err="1">
                <a:solidFill>
                  <a:srgbClr val="00436F"/>
                </a:solidFill>
              </a:rPr>
              <a:t>metabolizer</a:t>
            </a:r>
            <a:r>
              <a:rPr lang="nl-NL" sz="2100" i="1" dirty="0">
                <a:solidFill>
                  <a:srgbClr val="00436F"/>
                </a:solidFill>
              </a:rPr>
              <a:t>) genoemd.</a:t>
            </a:r>
            <a:endParaRPr lang="nl-NL" sz="2100" dirty="0">
              <a:solidFill>
                <a:srgbClr val="00436F"/>
              </a:solidFill>
            </a:endParaRPr>
          </a:p>
          <a:p>
            <a:pPr lvl="1"/>
            <a:r>
              <a:rPr lang="nl-NL" sz="2400" b="1" dirty="0">
                <a:solidFill>
                  <a:srgbClr val="00436F"/>
                </a:solidFill>
              </a:rPr>
              <a:t>UM </a:t>
            </a:r>
            <a:r>
              <a:rPr lang="nl-NL" sz="2400" i="1" dirty="0">
                <a:solidFill>
                  <a:srgbClr val="00436F"/>
                </a:solidFill>
              </a:rPr>
              <a:t>(</a:t>
            </a:r>
            <a:r>
              <a:rPr lang="nl-NL" sz="2400" i="1" dirty="0" err="1">
                <a:solidFill>
                  <a:srgbClr val="00436F"/>
                </a:solidFill>
              </a:rPr>
              <a:t>ultrarapid</a:t>
            </a:r>
            <a:r>
              <a:rPr lang="nl-NL" sz="2400" i="1" dirty="0">
                <a:solidFill>
                  <a:srgbClr val="00436F"/>
                </a:solidFill>
              </a:rPr>
              <a:t> </a:t>
            </a:r>
            <a:r>
              <a:rPr lang="nl-NL" sz="2400" i="1" dirty="0" err="1">
                <a:solidFill>
                  <a:srgbClr val="00436F"/>
                </a:solidFill>
              </a:rPr>
              <a:t>metabolizer</a:t>
            </a:r>
            <a:r>
              <a:rPr lang="nl-NL" sz="2400" i="1" dirty="0">
                <a:solidFill>
                  <a:srgbClr val="00436F"/>
                </a:solidFill>
              </a:rPr>
              <a:t>)</a:t>
            </a:r>
            <a:endParaRPr lang="nl-NL" sz="2400" b="1" dirty="0">
              <a:solidFill>
                <a:srgbClr val="00436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Farmacogenetica en geneesmiddelen </a:t>
            </a:r>
          </a:p>
        </p:txBody>
      </p:sp>
    </p:spTree>
    <p:extLst>
      <p:ext uri="{BB962C8B-B14F-4D97-AF65-F5344CB8AC3E}">
        <p14:creationId xmlns:p14="http://schemas.microsoft.com/office/powerpoint/2010/main" val="192525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52650" y="1543575"/>
            <a:ext cx="7807187" cy="4368221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rgbClr val="00436F"/>
                </a:solidFill>
              </a:rPr>
              <a:t>Sterk verlaagde of afwezige activiteit het CYP-enzym.  Het geneesmiddel wordt vertraagd of helemaal niet omgezet.</a:t>
            </a:r>
          </a:p>
          <a:p>
            <a:endParaRPr lang="nl-NL" sz="2400" dirty="0">
              <a:solidFill>
                <a:srgbClr val="00436F"/>
              </a:solidFill>
            </a:endParaRPr>
          </a:p>
          <a:p>
            <a:r>
              <a:rPr lang="nl-NL" sz="2400" dirty="0">
                <a:solidFill>
                  <a:srgbClr val="00436F"/>
                </a:solidFill>
              </a:rPr>
              <a:t>Patiënt krijgt een lagere dosering van het</a:t>
            </a:r>
            <a:r>
              <a:rPr lang="nl-NL" sz="2400" dirty="0">
                <a:solidFill>
                  <a:srgbClr val="FF0000"/>
                </a:solidFill>
              </a:rPr>
              <a:t> </a:t>
            </a:r>
            <a:r>
              <a:rPr lang="nl-NL" sz="2400" dirty="0">
                <a:solidFill>
                  <a:srgbClr val="00436F"/>
                </a:solidFill>
              </a:rPr>
              <a:t>geneesmiddel dan een patiënt met een normaal enzymmetabolisme. Of de patiënt krijgt een alternatief geneesmiddel wat anders omgezet wordt. </a:t>
            </a:r>
          </a:p>
          <a:p>
            <a:pPr lvl="1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PM </a:t>
            </a:r>
            <a:r>
              <a:rPr lang="nl-NL" i="1" dirty="0"/>
              <a:t>(</a:t>
            </a:r>
            <a:r>
              <a:rPr lang="nl-NL" i="1" dirty="0" err="1"/>
              <a:t>poor</a:t>
            </a:r>
            <a:r>
              <a:rPr lang="nl-NL" i="1" dirty="0"/>
              <a:t> </a:t>
            </a:r>
            <a:r>
              <a:rPr lang="nl-NL" i="1" dirty="0" err="1"/>
              <a:t>metabolizer</a:t>
            </a:r>
            <a:r>
              <a:rPr lang="nl-NL" i="1" dirty="0"/>
              <a:t>)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0222" y="4525837"/>
            <a:ext cx="1680906" cy="159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76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52650" y="1560457"/>
            <a:ext cx="7886700" cy="4351338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rgbClr val="00436F"/>
                </a:solidFill>
              </a:rPr>
              <a:t>Verlaagde activiteit het CYP-enzym.</a:t>
            </a:r>
          </a:p>
          <a:p>
            <a:endParaRPr lang="nl-NL" sz="2400" dirty="0">
              <a:solidFill>
                <a:srgbClr val="00436F"/>
              </a:solidFill>
            </a:endParaRPr>
          </a:p>
          <a:p>
            <a:r>
              <a:rPr lang="nl-NL" sz="2400" dirty="0">
                <a:solidFill>
                  <a:srgbClr val="00436F"/>
                </a:solidFill>
              </a:rPr>
              <a:t>Geeft geen problemen met de afbraak van geneesmiddelen.</a:t>
            </a:r>
          </a:p>
          <a:p>
            <a:pPr lvl="1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IM </a:t>
            </a:r>
            <a:r>
              <a:rPr lang="nl-NL" i="1" dirty="0"/>
              <a:t>(</a:t>
            </a:r>
            <a:r>
              <a:rPr lang="nl-NL" i="1" dirty="0" err="1"/>
              <a:t>intermediate</a:t>
            </a:r>
            <a:r>
              <a:rPr lang="nl-NL" i="1" dirty="0"/>
              <a:t> </a:t>
            </a:r>
            <a:r>
              <a:rPr lang="nl-NL" i="1" dirty="0" err="1"/>
              <a:t>metabolizer</a:t>
            </a:r>
            <a:r>
              <a:rPr lang="nl-NL" i="1" dirty="0"/>
              <a:t>)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75" y="3486403"/>
            <a:ext cx="66484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5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NMP">
      <a:dk1>
        <a:sysClr val="windowText" lastClr="000000"/>
      </a:dk1>
      <a:lt1>
        <a:sysClr val="window" lastClr="FFFFFF"/>
      </a:lt1>
      <a:dk2>
        <a:srgbClr val="00436F"/>
      </a:dk2>
      <a:lt2>
        <a:srgbClr val="3DA9D2"/>
      </a:lt2>
      <a:accent1>
        <a:srgbClr val="00436F"/>
      </a:accent1>
      <a:accent2>
        <a:srgbClr val="3DA9D2"/>
      </a:accent2>
      <a:accent3>
        <a:srgbClr val="9FD4E9"/>
      </a:accent3>
      <a:accent4>
        <a:srgbClr val="EB690B"/>
      </a:accent4>
      <a:accent5>
        <a:srgbClr val="E2001A"/>
      </a:accent5>
      <a:accent6>
        <a:srgbClr val="00903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NMP Algemeen_16-9_2018_V2.potx" id="{3E5480AD-F108-47C3-B25B-D18EADDE6C5C}" vid="{F3D43999-C04C-42C9-903D-F227DB69B904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KNMP Algemeen_16-9_2018_V2 (1)</Template>
  <TotalTime>1</TotalTime>
  <Words>582</Words>
  <Application>Microsoft Office PowerPoint</Application>
  <PresentationFormat>Breedbeeld</PresentationFormat>
  <Paragraphs>89</Paragraphs>
  <Slides>15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Office-thema</vt:lpstr>
      <vt:lpstr>PowerPoint-presentatie</vt:lpstr>
      <vt:lpstr>2017</vt:lpstr>
      <vt:lpstr>Inhoud</vt:lpstr>
      <vt:lpstr>Wat is farmacogenetica?</vt:lpstr>
      <vt:lpstr>Waarom farmacogenetica? </vt:lpstr>
      <vt:lpstr>Farmacogenetica en geneesmiddelen </vt:lpstr>
      <vt:lpstr>Farmacogenetica en geneesmiddelen </vt:lpstr>
      <vt:lpstr>PM (poor metabolizer)</vt:lpstr>
      <vt:lpstr>IM (intermediate metabolizer)</vt:lpstr>
      <vt:lpstr>EM (extensive metabolizer) &gt;&gt;&gt; Wordt steeds vaker NM (normal metabolizer) genoemd. </vt:lpstr>
      <vt:lpstr>UM (ultrarapid metabolizer)</vt:lpstr>
      <vt:lpstr>Wanneer farmacogenetica? </vt:lpstr>
      <vt:lpstr>Hoe bepaal je een genetisch profiel?</vt:lpstr>
      <vt:lpstr>Voorbeeld</vt:lpstr>
      <vt:lpstr>Meer weten?</vt:lpstr>
    </vt:vector>
  </TitlesOfParts>
  <Company>KNMP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Ilse Nijland</dc:creator>
  <cp:lastModifiedBy>Bianca van der Spek</cp:lastModifiedBy>
  <cp:revision>1</cp:revision>
  <dcterms:created xsi:type="dcterms:W3CDTF">2018-01-23T12:24:55Z</dcterms:created>
  <dcterms:modified xsi:type="dcterms:W3CDTF">2023-02-17T12:29:54Z</dcterms:modified>
</cp:coreProperties>
</file>