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6" userDrawn="1">
          <p15:clr>
            <a:srgbClr val="A4A3A4"/>
          </p15:clr>
        </p15:guide>
        <p15:guide id="2" pos="14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90B"/>
    <a:srgbClr val="00436F"/>
    <a:srgbClr val="D6380D"/>
    <a:srgbClr val="003258"/>
    <a:srgbClr val="0079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86411" autoAdjust="0"/>
  </p:normalViewPr>
  <p:slideViewPr>
    <p:cSldViewPr snapToGrid="0" snapToObjects="1">
      <p:cViewPr varScale="1">
        <p:scale>
          <a:sx n="103" d="100"/>
          <a:sy n="103" d="100"/>
        </p:scale>
        <p:origin x="150" y="294"/>
      </p:cViewPr>
      <p:guideLst>
        <p:guide orient="horz" pos="2206"/>
        <p:guide pos="147"/>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3A5341-3A4E-4256-9FFD-B257D7B401B2}" type="datetimeFigureOut">
              <a:rPr lang="nl-NL" smtClean="0"/>
              <a:t>20-10-2021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02D429-6E5A-4A52-8653-DF9FAA1A6D21}" type="slidenum">
              <a:rPr lang="nl-NL" smtClean="0"/>
              <a:t>‹nr.›</a:t>
            </a:fld>
            <a:endParaRPr lang="nl-NL"/>
          </a:p>
        </p:txBody>
      </p:sp>
    </p:spTree>
    <p:extLst>
      <p:ext uri="{BB962C8B-B14F-4D97-AF65-F5344CB8AC3E}">
        <p14:creationId xmlns:p14="http://schemas.microsoft.com/office/powerpoint/2010/main" val="351070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E7333-4336-49CB-BE91-40B62C6F31B1}" type="datetimeFigureOut">
              <a:rPr lang="nl-NL" smtClean="0"/>
              <a:t>20-10-2021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8E5467-B457-40CB-B411-D0E581232287}" type="slidenum">
              <a:rPr lang="nl-NL" smtClean="0"/>
              <a:t>‹nr.›</a:t>
            </a:fld>
            <a:endParaRPr lang="nl-NL"/>
          </a:p>
        </p:txBody>
      </p:sp>
    </p:spTree>
    <p:extLst>
      <p:ext uri="{BB962C8B-B14F-4D97-AF65-F5344CB8AC3E}">
        <p14:creationId xmlns:p14="http://schemas.microsoft.com/office/powerpoint/2010/main" val="367306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1</a:t>
            </a:fld>
            <a:endParaRPr lang="nl-NL"/>
          </a:p>
        </p:txBody>
      </p:sp>
    </p:spTree>
    <p:extLst>
      <p:ext uri="{BB962C8B-B14F-4D97-AF65-F5344CB8AC3E}">
        <p14:creationId xmlns:p14="http://schemas.microsoft.com/office/powerpoint/2010/main" val="3841821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p:txBody>
      </p:sp>
      <p:sp>
        <p:nvSpPr>
          <p:cNvPr id="4" name="Tijdelijke aanduiding voor dianummer 3"/>
          <p:cNvSpPr>
            <a:spLocks noGrp="1"/>
          </p:cNvSpPr>
          <p:nvPr>
            <p:ph type="sldNum" sz="quarter" idx="10"/>
          </p:nvPr>
        </p:nvSpPr>
        <p:spPr/>
        <p:txBody>
          <a:bodyPr/>
          <a:lstStyle/>
          <a:p>
            <a:fld id="{1DA0DE81-E4B8-4ADE-9067-E7DB61104FEF}" type="slidenum">
              <a:rPr lang="nl-NL" smtClean="0"/>
              <a:t>15</a:t>
            </a:fld>
            <a:endParaRPr lang="nl-NL"/>
          </a:p>
        </p:txBody>
      </p:sp>
    </p:spTree>
    <p:extLst>
      <p:ext uri="{BB962C8B-B14F-4D97-AF65-F5344CB8AC3E}">
        <p14:creationId xmlns:p14="http://schemas.microsoft.com/office/powerpoint/2010/main" val="3723109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p:txBody>
      </p:sp>
      <p:sp>
        <p:nvSpPr>
          <p:cNvPr id="4" name="Tijdelijke aanduiding voor dianummer 3"/>
          <p:cNvSpPr>
            <a:spLocks noGrp="1"/>
          </p:cNvSpPr>
          <p:nvPr>
            <p:ph type="sldNum" sz="quarter" idx="10"/>
          </p:nvPr>
        </p:nvSpPr>
        <p:spPr/>
        <p:txBody>
          <a:bodyPr/>
          <a:lstStyle/>
          <a:p>
            <a:fld id="{1DA0DE81-E4B8-4ADE-9067-E7DB61104FEF}" type="slidenum">
              <a:rPr lang="nl-NL" smtClean="0"/>
              <a:t>16</a:t>
            </a:fld>
            <a:endParaRPr lang="nl-NL"/>
          </a:p>
        </p:txBody>
      </p:sp>
    </p:spTree>
    <p:extLst>
      <p:ext uri="{BB962C8B-B14F-4D97-AF65-F5344CB8AC3E}">
        <p14:creationId xmlns:p14="http://schemas.microsoft.com/office/powerpoint/2010/main" val="1614071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p:txBody>
      </p:sp>
      <p:sp>
        <p:nvSpPr>
          <p:cNvPr id="4" name="Tijdelijke aanduiding voor dianummer 3"/>
          <p:cNvSpPr>
            <a:spLocks noGrp="1"/>
          </p:cNvSpPr>
          <p:nvPr>
            <p:ph type="sldNum" sz="quarter" idx="10"/>
          </p:nvPr>
        </p:nvSpPr>
        <p:spPr/>
        <p:txBody>
          <a:bodyPr/>
          <a:lstStyle/>
          <a:p>
            <a:fld id="{1DA0DE81-E4B8-4ADE-9067-E7DB61104FEF}" type="slidenum">
              <a:rPr lang="nl-NL" smtClean="0"/>
              <a:t>17</a:t>
            </a:fld>
            <a:endParaRPr lang="nl-NL"/>
          </a:p>
        </p:txBody>
      </p:sp>
    </p:spTree>
    <p:extLst>
      <p:ext uri="{BB962C8B-B14F-4D97-AF65-F5344CB8AC3E}">
        <p14:creationId xmlns:p14="http://schemas.microsoft.com/office/powerpoint/2010/main" val="240756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6B225C-2C86-478B-8DD8-DFF3A34410C9}" type="slidenum">
              <a:rPr lang="nl-NL" smtClean="0"/>
              <a:t>18</a:t>
            </a:fld>
            <a:endParaRPr lang="nl-NL"/>
          </a:p>
        </p:txBody>
      </p:sp>
    </p:spTree>
    <p:extLst>
      <p:ext uri="{BB962C8B-B14F-4D97-AF65-F5344CB8AC3E}">
        <p14:creationId xmlns:p14="http://schemas.microsoft.com/office/powerpoint/2010/main" val="2210508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6B225C-2C86-478B-8DD8-DFF3A34410C9}" type="slidenum">
              <a:rPr lang="nl-NL" smtClean="0"/>
              <a:t>19</a:t>
            </a:fld>
            <a:endParaRPr lang="nl-NL"/>
          </a:p>
        </p:txBody>
      </p:sp>
    </p:spTree>
    <p:extLst>
      <p:ext uri="{BB962C8B-B14F-4D97-AF65-F5344CB8AC3E}">
        <p14:creationId xmlns:p14="http://schemas.microsoft.com/office/powerpoint/2010/main" val="2121923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6B225C-2C86-478B-8DD8-DFF3A34410C9}" type="slidenum">
              <a:rPr lang="nl-NL" smtClean="0"/>
              <a:t>20</a:t>
            </a:fld>
            <a:endParaRPr lang="nl-NL"/>
          </a:p>
        </p:txBody>
      </p:sp>
    </p:spTree>
    <p:extLst>
      <p:ext uri="{BB962C8B-B14F-4D97-AF65-F5344CB8AC3E}">
        <p14:creationId xmlns:p14="http://schemas.microsoft.com/office/powerpoint/2010/main" val="3556783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p:txBody>
      </p:sp>
      <p:sp>
        <p:nvSpPr>
          <p:cNvPr id="4" name="Tijdelijke aanduiding voor dianummer 3"/>
          <p:cNvSpPr>
            <a:spLocks noGrp="1"/>
          </p:cNvSpPr>
          <p:nvPr>
            <p:ph type="sldNum" sz="quarter" idx="10"/>
          </p:nvPr>
        </p:nvSpPr>
        <p:spPr/>
        <p:txBody>
          <a:bodyPr/>
          <a:lstStyle/>
          <a:p>
            <a:fld id="{BA6B225C-2C86-478B-8DD8-DFF3A34410C9}" type="slidenum">
              <a:rPr lang="nl-NL" smtClean="0"/>
              <a:t>21</a:t>
            </a:fld>
            <a:endParaRPr lang="nl-NL"/>
          </a:p>
        </p:txBody>
      </p:sp>
    </p:spTree>
    <p:extLst>
      <p:ext uri="{BB962C8B-B14F-4D97-AF65-F5344CB8AC3E}">
        <p14:creationId xmlns:p14="http://schemas.microsoft.com/office/powerpoint/2010/main" val="4124813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b="0" dirty="0" smtClean="0"/>
          </a:p>
        </p:txBody>
      </p:sp>
      <p:sp>
        <p:nvSpPr>
          <p:cNvPr id="4" name="Tijdelijke aanduiding voor dianummer 3"/>
          <p:cNvSpPr>
            <a:spLocks noGrp="1"/>
          </p:cNvSpPr>
          <p:nvPr>
            <p:ph type="sldNum" sz="quarter" idx="10"/>
          </p:nvPr>
        </p:nvSpPr>
        <p:spPr/>
        <p:txBody>
          <a:bodyPr/>
          <a:lstStyle/>
          <a:p>
            <a:fld id="{1DA0DE81-E4B8-4ADE-9067-E7DB61104FEF}" type="slidenum">
              <a:rPr lang="nl-NL" smtClean="0"/>
              <a:t>22</a:t>
            </a:fld>
            <a:endParaRPr lang="nl-NL"/>
          </a:p>
        </p:txBody>
      </p:sp>
    </p:spTree>
    <p:extLst>
      <p:ext uri="{BB962C8B-B14F-4D97-AF65-F5344CB8AC3E}">
        <p14:creationId xmlns:p14="http://schemas.microsoft.com/office/powerpoint/2010/main" val="4197980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b="0" dirty="0" smtClean="0"/>
          </a:p>
        </p:txBody>
      </p:sp>
      <p:sp>
        <p:nvSpPr>
          <p:cNvPr id="4" name="Tijdelijke aanduiding voor dianummer 3"/>
          <p:cNvSpPr>
            <a:spLocks noGrp="1"/>
          </p:cNvSpPr>
          <p:nvPr>
            <p:ph type="sldNum" sz="quarter" idx="10"/>
          </p:nvPr>
        </p:nvSpPr>
        <p:spPr/>
        <p:txBody>
          <a:bodyPr/>
          <a:lstStyle/>
          <a:p>
            <a:fld id="{1DA0DE81-E4B8-4ADE-9067-E7DB61104FEF}" type="slidenum">
              <a:rPr lang="nl-NL" smtClean="0"/>
              <a:t>23</a:t>
            </a:fld>
            <a:endParaRPr lang="nl-NL"/>
          </a:p>
        </p:txBody>
      </p:sp>
    </p:spTree>
    <p:extLst>
      <p:ext uri="{BB962C8B-B14F-4D97-AF65-F5344CB8AC3E}">
        <p14:creationId xmlns:p14="http://schemas.microsoft.com/office/powerpoint/2010/main" val="542116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DA0DE81-E4B8-4ADE-9067-E7DB61104FEF}" type="slidenum">
              <a:rPr lang="nl-NL" smtClean="0"/>
              <a:t>24</a:t>
            </a:fld>
            <a:endParaRPr lang="nl-NL"/>
          </a:p>
        </p:txBody>
      </p:sp>
    </p:spTree>
    <p:extLst>
      <p:ext uri="{BB962C8B-B14F-4D97-AF65-F5344CB8AC3E}">
        <p14:creationId xmlns:p14="http://schemas.microsoft.com/office/powerpoint/2010/main" val="709152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2</a:t>
            </a:fld>
            <a:endParaRPr lang="nl-NL"/>
          </a:p>
        </p:txBody>
      </p:sp>
    </p:spTree>
    <p:extLst>
      <p:ext uri="{BB962C8B-B14F-4D97-AF65-F5344CB8AC3E}">
        <p14:creationId xmlns:p14="http://schemas.microsoft.com/office/powerpoint/2010/main" val="2266748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DA0DE81-E4B8-4ADE-9067-E7DB61104FEF}" type="slidenum">
              <a:rPr lang="nl-NL" smtClean="0"/>
              <a:t>25</a:t>
            </a:fld>
            <a:endParaRPr lang="nl-NL"/>
          </a:p>
        </p:txBody>
      </p:sp>
    </p:spTree>
    <p:extLst>
      <p:ext uri="{BB962C8B-B14F-4D97-AF65-F5344CB8AC3E}">
        <p14:creationId xmlns:p14="http://schemas.microsoft.com/office/powerpoint/2010/main" val="4226679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DA0DE81-E4B8-4ADE-9067-E7DB61104FEF}" type="slidenum">
              <a:rPr lang="nl-NL" smtClean="0"/>
              <a:t>26</a:t>
            </a:fld>
            <a:endParaRPr lang="nl-NL"/>
          </a:p>
        </p:txBody>
      </p:sp>
    </p:spTree>
    <p:extLst>
      <p:ext uri="{BB962C8B-B14F-4D97-AF65-F5344CB8AC3E}">
        <p14:creationId xmlns:p14="http://schemas.microsoft.com/office/powerpoint/2010/main" val="1092275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DA0DE81-E4B8-4ADE-9067-E7DB61104FEF}" type="slidenum">
              <a:rPr lang="nl-NL" smtClean="0"/>
              <a:t>27</a:t>
            </a:fld>
            <a:endParaRPr lang="nl-NL"/>
          </a:p>
        </p:txBody>
      </p:sp>
    </p:spTree>
    <p:extLst>
      <p:ext uri="{BB962C8B-B14F-4D97-AF65-F5344CB8AC3E}">
        <p14:creationId xmlns:p14="http://schemas.microsoft.com/office/powerpoint/2010/main" val="3637180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4DA1B4DA-6EF7-415A-9B4F-3816D24A51D7}" type="slidenum">
              <a:rPr lang="nl-NL" altLang="nl-NL" smtClean="0"/>
              <a:pPr>
                <a:defRPr/>
              </a:pPr>
              <a:t>28</a:t>
            </a:fld>
            <a:endParaRPr lang="nl-NL" altLang="nl-NL"/>
          </a:p>
        </p:txBody>
      </p:sp>
    </p:spTree>
    <p:extLst>
      <p:ext uri="{BB962C8B-B14F-4D97-AF65-F5344CB8AC3E}">
        <p14:creationId xmlns:p14="http://schemas.microsoft.com/office/powerpoint/2010/main" val="1482800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4DA1B4DA-6EF7-415A-9B4F-3816D24A51D7}" type="slidenum">
              <a:rPr lang="nl-NL" altLang="nl-NL" smtClean="0"/>
              <a:pPr>
                <a:defRPr/>
              </a:pPr>
              <a:t>29</a:t>
            </a:fld>
            <a:endParaRPr lang="nl-NL" altLang="nl-NL"/>
          </a:p>
        </p:txBody>
      </p:sp>
    </p:spTree>
    <p:extLst>
      <p:ext uri="{BB962C8B-B14F-4D97-AF65-F5344CB8AC3E}">
        <p14:creationId xmlns:p14="http://schemas.microsoft.com/office/powerpoint/2010/main" val="223191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p:txBody>
      </p:sp>
      <p:sp>
        <p:nvSpPr>
          <p:cNvPr id="4" name="Tijdelijke aanduiding voor dianummer 3"/>
          <p:cNvSpPr>
            <a:spLocks noGrp="1"/>
          </p:cNvSpPr>
          <p:nvPr>
            <p:ph type="sldNum" sz="quarter" idx="10"/>
          </p:nvPr>
        </p:nvSpPr>
        <p:spPr/>
        <p:txBody>
          <a:bodyPr/>
          <a:lstStyle/>
          <a:p>
            <a:fld id="{1DA0DE81-E4B8-4ADE-9067-E7DB61104FEF}" type="slidenum">
              <a:rPr lang="nl-NL" smtClean="0"/>
              <a:t>30</a:t>
            </a:fld>
            <a:endParaRPr lang="nl-NL"/>
          </a:p>
        </p:txBody>
      </p:sp>
    </p:spTree>
    <p:extLst>
      <p:ext uri="{BB962C8B-B14F-4D97-AF65-F5344CB8AC3E}">
        <p14:creationId xmlns:p14="http://schemas.microsoft.com/office/powerpoint/2010/main" val="2032288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p:txBody>
      </p:sp>
      <p:sp>
        <p:nvSpPr>
          <p:cNvPr id="4" name="Tijdelijke aanduiding voor dianummer 3"/>
          <p:cNvSpPr>
            <a:spLocks noGrp="1"/>
          </p:cNvSpPr>
          <p:nvPr>
            <p:ph type="sldNum" sz="quarter" idx="10"/>
          </p:nvPr>
        </p:nvSpPr>
        <p:spPr/>
        <p:txBody>
          <a:bodyPr/>
          <a:lstStyle/>
          <a:p>
            <a:fld id="{1DA0DE81-E4B8-4ADE-9067-E7DB61104FEF}" type="slidenum">
              <a:rPr lang="nl-NL" smtClean="0"/>
              <a:t>31</a:t>
            </a:fld>
            <a:endParaRPr lang="nl-NL"/>
          </a:p>
        </p:txBody>
      </p:sp>
    </p:spTree>
    <p:extLst>
      <p:ext uri="{BB962C8B-B14F-4D97-AF65-F5344CB8AC3E}">
        <p14:creationId xmlns:p14="http://schemas.microsoft.com/office/powerpoint/2010/main" val="3064059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32</a:t>
            </a:fld>
            <a:endParaRPr lang="nl-NL"/>
          </a:p>
        </p:txBody>
      </p:sp>
    </p:spTree>
    <p:extLst>
      <p:ext uri="{BB962C8B-B14F-4D97-AF65-F5344CB8AC3E}">
        <p14:creationId xmlns:p14="http://schemas.microsoft.com/office/powerpoint/2010/main" val="1175163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BA6B225C-2C86-478B-8DD8-DFF3A34410C9}" type="slidenum">
              <a:rPr lang="nl-NL" smtClean="0"/>
              <a:t>3</a:t>
            </a:fld>
            <a:endParaRPr lang="nl-NL"/>
          </a:p>
        </p:txBody>
      </p:sp>
    </p:spTree>
    <p:extLst>
      <p:ext uri="{BB962C8B-B14F-4D97-AF65-F5344CB8AC3E}">
        <p14:creationId xmlns:p14="http://schemas.microsoft.com/office/powerpoint/2010/main" val="15153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5</a:t>
            </a:fld>
            <a:endParaRPr lang="nl-NL"/>
          </a:p>
        </p:txBody>
      </p:sp>
    </p:spTree>
    <p:extLst>
      <p:ext uri="{BB962C8B-B14F-4D97-AF65-F5344CB8AC3E}">
        <p14:creationId xmlns:p14="http://schemas.microsoft.com/office/powerpoint/2010/main" val="214797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6</a:t>
            </a:fld>
            <a:endParaRPr lang="nl-NL"/>
          </a:p>
        </p:txBody>
      </p:sp>
    </p:spTree>
    <p:extLst>
      <p:ext uri="{BB962C8B-B14F-4D97-AF65-F5344CB8AC3E}">
        <p14:creationId xmlns:p14="http://schemas.microsoft.com/office/powerpoint/2010/main" val="1850785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E8E5467-B457-40CB-B411-D0E581232287}" type="slidenum">
              <a:rPr lang="nl-NL" smtClean="0"/>
              <a:t>10</a:t>
            </a:fld>
            <a:endParaRPr lang="nl-NL"/>
          </a:p>
        </p:txBody>
      </p:sp>
    </p:spTree>
    <p:extLst>
      <p:ext uri="{BB962C8B-B14F-4D97-AF65-F5344CB8AC3E}">
        <p14:creationId xmlns:p14="http://schemas.microsoft.com/office/powerpoint/2010/main" val="3600948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p:txBody>
      </p:sp>
      <p:sp>
        <p:nvSpPr>
          <p:cNvPr id="4" name="Tijdelijke aanduiding voor dianummer 3"/>
          <p:cNvSpPr>
            <a:spLocks noGrp="1"/>
          </p:cNvSpPr>
          <p:nvPr>
            <p:ph type="sldNum" sz="quarter" idx="10"/>
          </p:nvPr>
        </p:nvSpPr>
        <p:spPr/>
        <p:txBody>
          <a:bodyPr/>
          <a:lstStyle/>
          <a:p>
            <a:fld id="{1DA0DE81-E4B8-4ADE-9067-E7DB61104FEF}" type="slidenum">
              <a:rPr lang="nl-NL" smtClean="0"/>
              <a:t>12</a:t>
            </a:fld>
            <a:endParaRPr lang="nl-NL"/>
          </a:p>
        </p:txBody>
      </p:sp>
    </p:spTree>
    <p:extLst>
      <p:ext uri="{BB962C8B-B14F-4D97-AF65-F5344CB8AC3E}">
        <p14:creationId xmlns:p14="http://schemas.microsoft.com/office/powerpoint/2010/main" val="2534612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p:txBody>
      </p:sp>
      <p:sp>
        <p:nvSpPr>
          <p:cNvPr id="4" name="Tijdelijke aanduiding voor dianummer 3"/>
          <p:cNvSpPr>
            <a:spLocks noGrp="1"/>
          </p:cNvSpPr>
          <p:nvPr>
            <p:ph type="sldNum" sz="quarter" idx="10"/>
          </p:nvPr>
        </p:nvSpPr>
        <p:spPr/>
        <p:txBody>
          <a:bodyPr/>
          <a:lstStyle/>
          <a:p>
            <a:fld id="{1DA0DE81-E4B8-4ADE-9067-E7DB61104FEF}" type="slidenum">
              <a:rPr lang="nl-NL" smtClean="0"/>
              <a:t>13</a:t>
            </a:fld>
            <a:endParaRPr lang="nl-NL"/>
          </a:p>
        </p:txBody>
      </p:sp>
    </p:spTree>
    <p:extLst>
      <p:ext uri="{BB962C8B-B14F-4D97-AF65-F5344CB8AC3E}">
        <p14:creationId xmlns:p14="http://schemas.microsoft.com/office/powerpoint/2010/main" val="2796628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dirty="0"/>
          </a:p>
        </p:txBody>
      </p:sp>
      <p:sp>
        <p:nvSpPr>
          <p:cNvPr id="4" name="Tijdelijke aanduiding voor dianummer 3"/>
          <p:cNvSpPr>
            <a:spLocks noGrp="1"/>
          </p:cNvSpPr>
          <p:nvPr>
            <p:ph type="sldNum" sz="quarter" idx="10"/>
          </p:nvPr>
        </p:nvSpPr>
        <p:spPr/>
        <p:txBody>
          <a:bodyPr/>
          <a:lstStyle/>
          <a:p>
            <a:fld id="{1DA0DE81-E4B8-4ADE-9067-E7DB61104FEF}" type="slidenum">
              <a:rPr lang="nl-NL" smtClean="0"/>
              <a:t>14</a:t>
            </a:fld>
            <a:endParaRPr lang="nl-NL"/>
          </a:p>
        </p:txBody>
      </p:sp>
    </p:spTree>
    <p:extLst>
      <p:ext uri="{BB962C8B-B14F-4D97-AF65-F5344CB8AC3E}">
        <p14:creationId xmlns:p14="http://schemas.microsoft.com/office/powerpoint/2010/main" val="2666302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blad">
    <p:bg>
      <p:bgPr>
        <a:solidFill>
          <a:schemeClr val="bg1"/>
        </a:solidFill>
        <a:effectLst/>
      </p:bgPr>
    </p:bg>
    <p:spTree>
      <p:nvGrpSpPr>
        <p:cNvPr id="1" name=""/>
        <p:cNvGrpSpPr/>
        <p:nvPr/>
      </p:nvGrpSpPr>
      <p:grpSpPr>
        <a:xfrm>
          <a:off x="0" y="0"/>
          <a:ext cx="0" cy="0"/>
          <a:chOff x="0" y="0"/>
          <a:chExt cx="0" cy="0"/>
        </a:xfrm>
      </p:grpSpPr>
      <p:pic>
        <p:nvPicPr>
          <p:cNvPr id="2" name="Afbeelding 1"/>
          <p:cNvPicPr>
            <a:picLocks noChangeAspect="1"/>
          </p:cNvPicPr>
          <p:nvPr userDrawn="1"/>
        </p:nvPicPr>
        <p:blipFill>
          <a:blip r:embed="rId2">
            <a:clrChange>
              <a:clrFrom>
                <a:srgbClr val="FFFFFF"/>
              </a:clrFrom>
              <a:clrTo>
                <a:srgbClr val="FFFFFF">
                  <a:alpha val="0"/>
                </a:srgbClr>
              </a:clrTo>
            </a:clrChange>
          </a:blip>
          <a:stretch>
            <a:fillRect/>
          </a:stretch>
        </p:blipFill>
        <p:spPr>
          <a:xfrm>
            <a:off x="4682935" y="2946786"/>
            <a:ext cx="7508703" cy="2916000"/>
          </a:xfrm>
          <a:prstGeom prst="rect">
            <a:avLst/>
          </a:prstGeom>
        </p:spPr>
      </p:pic>
      <p:sp>
        <p:nvSpPr>
          <p:cNvPr id="4" name="Rechthoek 3"/>
          <p:cNvSpPr/>
          <p:nvPr userDrawn="1"/>
        </p:nvSpPr>
        <p:spPr>
          <a:xfrm>
            <a:off x="9100038" y="5961186"/>
            <a:ext cx="3091972" cy="8968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12" name="Rechthoek 11"/>
          <p:cNvSpPr/>
          <p:nvPr userDrawn="1"/>
        </p:nvSpPr>
        <p:spPr>
          <a:xfrm>
            <a:off x="190800" y="0"/>
            <a:ext cx="9964616" cy="1261884"/>
          </a:xfrm>
          <a:prstGeom prst="rect">
            <a:avLst/>
          </a:prstGeom>
        </p:spPr>
        <p:txBody>
          <a:bodyPr wrap="square" lIns="0">
            <a:spAutoFit/>
          </a:bodyPr>
          <a:lstStyle/>
          <a:p>
            <a:r>
              <a:rPr lang="nl-NL" sz="3800" b="1" cap="all" baseline="0" dirty="0">
                <a:solidFill>
                  <a:schemeClr val="tx2"/>
                </a:solidFill>
              </a:rPr>
              <a:t>Koninklijke </a:t>
            </a:r>
            <a:r>
              <a:rPr lang="nl-NL" sz="3800" b="1" cap="all" baseline="0" dirty="0" err="1">
                <a:solidFill>
                  <a:schemeClr val="tx2"/>
                </a:solidFill>
              </a:rPr>
              <a:t>nederlandse</a:t>
            </a:r>
            <a:r>
              <a:rPr lang="nl-NL" sz="3800" b="1" cap="all" baseline="0" dirty="0">
                <a:solidFill>
                  <a:schemeClr val="tx2"/>
                </a:solidFill>
              </a:rPr>
              <a:t> maatschappij ter</a:t>
            </a:r>
            <a:br>
              <a:rPr lang="nl-NL" sz="3800" b="1" cap="all" baseline="0" dirty="0">
                <a:solidFill>
                  <a:schemeClr val="tx2"/>
                </a:solidFill>
              </a:rPr>
            </a:br>
            <a:r>
              <a:rPr lang="nl-NL" sz="3800" b="1" cap="all" baseline="0" dirty="0">
                <a:solidFill>
                  <a:schemeClr val="tx2"/>
                </a:solidFill>
              </a:rPr>
              <a:t>bevordering der </a:t>
            </a:r>
            <a:r>
              <a:rPr lang="nl-NL" sz="3800" b="1" cap="all" baseline="0" dirty="0" err="1">
                <a:solidFill>
                  <a:schemeClr val="tx2"/>
                </a:solidFill>
              </a:rPr>
              <a:t>pharmacie</a:t>
            </a:r>
            <a:endParaRPr lang="nl-NL" sz="3800" b="1" cap="all" baseline="0" dirty="0">
              <a:solidFill>
                <a:schemeClr val="tx2"/>
              </a:solidFill>
            </a:endParaRPr>
          </a:p>
        </p:txBody>
      </p:sp>
      <p:sp>
        <p:nvSpPr>
          <p:cNvPr id="6" name="Tijdelijke aanduiding voor afbeelding 5"/>
          <p:cNvSpPr>
            <a:spLocks noGrp="1"/>
          </p:cNvSpPr>
          <p:nvPr>
            <p:ph type="pic" sz="quarter" idx="10"/>
          </p:nvPr>
        </p:nvSpPr>
        <p:spPr>
          <a:xfrm>
            <a:off x="192001" y="1770217"/>
            <a:ext cx="6423025" cy="4630738"/>
          </a:xfrm>
        </p:spPr>
        <p:txBody>
          <a:bodyPr/>
          <a:lstStyle>
            <a:lvl1pPr>
              <a:defRPr sz="1100"/>
            </a:lvl1pPr>
          </a:lstStyle>
          <a:p>
            <a:r>
              <a:rPr lang="nl-NL" smtClean="0"/>
              <a:t>Klik op het pictogram als u een afbeelding wilt toevoegen</a:t>
            </a:r>
            <a:endParaRPr lang="nl-NL" dirty="0"/>
          </a:p>
        </p:txBody>
      </p:sp>
      <p:sp>
        <p:nvSpPr>
          <p:cNvPr id="14" name="Titel 13"/>
          <p:cNvSpPr>
            <a:spLocks noGrp="1"/>
          </p:cNvSpPr>
          <p:nvPr>
            <p:ph type="title" hasCustomPrompt="1"/>
          </p:nvPr>
        </p:nvSpPr>
        <p:spPr>
          <a:xfrm>
            <a:off x="6970826" y="5924617"/>
            <a:ext cx="5024323" cy="307777"/>
          </a:xfrm>
        </p:spPr>
        <p:txBody>
          <a:bodyPr/>
          <a:lstStyle>
            <a:lvl1pPr algn="r">
              <a:defRPr lang="nl-NL" sz="2000" b="1" kern="1200" cap="all" spc="200" baseline="0" dirty="0">
                <a:solidFill>
                  <a:schemeClr val="accent1"/>
                </a:solidFill>
                <a:latin typeface="+mn-lt"/>
                <a:ea typeface="+mn-ea"/>
                <a:cs typeface="Calibri"/>
              </a:defRPr>
            </a:lvl1pPr>
          </a:lstStyle>
          <a:p>
            <a:r>
              <a:rPr lang="nl-NL" dirty="0"/>
              <a:t>maand jaar</a:t>
            </a:r>
          </a:p>
        </p:txBody>
      </p:sp>
    </p:spTree>
    <p:extLst>
      <p:ext uri="{BB962C8B-B14F-4D97-AF65-F5344CB8AC3E}">
        <p14:creationId xmlns:p14="http://schemas.microsoft.com/office/powerpoint/2010/main" val="194780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ekst_Tekst/Object">
    <p:spTree>
      <p:nvGrpSpPr>
        <p:cNvPr id="1" name=""/>
        <p:cNvGrpSpPr/>
        <p:nvPr/>
      </p:nvGrpSpPr>
      <p:grpSpPr>
        <a:xfrm>
          <a:off x="0" y="0"/>
          <a:ext cx="0" cy="0"/>
          <a:chOff x="0" y="0"/>
          <a:chExt cx="0" cy="0"/>
        </a:xfrm>
      </p:grpSpPr>
      <p:sp>
        <p:nvSpPr>
          <p:cNvPr id="7" name="Tijdelijke aanduiding voor dianummer 6"/>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dirty="0"/>
          </a:p>
        </p:txBody>
      </p:sp>
      <p:sp>
        <p:nvSpPr>
          <p:cNvPr id="2" name="Titel 1"/>
          <p:cNvSpPr>
            <a:spLocks noGrp="1"/>
          </p:cNvSpPr>
          <p:nvPr>
            <p:ph type="title" hasCustomPrompt="1"/>
          </p:nvPr>
        </p:nvSpPr>
        <p:spPr>
          <a:xfrm>
            <a:off x="190800" y="1"/>
            <a:ext cx="11582400" cy="584775"/>
          </a:xfrm>
        </p:spPr>
        <p:txBody>
          <a:bodyPr anchor="t" anchorCtr="0"/>
          <a:lstStyle>
            <a:lvl1pPr algn="l">
              <a:defRPr sz="3800" b="1" baseline="0"/>
            </a:lvl1pPr>
          </a:lstStyle>
          <a:p>
            <a:r>
              <a:rPr lang="nl-NL" dirty="0"/>
              <a:t>Titel bewerken</a:t>
            </a:r>
          </a:p>
        </p:txBody>
      </p:sp>
      <p:sp>
        <p:nvSpPr>
          <p:cNvPr id="4" name="Tijdelijke aanduiding voor tekst 3"/>
          <p:cNvSpPr>
            <a:spLocks noGrp="1"/>
          </p:cNvSpPr>
          <p:nvPr>
            <p:ph type="body" sz="half" idx="2"/>
          </p:nvPr>
        </p:nvSpPr>
        <p:spPr>
          <a:xfrm>
            <a:off x="612000" y="1800000"/>
            <a:ext cx="3960000" cy="4320000"/>
          </a:xfrm>
        </p:spPr>
        <p:txBody>
          <a:bodyPr>
            <a:normAutofit/>
          </a:bodyPr>
          <a:lstStyle>
            <a:lvl1pPr marL="0" indent="0">
              <a:buNone/>
              <a:defRPr sz="25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nl-NL" smtClean="0"/>
              <a:t>Klik om de modelstijlen te bewerken</a:t>
            </a:r>
          </a:p>
        </p:txBody>
      </p:sp>
      <p:sp>
        <p:nvSpPr>
          <p:cNvPr id="3" name="Tijdelijke aanduiding voor inhoud 2"/>
          <p:cNvSpPr>
            <a:spLocks noGrp="1"/>
          </p:cNvSpPr>
          <p:nvPr>
            <p:ph idx="1"/>
          </p:nvPr>
        </p:nvSpPr>
        <p:spPr>
          <a:xfrm>
            <a:off x="4813608" y="1800000"/>
            <a:ext cx="7020000" cy="4320000"/>
          </a:xfrm>
        </p:spPr>
        <p:txBody>
          <a:bodyPr/>
          <a:lstStyle>
            <a:lvl1pPr>
              <a:defRPr sz="25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34824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Afbeelding">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1"/>
          </p:nvPr>
        </p:nvSpPr>
        <p:spPr>
          <a:xfrm>
            <a:off x="758979" y="1880010"/>
            <a:ext cx="2020887" cy="2073275"/>
          </a:xfrm>
        </p:spPr>
        <p:txBody>
          <a:bodyPr/>
          <a:lstStyle>
            <a:lvl1pPr>
              <a:defRPr sz="1100"/>
            </a:lvl1pPr>
          </a:lstStyle>
          <a:p>
            <a:r>
              <a:rPr lang="nl-NL" smtClean="0"/>
              <a:t>Klik op het pictogram als u een afbeelding wilt toevoegen</a:t>
            </a:r>
            <a:endParaRPr lang="nl-NL"/>
          </a:p>
        </p:txBody>
      </p:sp>
      <p:sp>
        <p:nvSpPr>
          <p:cNvPr id="7" name="Tijdelijke aanduiding voor afbeelding 6"/>
          <p:cNvSpPr>
            <a:spLocks noGrp="1"/>
          </p:cNvSpPr>
          <p:nvPr>
            <p:ph type="pic" sz="quarter" idx="12"/>
          </p:nvPr>
        </p:nvSpPr>
        <p:spPr>
          <a:xfrm>
            <a:off x="3805238" y="1039812"/>
            <a:ext cx="2447925" cy="2544763"/>
          </a:xfrm>
        </p:spPr>
        <p:txBody>
          <a:bodyPr/>
          <a:lstStyle>
            <a:lvl1pPr>
              <a:defRPr sz="1100"/>
            </a:lvl1pPr>
          </a:lstStyle>
          <a:p>
            <a:r>
              <a:rPr lang="nl-NL" smtClean="0"/>
              <a:t>Klik op het pictogram als u een afbeelding wilt toevoegen</a:t>
            </a:r>
            <a:endParaRPr lang="nl-NL" dirty="0"/>
          </a:p>
        </p:txBody>
      </p:sp>
      <p:sp>
        <p:nvSpPr>
          <p:cNvPr id="8" name="Tijdelijke aanduiding voor afbeelding 6"/>
          <p:cNvSpPr>
            <a:spLocks noGrp="1"/>
          </p:cNvSpPr>
          <p:nvPr>
            <p:ph type="pic" sz="quarter" idx="13"/>
          </p:nvPr>
        </p:nvSpPr>
        <p:spPr>
          <a:xfrm>
            <a:off x="7755348" y="907026"/>
            <a:ext cx="2951981" cy="2839259"/>
          </a:xfrm>
        </p:spPr>
        <p:txBody>
          <a:bodyPr/>
          <a:lstStyle>
            <a:lvl1pPr>
              <a:defRPr sz="1100"/>
            </a:lvl1pPr>
          </a:lstStyle>
          <a:p>
            <a:r>
              <a:rPr lang="nl-NL" smtClean="0"/>
              <a:t>Klik op het pictogram als u een afbeelding wilt toevoegen</a:t>
            </a:r>
            <a:endParaRPr lang="nl-NL"/>
          </a:p>
        </p:txBody>
      </p:sp>
      <p:sp>
        <p:nvSpPr>
          <p:cNvPr id="9" name="Tijdelijke aanduiding voor afbeelding 6"/>
          <p:cNvSpPr>
            <a:spLocks noGrp="1"/>
          </p:cNvSpPr>
          <p:nvPr>
            <p:ph type="pic" sz="quarter" idx="14"/>
          </p:nvPr>
        </p:nvSpPr>
        <p:spPr>
          <a:xfrm>
            <a:off x="2385169" y="3163529"/>
            <a:ext cx="2785140" cy="2829749"/>
          </a:xfrm>
        </p:spPr>
        <p:txBody>
          <a:bodyPr/>
          <a:lstStyle>
            <a:lvl1pPr>
              <a:defRPr sz="1100"/>
            </a:lvl1pPr>
          </a:lstStyle>
          <a:p>
            <a:r>
              <a:rPr lang="nl-NL" smtClean="0"/>
              <a:t>Klik op het pictogram als u een afbeelding wilt toevoegen</a:t>
            </a:r>
            <a:endParaRPr lang="nl-NL"/>
          </a:p>
        </p:txBody>
      </p:sp>
      <p:sp>
        <p:nvSpPr>
          <p:cNvPr id="10" name="Tijdelijke aanduiding voor afbeelding 6"/>
          <p:cNvSpPr>
            <a:spLocks noGrp="1"/>
          </p:cNvSpPr>
          <p:nvPr>
            <p:ph type="pic" sz="quarter" idx="15"/>
          </p:nvPr>
        </p:nvSpPr>
        <p:spPr>
          <a:xfrm>
            <a:off x="6872595" y="3423008"/>
            <a:ext cx="2785140" cy="2829749"/>
          </a:xfrm>
        </p:spPr>
        <p:txBody>
          <a:bodyPr/>
          <a:lstStyle>
            <a:lvl1pPr>
              <a:defRPr sz="1100"/>
            </a:lvl1pPr>
          </a:lstStyle>
          <a:p>
            <a:r>
              <a:rPr lang="nl-NL" smtClean="0"/>
              <a:t>Klik op het pictogram als u een afbeelding wilt toevoegen</a:t>
            </a:r>
            <a:endParaRPr lang="nl-NL"/>
          </a:p>
        </p:txBody>
      </p:sp>
      <p:sp>
        <p:nvSpPr>
          <p:cNvPr id="3" name="Tijdelijke aanduiding voor dianummer 2"/>
          <p:cNvSpPr>
            <a:spLocks noGrp="1"/>
          </p:cNvSpPr>
          <p:nvPr>
            <p:ph type="sldNum" sz="quarter" idx="10"/>
          </p:nvPr>
        </p:nvSpPr>
        <p:spPr>
          <a:xfrm>
            <a:off x="609600" y="6356355"/>
            <a:ext cx="2844800" cy="365125"/>
          </a:xfrm>
          <a:prstGeom prst="rect">
            <a:avLst/>
          </a:prstGeom>
        </p:spPr>
        <p:txBody>
          <a:bodyPr/>
          <a:lstStyle/>
          <a:p>
            <a:fld id="{AC69ED11-C69E-964B-944D-41F160558BEF}" type="slidenum">
              <a:rPr lang="nl-NL" smtClean="0"/>
              <a:t>‹nr.›</a:t>
            </a:fld>
            <a:endParaRPr lang="nl-NL"/>
          </a:p>
        </p:txBody>
      </p:sp>
      <p:sp>
        <p:nvSpPr>
          <p:cNvPr id="2" name="Titel 1"/>
          <p:cNvSpPr>
            <a:spLocks noGrp="1"/>
          </p:cNvSpPr>
          <p:nvPr>
            <p:ph type="title" hasCustomPrompt="1"/>
          </p:nvPr>
        </p:nvSpPr>
        <p:spPr/>
        <p:txBody>
          <a:bodyPr/>
          <a:lstStyle/>
          <a:p>
            <a:r>
              <a:rPr lang="nl-NL" dirty="0"/>
              <a:t>Titel bewerken</a:t>
            </a:r>
          </a:p>
        </p:txBody>
      </p:sp>
    </p:spTree>
    <p:extLst>
      <p:ext uri="{BB962C8B-B14F-4D97-AF65-F5344CB8AC3E}">
        <p14:creationId xmlns:p14="http://schemas.microsoft.com/office/powerpoint/2010/main" val="2215680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jdelijke aanduiding voor dianummer 5"/>
          <p:cNvSpPr>
            <a:spLocks noGrp="1"/>
          </p:cNvSpPr>
          <p:nvPr>
            <p:ph type="sldNum" sz="quarter" idx="12"/>
          </p:nvPr>
        </p:nvSpPr>
        <p:spPr>
          <a:xfrm>
            <a:off x="89807" y="6418263"/>
            <a:ext cx="544288" cy="365125"/>
          </a:xfrm>
          <a:prstGeom prst="rect">
            <a:avLst/>
          </a:prstGeom>
        </p:spPr>
        <p:txBody>
          <a:bodyPr/>
          <a:lstStyle/>
          <a:p>
            <a:fld id="{F8FDE2C0-1805-479D-83D9-3575189041B7}" type="slidenum">
              <a:rPr lang="nl-NL" smtClean="0"/>
              <a:t>‹nr.›</a:t>
            </a:fld>
            <a:endParaRPr lang="nl-NL"/>
          </a:p>
        </p:txBody>
      </p:sp>
    </p:spTree>
    <p:extLst>
      <p:ext uri="{BB962C8B-B14F-4D97-AF65-F5344CB8AC3E}">
        <p14:creationId xmlns:p14="http://schemas.microsoft.com/office/powerpoint/2010/main" val="14979781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90800" y="4"/>
            <a:ext cx="11520000" cy="584775"/>
          </a:xfrm>
        </p:spPr>
        <p:txBody>
          <a:bodyPr/>
          <a:lstStyle>
            <a:lvl1pPr>
              <a:defRPr sz="3800" baseline="0">
                <a:solidFill>
                  <a:srgbClr val="00436F"/>
                </a:solidFill>
              </a:defRPr>
            </a:lvl1pPr>
          </a:lstStyle>
          <a:p>
            <a:r>
              <a:rPr lang="nl-NL" dirty="0"/>
              <a:t>Titel bewerken</a:t>
            </a:r>
          </a:p>
        </p:txBody>
      </p:sp>
      <p:sp>
        <p:nvSpPr>
          <p:cNvPr id="3" name="Subtitel 2"/>
          <p:cNvSpPr>
            <a:spLocks noGrp="1"/>
          </p:cNvSpPr>
          <p:nvPr>
            <p:ph type="subTitle" idx="1"/>
          </p:nvPr>
        </p:nvSpPr>
        <p:spPr>
          <a:xfrm>
            <a:off x="612000" y="1799999"/>
            <a:ext cx="11149904" cy="900000"/>
          </a:xfrm>
        </p:spPr>
        <p:txBody>
          <a:bodyPr/>
          <a:lstStyle>
            <a:lvl1pPr marL="0" indent="0" algn="l">
              <a:buNone/>
              <a:defRPr>
                <a:solidFill>
                  <a:srgbClr val="EB690B"/>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6" name="Tijdelijke aanduiding voor dianummer 5"/>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Tree>
    <p:extLst>
      <p:ext uri="{BB962C8B-B14F-4D97-AF65-F5344CB8AC3E}">
        <p14:creationId xmlns:p14="http://schemas.microsoft.com/office/powerpoint/2010/main" val="4163653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el_Tekst/Objec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
        <p:nvSpPr>
          <p:cNvPr id="2" name="Titel 1"/>
          <p:cNvSpPr>
            <a:spLocks noGrp="1"/>
          </p:cNvSpPr>
          <p:nvPr>
            <p:ph type="title" hasCustomPrompt="1"/>
          </p:nvPr>
        </p:nvSpPr>
        <p:spPr>
          <a:xfrm>
            <a:off x="192000" y="3"/>
            <a:ext cx="11582400" cy="584775"/>
          </a:xfrm>
        </p:spPr>
        <p:txBody>
          <a:bodyPr/>
          <a:lstStyle>
            <a:lvl1pPr>
              <a:defRPr baseline="0">
                <a:solidFill>
                  <a:srgbClr val="00436F"/>
                </a:solidFill>
              </a:defRPr>
            </a:lvl1pPr>
          </a:lstStyle>
          <a:p>
            <a:r>
              <a:rPr lang="nl-NL" dirty="0"/>
              <a:t>Titel bewerken</a:t>
            </a:r>
          </a:p>
        </p:txBody>
      </p:sp>
      <p:sp>
        <p:nvSpPr>
          <p:cNvPr id="5" name="Subtitel 2"/>
          <p:cNvSpPr>
            <a:spLocks noGrp="1"/>
          </p:cNvSpPr>
          <p:nvPr>
            <p:ph type="subTitle" idx="13"/>
          </p:nvPr>
        </p:nvSpPr>
        <p:spPr>
          <a:xfrm>
            <a:off x="612000" y="1799999"/>
            <a:ext cx="11149904" cy="435201"/>
          </a:xfrm>
        </p:spPr>
        <p:txBody>
          <a:bodyPr/>
          <a:lstStyle>
            <a:lvl1pPr marL="0" indent="0" algn="l">
              <a:buNone/>
              <a:defRPr>
                <a:solidFill>
                  <a:srgbClr val="EB690B"/>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smtClean="0"/>
              <a:t>Klik om de ondertitelstijl van het model te bewerken</a:t>
            </a:r>
            <a:endParaRPr lang="nl-NL" dirty="0"/>
          </a:p>
        </p:txBody>
      </p:sp>
      <p:sp>
        <p:nvSpPr>
          <p:cNvPr id="3" name="Tijdelijke aanduiding voor inhoud 2"/>
          <p:cNvSpPr>
            <a:spLocks noGrp="1"/>
          </p:cNvSpPr>
          <p:nvPr>
            <p:ph idx="1"/>
          </p:nvPr>
        </p:nvSpPr>
        <p:spPr>
          <a:xfrm>
            <a:off x="612000" y="2432049"/>
            <a:ext cx="11160000" cy="3687949"/>
          </a:xfrm>
        </p:spPr>
        <p:txBody>
          <a:bodyPr wrap="square"/>
          <a:lstStyle>
            <a:lvl5pPr>
              <a:defRPr sz="14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974732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_Kolommen">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a:xfrm>
            <a:off x="609600" y="6356355"/>
            <a:ext cx="2844800" cy="365125"/>
          </a:xfrm>
          <a:prstGeom prst="rect">
            <a:avLst/>
          </a:prstGeom>
        </p:spPr>
        <p:txBody>
          <a:bodyPr/>
          <a:lstStyle/>
          <a:p>
            <a:fld id="{AC69ED11-C69E-964B-944D-41F160558BEF}" type="slidenum">
              <a:rPr lang="nl-NL" smtClean="0"/>
              <a:t>‹nr.›</a:t>
            </a:fld>
            <a:endParaRPr lang="nl-NL"/>
          </a:p>
        </p:txBody>
      </p:sp>
      <p:sp>
        <p:nvSpPr>
          <p:cNvPr id="2" name="Titel 1"/>
          <p:cNvSpPr>
            <a:spLocks noGrp="1"/>
          </p:cNvSpPr>
          <p:nvPr>
            <p:ph type="title" hasCustomPrompt="1"/>
          </p:nvPr>
        </p:nvSpPr>
        <p:spPr/>
        <p:txBody>
          <a:bodyPr/>
          <a:lstStyle>
            <a:lvl1pPr>
              <a:defRPr baseline="0"/>
            </a:lvl1pPr>
          </a:lstStyle>
          <a:p>
            <a:r>
              <a:rPr lang="nl-NL" dirty="0"/>
              <a:t>Titel bewerken</a:t>
            </a:r>
          </a:p>
        </p:txBody>
      </p:sp>
      <p:sp>
        <p:nvSpPr>
          <p:cNvPr id="5" name="Tijdelijke aanduiding voor tekst 4"/>
          <p:cNvSpPr>
            <a:spLocks noGrp="1"/>
          </p:cNvSpPr>
          <p:nvPr>
            <p:ph type="body" sz="quarter" idx="11"/>
          </p:nvPr>
        </p:nvSpPr>
        <p:spPr>
          <a:xfrm>
            <a:off x="612000" y="1800000"/>
            <a:ext cx="11160000" cy="4320000"/>
          </a:xfrm>
        </p:spPr>
        <p:txBody>
          <a:bodyPr numCol="2" spcCol="18000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3478745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000" y="3"/>
            <a:ext cx="11582400" cy="584775"/>
          </a:xfrm>
        </p:spPr>
        <p:txBody>
          <a:bodyPr/>
          <a:lstStyle>
            <a:lvl1pPr>
              <a:defRPr baseline="0">
                <a:solidFill>
                  <a:srgbClr val="00436F"/>
                </a:solidFill>
              </a:defRPr>
            </a:lvl1pPr>
          </a:lstStyle>
          <a:p>
            <a:r>
              <a:rPr lang="nl-NL" dirty="0"/>
              <a:t>Titel bewerken</a:t>
            </a:r>
          </a:p>
        </p:txBody>
      </p:sp>
      <p:sp>
        <p:nvSpPr>
          <p:cNvPr id="3" name="Tijdelijke aanduiding voor inhoud 2"/>
          <p:cNvSpPr>
            <a:spLocks noGrp="1"/>
          </p:cNvSpPr>
          <p:nvPr>
            <p:ph idx="1"/>
          </p:nvPr>
        </p:nvSpPr>
        <p:spPr>
          <a:xfrm>
            <a:off x="612000" y="1799999"/>
            <a:ext cx="11160000" cy="4320000"/>
          </a:xfrm>
        </p:spPr>
        <p:txBody>
          <a:bodyPr wrap="square"/>
          <a:lstStyle>
            <a:lvl5pPr>
              <a:defRPr sz="14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6" name="Tijdelijke aanduiding voor dianummer 5"/>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Tree>
    <p:extLst>
      <p:ext uri="{BB962C8B-B14F-4D97-AF65-F5344CB8AC3E}">
        <p14:creationId xmlns:p14="http://schemas.microsoft.com/office/powerpoint/2010/main" val="322847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ee_Teksten/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000" y="827"/>
            <a:ext cx="11474824" cy="584775"/>
          </a:xfrm>
        </p:spPr>
        <p:txBody>
          <a:bodyPr/>
          <a:lstStyle>
            <a:lvl1pPr>
              <a:defRPr baseline="0"/>
            </a:lvl1pPr>
          </a:lstStyle>
          <a:p>
            <a:r>
              <a:rPr lang="nl-NL" dirty="0"/>
              <a:t>Titel bewerken</a:t>
            </a:r>
          </a:p>
        </p:txBody>
      </p:sp>
      <p:sp>
        <p:nvSpPr>
          <p:cNvPr id="3" name="Tijdelijke aanduiding voor inhoud 2"/>
          <p:cNvSpPr>
            <a:spLocks noGrp="1"/>
          </p:cNvSpPr>
          <p:nvPr>
            <p:ph sz="half" idx="1"/>
          </p:nvPr>
        </p:nvSpPr>
        <p:spPr>
          <a:xfrm>
            <a:off x="612000" y="1800000"/>
            <a:ext cx="5400000" cy="4320000"/>
          </a:xfrm>
        </p:spPr>
        <p:txBody>
          <a:bodyPr/>
          <a:lstStyle>
            <a:lvl1pPr>
              <a:buClr>
                <a:srgbClr val="EB690B"/>
              </a:buClr>
              <a:defRPr sz="2500">
                <a:solidFill>
                  <a:schemeClr val="tx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6266824" y="1800000"/>
            <a:ext cx="5400000" cy="4320000"/>
          </a:xfrm>
        </p:spPr>
        <p:txBody>
          <a:bodyPr/>
          <a:lstStyle>
            <a:lvl1pPr>
              <a:defRPr sz="2500">
                <a:solidFill>
                  <a:schemeClr val="tx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Tijdelijke aanduiding voor dianummer 6"/>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Tree>
    <p:extLst>
      <p:ext uri="{BB962C8B-B14F-4D97-AF65-F5344CB8AC3E}">
        <p14:creationId xmlns:p14="http://schemas.microsoft.com/office/powerpoint/2010/main" val="309727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dirty="0"/>
          </a:p>
        </p:txBody>
      </p:sp>
      <p:sp>
        <p:nvSpPr>
          <p:cNvPr id="2" name="Titel 1"/>
          <p:cNvSpPr>
            <a:spLocks noGrp="1"/>
          </p:cNvSpPr>
          <p:nvPr>
            <p:ph type="title" hasCustomPrompt="1"/>
          </p:nvPr>
        </p:nvSpPr>
        <p:spPr>
          <a:xfrm>
            <a:off x="192000" y="0"/>
            <a:ext cx="11586229" cy="584775"/>
          </a:xfrm>
        </p:spPr>
        <p:txBody>
          <a:bodyPr/>
          <a:lstStyle>
            <a:lvl1pPr>
              <a:defRPr baseline="0"/>
            </a:lvl1pPr>
          </a:lstStyle>
          <a:p>
            <a:r>
              <a:rPr lang="nl-NL" dirty="0"/>
              <a:t>Titel bewerken</a:t>
            </a:r>
          </a:p>
        </p:txBody>
      </p:sp>
      <p:sp>
        <p:nvSpPr>
          <p:cNvPr id="7" name="Tijdelijke aanduiding voor afbeelding 2"/>
          <p:cNvSpPr>
            <a:spLocks noGrp="1"/>
          </p:cNvSpPr>
          <p:nvPr>
            <p:ph type="pic" idx="1"/>
          </p:nvPr>
        </p:nvSpPr>
        <p:spPr>
          <a:xfrm>
            <a:off x="612000" y="1800000"/>
            <a:ext cx="11160000" cy="4320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264966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0800" y="0"/>
            <a:ext cx="11582400" cy="584775"/>
          </a:xfrm>
        </p:spPr>
        <p:txBody>
          <a:bodyPr/>
          <a:lstStyle>
            <a:lvl1pPr>
              <a:defRPr baseline="0"/>
            </a:lvl1pPr>
          </a:lstStyle>
          <a:p>
            <a:r>
              <a:rPr lang="nl-NL" dirty="0"/>
              <a:t>Titel bewerken</a:t>
            </a:r>
          </a:p>
        </p:txBody>
      </p:sp>
      <p:sp>
        <p:nvSpPr>
          <p:cNvPr id="3" name="Tijdelijke aanduiding voor tekst 2"/>
          <p:cNvSpPr>
            <a:spLocks noGrp="1"/>
          </p:cNvSpPr>
          <p:nvPr>
            <p:ph type="body" idx="1"/>
          </p:nvPr>
        </p:nvSpPr>
        <p:spPr>
          <a:xfrm>
            <a:off x="612000" y="1800000"/>
            <a:ext cx="5400000" cy="720000"/>
          </a:xfrm>
        </p:spPr>
        <p:txBody>
          <a:bodyPr anchor="b"/>
          <a:lstStyle>
            <a:lvl1pPr marL="0" indent="0">
              <a:buNone/>
              <a:defRPr sz="2500" b="1">
                <a:solidFill>
                  <a:srgbClr val="EB690B"/>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612000" y="2700000"/>
            <a:ext cx="5400000" cy="3420000"/>
          </a:xfrm>
        </p:spPr>
        <p:txBody>
          <a:bodyPr/>
          <a:lstStyle>
            <a:lvl1pPr>
              <a:defRPr sz="25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tekst 4"/>
          <p:cNvSpPr>
            <a:spLocks noGrp="1"/>
          </p:cNvSpPr>
          <p:nvPr>
            <p:ph type="body" sz="quarter" idx="3"/>
          </p:nvPr>
        </p:nvSpPr>
        <p:spPr>
          <a:xfrm>
            <a:off x="6433608" y="1800000"/>
            <a:ext cx="5400000" cy="720000"/>
          </a:xfrm>
        </p:spPr>
        <p:txBody>
          <a:bodyPr anchor="b"/>
          <a:lstStyle>
            <a:lvl1pPr marL="0" indent="0">
              <a:buNone/>
              <a:defRPr sz="2500" b="1">
                <a:solidFill>
                  <a:srgbClr val="EB690B"/>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433608" y="2700000"/>
            <a:ext cx="5400000" cy="3420000"/>
          </a:xfrm>
        </p:spPr>
        <p:txBody>
          <a:bodyPr/>
          <a:lstStyle>
            <a:lvl1pPr>
              <a:defRPr sz="25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jdelijke aanduiding voor dianummer 8"/>
          <p:cNvSpPr>
            <a:spLocks noGrp="1"/>
          </p:cNvSpPr>
          <p:nvPr>
            <p:ph type="sldNum" sz="quarter" idx="12"/>
          </p:nvPr>
        </p:nvSpPr>
        <p:spPr>
          <a:xfrm>
            <a:off x="609600" y="6356355"/>
            <a:ext cx="2844800" cy="365125"/>
          </a:xfrm>
          <a:prstGeom prst="rect">
            <a:avLst/>
          </a:prstGeom>
        </p:spPr>
        <p:txBody>
          <a:bodyPr/>
          <a:lstStyle/>
          <a:p>
            <a:fld id="{AC69ED11-C69E-964B-944D-41F160558BEF}" type="slidenum">
              <a:rPr lang="nl-NL" smtClean="0"/>
              <a:t>‹nr.›</a:t>
            </a:fld>
            <a:endParaRPr lang="nl-NL"/>
          </a:p>
        </p:txBody>
      </p:sp>
    </p:spTree>
    <p:extLst>
      <p:ext uri="{BB962C8B-B14F-4D97-AF65-F5344CB8AC3E}">
        <p14:creationId xmlns:p14="http://schemas.microsoft.com/office/powerpoint/2010/main" val="906383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_Tekst">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0"/>
          </p:nvPr>
        </p:nvSpPr>
        <p:spPr>
          <a:xfrm>
            <a:off x="609600" y="6356355"/>
            <a:ext cx="2844800" cy="365125"/>
          </a:xfrm>
          <a:prstGeom prst="rect">
            <a:avLst/>
          </a:prstGeom>
        </p:spPr>
        <p:txBody>
          <a:bodyPr/>
          <a:lstStyle/>
          <a:p>
            <a:fld id="{AC69ED11-C69E-964B-944D-41F160558BEF}" type="slidenum">
              <a:rPr lang="nl-NL" smtClean="0"/>
              <a:t>‹nr.›</a:t>
            </a:fld>
            <a:endParaRPr lang="nl-NL"/>
          </a:p>
        </p:txBody>
      </p:sp>
      <p:sp>
        <p:nvSpPr>
          <p:cNvPr id="2" name="Titel 1"/>
          <p:cNvSpPr>
            <a:spLocks noGrp="1"/>
          </p:cNvSpPr>
          <p:nvPr>
            <p:ph type="title" hasCustomPrompt="1"/>
          </p:nvPr>
        </p:nvSpPr>
        <p:spPr/>
        <p:txBody>
          <a:bodyPr/>
          <a:lstStyle>
            <a:lvl1pPr>
              <a:defRPr baseline="0"/>
            </a:lvl1pPr>
          </a:lstStyle>
          <a:p>
            <a:r>
              <a:rPr lang="nl-NL" dirty="0"/>
              <a:t>Titel bewerken</a:t>
            </a:r>
          </a:p>
        </p:txBody>
      </p:sp>
      <p:sp>
        <p:nvSpPr>
          <p:cNvPr id="7" name="Tijdelijke aanduiding voor afbeelding 6"/>
          <p:cNvSpPr>
            <a:spLocks noGrp="1"/>
          </p:cNvSpPr>
          <p:nvPr>
            <p:ph type="pic" sz="quarter" idx="12"/>
          </p:nvPr>
        </p:nvSpPr>
        <p:spPr>
          <a:xfrm>
            <a:off x="611999" y="1800000"/>
            <a:ext cx="4680000" cy="4320000"/>
          </a:xfrm>
        </p:spPr>
        <p:txBody>
          <a:bodyPr/>
          <a:lstStyle/>
          <a:p>
            <a:r>
              <a:rPr lang="nl-NL" smtClean="0"/>
              <a:t>Klik op het pictogram als u een afbeelding wilt toevoegen</a:t>
            </a:r>
            <a:endParaRPr lang="nl-NL"/>
          </a:p>
        </p:txBody>
      </p:sp>
      <p:sp>
        <p:nvSpPr>
          <p:cNvPr id="5" name="Tijdelijke aanduiding voor tekst 4"/>
          <p:cNvSpPr>
            <a:spLocks noGrp="1"/>
          </p:cNvSpPr>
          <p:nvPr>
            <p:ph type="body" sz="quarter" idx="11"/>
          </p:nvPr>
        </p:nvSpPr>
        <p:spPr>
          <a:xfrm>
            <a:off x="5760000" y="1800000"/>
            <a:ext cx="6014400" cy="4320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72700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92000" y="4"/>
            <a:ext cx="11582400" cy="584775"/>
          </a:xfrm>
          <a:prstGeom prst="rect">
            <a:avLst/>
          </a:prstGeom>
        </p:spPr>
        <p:txBody>
          <a:bodyPr vert="horz" wrap="square" lIns="0" tIns="0" rIns="0" bIns="0" rtlCol="0" anchor="t" anchorCtr="0">
            <a:spAutoFit/>
          </a:bodyPr>
          <a:lstStyle/>
          <a:p>
            <a:r>
              <a:rPr lang="nl-NL" dirty="0"/>
              <a:t>Titel bewerken</a:t>
            </a:r>
          </a:p>
        </p:txBody>
      </p:sp>
      <p:sp>
        <p:nvSpPr>
          <p:cNvPr id="3" name="Tijdelijke aanduiding voor tekst 2"/>
          <p:cNvSpPr>
            <a:spLocks noGrp="1"/>
          </p:cNvSpPr>
          <p:nvPr>
            <p:ph type="body" idx="1"/>
          </p:nvPr>
        </p:nvSpPr>
        <p:spPr>
          <a:xfrm>
            <a:off x="612000" y="1800000"/>
            <a:ext cx="11160000" cy="4320000"/>
          </a:xfrm>
          <a:prstGeom prst="rect">
            <a:avLst/>
          </a:prstGeom>
        </p:spPr>
        <p:txBody>
          <a:bodyPr vert="horz" lIns="0" tIns="0" rIns="0" bIns="0" rtlCol="0">
            <a:norm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Afbeelding 6"/>
          <p:cNvPicPr>
            <a:picLocks noChangeAspect="1"/>
          </p:cNvPicPr>
          <p:nvPr userDrawn="1"/>
        </p:nvPicPr>
        <p:blipFill>
          <a:blip r:embed="rId14"/>
          <a:stretch>
            <a:fillRect/>
          </a:stretch>
        </p:blipFill>
        <p:spPr>
          <a:xfrm>
            <a:off x="10273332" y="6102096"/>
            <a:ext cx="1918668" cy="755904"/>
          </a:xfrm>
          <a:prstGeom prst="rect">
            <a:avLst/>
          </a:prstGeom>
        </p:spPr>
      </p:pic>
    </p:spTree>
    <p:extLst>
      <p:ext uri="{BB962C8B-B14F-4D97-AF65-F5344CB8AC3E}">
        <p14:creationId xmlns:p14="http://schemas.microsoft.com/office/powerpoint/2010/main" val="161354770"/>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60" r:id="rId3"/>
    <p:sldLayoutId id="2147483657" r:id="rId4"/>
    <p:sldLayoutId id="2147483650" r:id="rId5"/>
    <p:sldLayoutId id="2147483652" r:id="rId6"/>
    <p:sldLayoutId id="2147483654" r:id="rId7"/>
    <p:sldLayoutId id="2147483653" r:id="rId8"/>
    <p:sldLayoutId id="2147483658" r:id="rId9"/>
    <p:sldLayoutId id="2147483656" r:id="rId10"/>
    <p:sldLayoutId id="2147483659" r:id="rId11"/>
    <p:sldLayoutId id="2147483661" r:id="rId12"/>
  </p:sldLayoutIdLst>
  <p:txStyles>
    <p:titleStyle>
      <a:lvl1pPr algn="l" defTabSz="457189" rtl="0" eaLnBrk="1" latinLnBrk="0" hangingPunct="1">
        <a:spcBef>
          <a:spcPct val="0"/>
        </a:spcBef>
        <a:buNone/>
        <a:defRPr sz="3800" b="1" kern="1200" cap="all" baseline="0">
          <a:solidFill>
            <a:srgbClr val="00436F"/>
          </a:solidFill>
          <a:latin typeface="+mj-lt"/>
          <a:ea typeface="+mj-ea"/>
          <a:cs typeface="+mj-cs"/>
        </a:defRPr>
      </a:lvl1pPr>
    </p:titleStyle>
    <p:bodyStyle>
      <a:lvl1pPr marL="342891" indent="-342891" algn="l" defTabSz="457189" rtl="0" eaLnBrk="1" latinLnBrk="0" hangingPunct="1">
        <a:spcBef>
          <a:spcPct val="20000"/>
        </a:spcBef>
        <a:buClr>
          <a:srgbClr val="EB690B"/>
        </a:buClr>
        <a:buFont typeface="Arial"/>
        <a:buChar char="•"/>
        <a:defRPr sz="2500" kern="1200">
          <a:solidFill>
            <a:schemeClr val="tx1"/>
          </a:solidFill>
          <a:latin typeface="+mn-lt"/>
          <a:ea typeface="+mn-ea"/>
          <a:cs typeface="+mn-cs"/>
        </a:defRPr>
      </a:lvl1pPr>
      <a:lvl2pPr marL="742932" indent="-285744" algn="l" defTabSz="457189" rtl="0" eaLnBrk="1" latinLnBrk="0" hangingPunct="1">
        <a:spcBef>
          <a:spcPct val="20000"/>
        </a:spcBef>
        <a:buClr>
          <a:srgbClr val="EB690B"/>
        </a:buClr>
        <a:buFont typeface="Arial"/>
        <a:buChar char="–"/>
        <a:defRPr sz="2000" kern="1200">
          <a:solidFill>
            <a:schemeClr val="tx1"/>
          </a:solidFill>
          <a:latin typeface="+mn-lt"/>
          <a:ea typeface="+mn-ea"/>
          <a:cs typeface="+mn-cs"/>
        </a:defRPr>
      </a:lvl2pPr>
      <a:lvl3pPr marL="1142971" indent="-228594" algn="l" defTabSz="457189" rtl="0" eaLnBrk="1" latinLnBrk="0" hangingPunct="1">
        <a:spcBef>
          <a:spcPct val="20000"/>
        </a:spcBef>
        <a:buClr>
          <a:srgbClr val="EB690B"/>
        </a:buClr>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Clr>
          <a:srgbClr val="EB690B"/>
        </a:buClr>
        <a:buFont typeface="Arial"/>
        <a:buChar char="–"/>
        <a:defRPr sz="1600" kern="1200">
          <a:solidFill>
            <a:schemeClr val="tx1"/>
          </a:solidFill>
          <a:latin typeface="+mn-lt"/>
          <a:ea typeface="+mn-ea"/>
          <a:cs typeface="+mn-cs"/>
        </a:defRPr>
      </a:lvl4pPr>
      <a:lvl5pPr marL="2057349" indent="-228594" algn="l" defTabSz="457189" rtl="0" eaLnBrk="1" latinLnBrk="0" hangingPunct="1">
        <a:spcBef>
          <a:spcPct val="20000"/>
        </a:spcBef>
        <a:buClr>
          <a:srgbClr val="EB690B"/>
        </a:buClr>
        <a:buFont typeface="Arial"/>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apotheek.n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knmp.n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jwXKwPuLx9Q"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nvkc.nl/professional/wie-doet-wat-database-30"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p:cNvSpPr>
            <a:spLocks noGrp="1"/>
          </p:cNvSpPr>
          <p:nvPr>
            <p:ph type="pic" sz="quarter" idx="10"/>
          </p:nvPr>
        </p:nvSpPr>
        <p:spPr/>
      </p:sp>
      <p:sp>
        <p:nvSpPr>
          <p:cNvPr id="3" name="Titel 2"/>
          <p:cNvSpPr>
            <a:spLocks noGrp="1"/>
          </p:cNvSpPr>
          <p:nvPr>
            <p:ph type="title"/>
          </p:nvPr>
        </p:nvSpPr>
        <p:spPr/>
        <p:txBody>
          <a:bodyPr/>
          <a:lstStyle/>
          <a:p>
            <a:endParaRPr lang="nl-NL" dirty="0"/>
          </a:p>
        </p:txBody>
      </p:sp>
    </p:spTree>
    <p:extLst>
      <p:ext uri="{BB962C8B-B14F-4D97-AF65-F5344CB8AC3E}">
        <p14:creationId xmlns:p14="http://schemas.microsoft.com/office/powerpoint/2010/main" val="3952035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Geneesmiddelen</a:t>
            </a:r>
            <a:endParaRPr lang="nl-NL" dirty="0"/>
          </a:p>
        </p:txBody>
      </p:sp>
      <p:sp>
        <p:nvSpPr>
          <p:cNvPr id="3" name="Tijdelijke aanduiding voor inhoud 2"/>
          <p:cNvSpPr>
            <a:spLocks noGrp="1"/>
          </p:cNvSpPr>
          <p:nvPr>
            <p:ph idx="1"/>
          </p:nvPr>
        </p:nvSpPr>
        <p:spPr>
          <a:xfrm>
            <a:off x="3369911" y="1786965"/>
            <a:ext cx="2009280" cy="4320000"/>
          </a:xfrm>
        </p:spPr>
        <p:txBody>
          <a:bodyPr/>
          <a:lstStyle/>
          <a:p>
            <a:pPr marL="0" indent="0">
              <a:lnSpc>
                <a:spcPct val="150000"/>
              </a:lnSpc>
              <a:buNone/>
            </a:pPr>
            <a:r>
              <a:rPr lang="nl-NL" sz="2800" b="1" dirty="0" smtClean="0">
                <a:solidFill>
                  <a:srgbClr val="EB690B"/>
                </a:solidFill>
              </a:rPr>
              <a:t>Pijnstilling</a:t>
            </a:r>
            <a:endParaRPr lang="nl-NL" sz="2400" b="1" dirty="0" smtClean="0">
              <a:solidFill>
                <a:srgbClr val="EB690B"/>
              </a:solidFill>
            </a:endParaRPr>
          </a:p>
          <a:p>
            <a:pPr marL="0" indent="0">
              <a:lnSpc>
                <a:spcPct val="150000"/>
              </a:lnSpc>
              <a:buNone/>
            </a:pPr>
            <a:endParaRPr lang="nl-NL" sz="2400" b="1" dirty="0">
              <a:solidFill>
                <a:srgbClr val="EB690B"/>
              </a:solidFill>
            </a:endParaRPr>
          </a:p>
          <a:p>
            <a:pPr marL="0" indent="0">
              <a:buNone/>
            </a:pPr>
            <a:endParaRPr lang="nl-NL" sz="2400" b="1" dirty="0" smtClean="0"/>
          </a:p>
          <a:p>
            <a:pPr marL="0" indent="0">
              <a:buNone/>
            </a:pPr>
            <a:r>
              <a:rPr lang="nl-NL" sz="2400" b="1" dirty="0" smtClean="0"/>
              <a:t>Tramadol </a:t>
            </a:r>
          </a:p>
          <a:p>
            <a:pPr marL="0" indent="0">
              <a:buNone/>
            </a:pPr>
            <a:r>
              <a:rPr lang="nl-NL" sz="2400" b="1" dirty="0" err="1" smtClean="0"/>
              <a:t>Oxycodon</a:t>
            </a:r>
            <a:endParaRPr lang="nl-NL" sz="2400" b="1" dirty="0" smtClean="0"/>
          </a:p>
          <a:p>
            <a:pPr marL="0" indent="0">
              <a:buNone/>
            </a:pPr>
            <a:endParaRPr lang="nl-NL" dirty="0"/>
          </a:p>
        </p:txBody>
      </p:sp>
      <p:pic>
        <p:nvPicPr>
          <p:cNvPr id="1028" name="Picture 4"/>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9911" y="2596541"/>
            <a:ext cx="13620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35557" y="2596542"/>
            <a:ext cx="13620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jdelijke aanduiding voor inhoud 2"/>
          <p:cNvSpPr txBox="1">
            <a:spLocks/>
          </p:cNvSpPr>
          <p:nvPr/>
        </p:nvSpPr>
        <p:spPr>
          <a:xfrm>
            <a:off x="5935557" y="1802731"/>
            <a:ext cx="2474806" cy="4320000"/>
          </a:xfrm>
          <a:prstGeom prst="rect">
            <a:avLst/>
          </a:prstGeom>
        </p:spPr>
        <p:txBody>
          <a:bodyPr vert="horz" lIns="0" tIns="0" rIns="0" bIns="0" rtlCol="0">
            <a:normAutofit/>
          </a:bodyPr>
          <a:lstStyle>
            <a:lvl1pPr marL="342891" indent="-342891" algn="l" defTabSz="457189" rtl="0" eaLnBrk="1" latinLnBrk="0" hangingPunct="1">
              <a:spcBef>
                <a:spcPct val="20000"/>
              </a:spcBef>
              <a:buClr>
                <a:srgbClr val="EB690B"/>
              </a:buClr>
              <a:buFont typeface="Arial"/>
              <a:buChar char="•"/>
              <a:defRPr sz="2500" kern="1200">
                <a:solidFill>
                  <a:schemeClr val="tx1"/>
                </a:solidFill>
                <a:latin typeface="+mn-lt"/>
                <a:ea typeface="+mn-ea"/>
                <a:cs typeface="+mn-cs"/>
              </a:defRPr>
            </a:lvl1pPr>
            <a:lvl2pPr marL="742932" indent="-285744" algn="l" defTabSz="457189" rtl="0" eaLnBrk="1" latinLnBrk="0" hangingPunct="1">
              <a:spcBef>
                <a:spcPct val="20000"/>
              </a:spcBef>
              <a:buClr>
                <a:srgbClr val="EB690B"/>
              </a:buClr>
              <a:buFont typeface="Arial"/>
              <a:buChar char="–"/>
              <a:defRPr sz="2000" kern="1200">
                <a:solidFill>
                  <a:schemeClr val="tx1"/>
                </a:solidFill>
                <a:latin typeface="+mn-lt"/>
                <a:ea typeface="+mn-ea"/>
                <a:cs typeface="+mn-cs"/>
              </a:defRPr>
            </a:lvl2pPr>
            <a:lvl3pPr marL="1142971" indent="-228594" algn="l" defTabSz="457189" rtl="0" eaLnBrk="1" latinLnBrk="0" hangingPunct="1">
              <a:spcBef>
                <a:spcPct val="20000"/>
              </a:spcBef>
              <a:buClr>
                <a:srgbClr val="EB690B"/>
              </a:buClr>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Clr>
                <a:srgbClr val="EB690B"/>
              </a:buClr>
              <a:buFont typeface="Arial"/>
              <a:buChar char="–"/>
              <a:defRPr sz="1600" kern="1200">
                <a:solidFill>
                  <a:schemeClr val="tx1"/>
                </a:solidFill>
                <a:latin typeface="+mn-lt"/>
                <a:ea typeface="+mn-ea"/>
                <a:cs typeface="+mn-cs"/>
              </a:defRPr>
            </a:lvl4pPr>
            <a:lvl5pPr marL="2057349" indent="-228594" algn="l" defTabSz="457189" rtl="0" eaLnBrk="1" latinLnBrk="0" hangingPunct="1">
              <a:spcBef>
                <a:spcPct val="20000"/>
              </a:spcBef>
              <a:buClr>
                <a:srgbClr val="EB690B"/>
              </a:buClr>
              <a:buFont typeface="Arial"/>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nl-NL" sz="2800" b="1" dirty="0" smtClean="0">
                <a:solidFill>
                  <a:srgbClr val="EB690B"/>
                </a:solidFill>
              </a:rPr>
              <a:t>Antidepressiva</a:t>
            </a:r>
            <a:endParaRPr lang="nl-NL" sz="2400" b="1" dirty="0" smtClean="0">
              <a:solidFill>
                <a:srgbClr val="EB690B"/>
              </a:solidFill>
            </a:endParaRPr>
          </a:p>
          <a:p>
            <a:pPr marL="0" indent="0">
              <a:lnSpc>
                <a:spcPct val="150000"/>
              </a:lnSpc>
              <a:buFont typeface="Arial"/>
              <a:buNone/>
            </a:pPr>
            <a:endParaRPr lang="nl-NL" sz="2400" b="1" dirty="0" smtClean="0">
              <a:solidFill>
                <a:srgbClr val="EB690B"/>
              </a:solidFill>
            </a:endParaRPr>
          </a:p>
          <a:p>
            <a:pPr marL="0" indent="0">
              <a:buFont typeface="Arial"/>
              <a:buNone/>
            </a:pPr>
            <a:endParaRPr lang="nl-NL" sz="2400" b="1" dirty="0" smtClean="0"/>
          </a:p>
          <a:p>
            <a:pPr marL="0" indent="0">
              <a:buFont typeface="Arial"/>
              <a:buNone/>
            </a:pPr>
            <a:r>
              <a:rPr lang="nl-NL" sz="2400" b="1" dirty="0" smtClean="0"/>
              <a:t>Citalopram</a:t>
            </a:r>
          </a:p>
          <a:p>
            <a:pPr marL="0" indent="0">
              <a:buFont typeface="Arial"/>
              <a:buNone/>
            </a:pPr>
            <a:r>
              <a:rPr lang="nl-NL" sz="2400" b="1" dirty="0" smtClean="0"/>
              <a:t>Amitryptiline</a:t>
            </a:r>
          </a:p>
          <a:p>
            <a:pPr marL="0" indent="0">
              <a:buFont typeface="Arial"/>
              <a:buNone/>
            </a:pPr>
            <a:endParaRPr lang="nl-NL" dirty="0"/>
          </a:p>
        </p:txBody>
      </p:sp>
      <p:sp>
        <p:nvSpPr>
          <p:cNvPr id="9" name="Tijdelijke aanduiding voor inhoud 2"/>
          <p:cNvSpPr txBox="1">
            <a:spLocks/>
          </p:cNvSpPr>
          <p:nvPr/>
        </p:nvSpPr>
        <p:spPr>
          <a:xfrm>
            <a:off x="9199034" y="1815766"/>
            <a:ext cx="2332566" cy="4320000"/>
          </a:xfrm>
          <a:prstGeom prst="rect">
            <a:avLst/>
          </a:prstGeom>
        </p:spPr>
        <p:txBody>
          <a:bodyPr vert="horz" lIns="0" tIns="0" rIns="0" bIns="0" rtlCol="0">
            <a:normAutofit/>
          </a:bodyPr>
          <a:lstStyle>
            <a:lvl1pPr marL="342891" indent="-342891" algn="l" defTabSz="457189" rtl="0" eaLnBrk="1" latinLnBrk="0" hangingPunct="1">
              <a:spcBef>
                <a:spcPct val="20000"/>
              </a:spcBef>
              <a:buClr>
                <a:srgbClr val="EB690B"/>
              </a:buClr>
              <a:buFont typeface="Arial"/>
              <a:buChar char="•"/>
              <a:defRPr sz="2500" kern="1200">
                <a:solidFill>
                  <a:schemeClr val="tx1"/>
                </a:solidFill>
                <a:latin typeface="+mn-lt"/>
                <a:ea typeface="+mn-ea"/>
                <a:cs typeface="+mn-cs"/>
              </a:defRPr>
            </a:lvl1pPr>
            <a:lvl2pPr marL="742932" indent="-285744" algn="l" defTabSz="457189" rtl="0" eaLnBrk="1" latinLnBrk="0" hangingPunct="1">
              <a:spcBef>
                <a:spcPct val="20000"/>
              </a:spcBef>
              <a:buClr>
                <a:srgbClr val="EB690B"/>
              </a:buClr>
              <a:buFont typeface="Arial"/>
              <a:buChar char="–"/>
              <a:defRPr sz="2000" kern="1200">
                <a:solidFill>
                  <a:schemeClr val="tx1"/>
                </a:solidFill>
                <a:latin typeface="+mn-lt"/>
                <a:ea typeface="+mn-ea"/>
                <a:cs typeface="+mn-cs"/>
              </a:defRPr>
            </a:lvl2pPr>
            <a:lvl3pPr marL="1142971" indent="-228594" algn="l" defTabSz="457189" rtl="0" eaLnBrk="1" latinLnBrk="0" hangingPunct="1">
              <a:spcBef>
                <a:spcPct val="20000"/>
              </a:spcBef>
              <a:buClr>
                <a:srgbClr val="EB690B"/>
              </a:buClr>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Clr>
                <a:srgbClr val="EB690B"/>
              </a:buClr>
              <a:buFont typeface="Arial"/>
              <a:buChar char="–"/>
              <a:defRPr sz="1600" kern="1200">
                <a:solidFill>
                  <a:schemeClr val="tx1"/>
                </a:solidFill>
                <a:latin typeface="+mn-lt"/>
                <a:ea typeface="+mn-ea"/>
                <a:cs typeface="+mn-cs"/>
              </a:defRPr>
            </a:lvl4pPr>
            <a:lvl5pPr marL="2057349" indent="-228594" algn="l" defTabSz="457189" rtl="0" eaLnBrk="1" latinLnBrk="0" hangingPunct="1">
              <a:spcBef>
                <a:spcPct val="20000"/>
              </a:spcBef>
              <a:buClr>
                <a:srgbClr val="EB690B"/>
              </a:buClr>
              <a:buFont typeface="Arial"/>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nl-NL" sz="2800" b="1" dirty="0" smtClean="0">
                <a:solidFill>
                  <a:srgbClr val="EB690B"/>
                </a:solidFill>
              </a:rPr>
              <a:t>Antitrombotica</a:t>
            </a:r>
            <a:endParaRPr lang="nl-NL" sz="2400" b="1" dirty="0" smtClean="0">
              <a:solidFill>
                <a:srgbClr val="EB690B"/>
              </a:solidFill>
            </a:endParaRPr>
          </a:p>
          <a:p>
            <a:pPr marL="0" indent="0">
              <a:lnSpc>
                <a:spcPct val="150000"/>
              </a:lnSpc>
              <a:buFont typeface="Arial"/>
              <a:buNone/>
            </a:pPr>
            <a:endParaRPr lang="nl-NL" sz="2400" b="1" dirty="0" smtClean="0">
              <a:solidFill>
                <a:srgbClr val="EB690B"/>
              </a:solidFill>
            </a:endParaRPr>
          </a:p>
          <a:p>
            <a:pPr marL="0" indent="0">
              <a:buFont typeface="Arial"/>
              <a:buNone/>
            </a:pPr>
            <a:endParaRPr lang="nl-NL" sz="2400" b="1" dirty="0" smtClean="0"/>
          </a:p>
          <a:p>
            <a:pPr marL="0" indent="0">
              <a:buFont typeface="Arial"/>
              <a:buNone/>
            </a:pPr>
            <a:r>
              <a:rPr lang="nl-NL" sz="2400" b="1" dirty="0" smtClean="0"/>
              <a:t>Clopidogrel</a:t>
            </a:r>
            <a:endParaRPr lang="nl-NL" sz="2800" b="1" dirty="0"/>
          </a:p>
          <a:p>
            <a:pPr marL="0" indent="0">
              <a:buFont typeface="Arial"/>
              <a:buNone/>
            </a:pPr>
            <a:endParaRPr lang="nl-NL" dirty="0"/>
          </a:p>
        </p:txBody>
      </p:sp>
      <p:pic>
        <p:nvPicPr>
          <p:cNvPr id="10" name="Picture 4"/>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99034" y="2675570"/>
            <a:ext cx="13620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9925" y="2596540"/>
            <a:ext cx="13620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jdelijke aanduiding voor inhoud 2"/>
          <p:cNvSpPr txBox="1">
            <a:spLocks/>
          </p:cNvSpPr>
          <p:nvPr/>
        </p:nvSpPr>
        <p:spPr>
          <a:xfrm>
            <a:off x="589924" y="1768468"/>
            <a:ext cx="2153275" cy="4320000"/>
          </a:xfrm>
          <a:prstGeom prst="rect">
            <a:avLst/>
          </a:prstGeom>
        </p:spPr>
        <p:txBody>
          <a:bodyPr vert="horz" lIns="0" tIns="0" rIns="0" bIns="0" rtlCol="0">
            <a:normAutofit/>
          </a:bodyPr>
          <a:lstStyle>
            <a:lvl1pPr marL="342891" indent="-342891" algn="l" defTabSz="457189" rtl="0" eaLnBrk="1" latinLnBrk="0" hangingPunct="1">
              <a:spcBef>
                <a:spcPct val="20000"/>
              </a:spcBef>
              <a:buClr>
                <a:srgbClr val="EB690B"/>
              </a:buClr>
              <a:buFont typeface="Arial"/>
              <a:buChar char="•"/>
              <a:defRPr sz="2500" kern="1200">
                <a:solidFill>
                  <a:schemeClr val="tx1"/>
                </a:solidFill>
                <a:latin typeface="+mn-lt"/>
                <a:ea typeface="+mn-ea"/>
                <a:cs typeface="+mn-cs"/>
              </a:defRPr>
            </a:lvl1pPr>
            <a:lvl2pPr marL="742932" indent="-285744" algn="l" defTabSz="457189" rtl="0" eaLnBrk="1" latinLnBrk="0" hangingPunct="1">
              <a:spcBef>
                <a:spcPct val="20000"/>
              </a:spcBef>
              <a:buClr>
                <a:srgbClr val="EB690B"/>
              </a:buClr>
              <a:buFont typeface="Arial"/>
              <a:buChar char="–"/>
              <a:defRPr sz="2000" kern="1200">
                <a:solidFill>
                  <a:schemeClr val="tx1"/>
                </a:solidFill>
                <a:latin typeface="+mn-lt"/>
                <a:ea typeface="+mn-ea"/>
                <a:cs typeface="+mn-cs"/>
              </a:defRPr>
            </a:lvl2pPr>
            <a:lvl3pPr marL="1142971" indent="-228594" algn="l" defTabSz="457189" rtl="0" eaLnBrk="1" latinLnBrk="0" hangingPunct="1">
              <a:spcBef>
                <a:spcPct val="20000"/>
              </a:spcBef>
              <a:buClr>
                <a:srgbClr val="EB690B"/>
              </a:buClr>
              <a:buFont typeface="Arial"/>
              <a:buChar char="•"/>
              <a:defRPr sz="1800" kern="1200">
                <a:solidFill>
                  <a:schemeClr val="tx1"/>
                </a:solidFill>
                <a:latin typeface="+mn-lt"/>
                <a:ea typeface="+mn-ea"/>
                <a:cs typeface="+mn-cs"/>
              </a:defRPr>
            </a:lvl3pPr>
            <a:lvl4pPr marL="1600160" indent="-228594" algn="l" defTabSz="457189" rtl="0" eaLnBrk="1" latinLnBrk="0" hangingPunct="1">
              <a:spcBef>
                <a:spcPct val="20000"/>
              </a:spcBef>
              <a:buClr>
                <a:srgbClr val="EB690B"/>
              </a:buClr>
              <a:buFont typeface="Arial"/>
              <a:buChar char="–"/>
              <a:defRPr sz="1600" kern="1200">
                <a:solidFill>
                  <a:schemeClr val="tx1"/>
                </a:solidFill>
                <a:latin typeface="+mn-lt"/>
                <a:ea typeface="+mn-ea"/>
                <a:cs typeface="+mn-cs"/>
              </a:defRPr>
            </a:lvl4pPr>
            <a:lvl5pPr marL="2057349" indent="-228594" algn="l" defTabSz="457189" rtl="0" eaLnBrk="1" latinLnBrk="0" hangingPunct="1">
              <a:spcBef>
                <a:spcPct val="20000"/>
              </a:spcBef>
              <a:buClr>
                <a:srgbClr val="EB690B"/>
              </a:buClr>
              <a:buFont typeface="Arial"/>
              <a:buChar char="»"/>
              <a:defRPr sz="16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r>
              <a:rPr lang="nl-NL" sz="2800" b="1" dirty="0" smtClean="0">
                <a:solidFill>
                  <a:srgbClr val="EB690B"/>
                </a:solidFill>
              </a:rPr>
              <a:t>Oncolytica</a:t>
            </a:r>
            <a:endParaRPr lang="nl-NL" sz="2400" b="1" dirty="0" smtClean="0">
              <a:solidFill>
                <a:srgbClr val="EB690B"/>
              </a:solidFill>
            </a:endParaRPr>
          </a:p>
          <a:p>
            <a:pPr marL="0" indent="0">
              <a:lnSpc>
                <a:spcPct val="150000"/>
              </a:lnSpc>
              <a:buFont typeface="Arial"/>
              <a:buNone/>
            </a:pPr>
            <a:endParaRPr lang="nl-NL" sz="2400" b="1" dirty="0" smtClean="0">
              <a:solidFill>
                <a:srgbClr val="EB690B"/>
              </a:solidFill>
            </a:endParaRPr>
          </a:p>
          <a:p>
            <a:pPr marL="0" indent="0">
              <a:buFont typeface="Arial"/>
              <a:buNone/>
            </a:pPr>
            <a:endParaRPr lang="nl-NL" sz="2400" b="1" dirty="0" smtClean="0"/>
          </a:p>
          <a:p>
            <a:pPr marL="0" indent="0">
              <a:buFont typeface="Arial"/>
              <a:buNone/>
            </a:pPr>
            <a:r>
              <a:rPr lang="nl-NL" sz="2400" b="1" smtClean="0"/>
              <a:t>Fluorouracil</a:t>
            </a:r>
            <a:r>
              <a:rPr lang="nl-NL" sz="2400" b="1" dirty="0" smtClean="0"/>
              <a:t> </a:t>
            </a:r>
          </a:p>
          <a:p>
            <a:pPr marL="0" indent="0">
              <a:buFont typeface="Arial"/>
              <a:buNone/>
            </a:pPr>
            <a:endParaRPr lang="nl-NL" dirty="0"/>
          </a:p>
        </p:txBody>
      </p:sp>
    </p:spTree>
    <p:extLst>
      <p:ext uri="{BB962C8B-B14F-4D97-AF65-F5344CB8AC3E}">
        <p14:creationId xmlns:p14="http://schemas.microsoft.com/office/powerpoint/2010/main" val="31182925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Geneesmiddelen</a:t>
            </a:r>
            <a:endParaRPr lang="nl-NL" dirty="0"/>
          </a:p>
        </p:txBody>
      </p:sp>
      <p:sp>
        <p:nvSpPr>
          <p:cNvPr id="7" name="Tijdelijke aanduiding voor inhoud 6"/>
          <p:cNvSpPr>
            <a:spLocks noGrp="1"/>
          </p:cNvSpPr>
          <p:nvPr>
            <p:ph idx="1"/>
          </p:nvPr>
        </p:nvSpPr>
        <p:spPr>
          <a:xfrm>
            <a:off x="496800" y="1667337"/>
            <a:ext cx="9429750" cy="4351338"/>
          </a:xfrm>
        </p:spPr>
        <p:txBody>
          <a:bodyPr>
            <a:noAutofit/>
          </a:bodyPr>
          <a:lstStyle/>
          <a:p>
            <a:pPr marL="0" indent="0">
              <a:buClr>
                <a:srgbClr val="00AEE6"/>
              </a:buClr>
              <a:buNone/>
            </a:pPr>
            <a:r>
              <a:rPr lang="nl-NL" sz="2000" dirty="0"/>
              <a:t>Van de ruim </a:t>
            </a:r>
            <a:r>
              <a:rPr lang="nl-NL" sz="2000" b="1" dirty="0"/>
              <a:t>9</a:t>
            </a:r>
            <a:r>
              <a:rPr lang="nl-NL" sz="2000" b="1" dirty="0" smtClean="0"/>
              <a:t>0 </a:t>
            </a:r>
            <a:r>
              <a:rPr lang="nl-NL" sz="2000" b="1" dirty="0"/>
              <a:t>geneesmiddelen </a:t>
            </a:r>
            <a:r>
              <a:rPr lang="nl-NL" sz="2000" dirty="0"/>
              <a:t>waarvoor een farmacogenetisch advies is opgesteld, worden er bijna </a:t>
            </a:r>
            <a:r>
              <a:rPr lang="nl-NL" sz="2000" b="1" dirty="0"/>
              <a:t>30</a:t>
            </a:r>
            <a:r>
              <a:rPr lang="nl-NL" sz="2000" dirty="0"/>
              <a:t> regelmatig voorgeschreven in de </a:t>
            </a:r>
            <a:r>
              <a:rPr lang="nl-NL" sz="2000" b="1" dirty="0"/>
              <a:t>eerste </a:t>
            </a:r>
            <a:r>
              <a:rPr lang="nl-NL" sz="2000" b="1" dirty="0" smtClean="0"/>
              <a:t>lijn</a:t>
            </a:r>
            <a:r>
              <a:rPr lang="nl-NL" sz="2000" dirty="0" smtClean="0"/>
              <a:t>. </a:t>
            </a:r>
          </a:p>
          <a:p>
            <a:pPr marL="0" indent="0">
              <a:buClr>
                <a:srgbClr val="00AEE6"/>
              </a:buClr>
              <a:buNone/>
            </a:pPr>
            <a:r>
              <a:rPr lang="nl-NL" sz="2000" dirty="0" smtClean="0"/>
              <a:t>Een aantal voorbeelden:</a:t>
            </a:r>
            <a:endParaRPr lang="nl-NL" sz="2000" dirty="0"/>
          </a:p>
          <a:p>
            <a:r>
              <a:rPr lang="nl-NL" sz="2000" b="1" dirty="0" smtClean="0"/>
              <a:t>Psychofarmaca</a:t>
            </a:r>
            <a:r>
              <a:rPr lang="nl-NL" sz="2000" dirty="0"/>
              <a:t>: </a:t>
            </a:r>
            <a:r>
              <a:rPr lang="nl-NL" sz="2000" dirty="0" smtClean="0"/>
              <a:t>amitriptyline (CYP2D6), </a:t>
            </a:r>
            <a:r>
              <a:rPr lang="nl-NL" sz="2000" dirty="0" err="1" smtClean="0"/>
              <a:t>atomoxetine</a:t>
            </a:r>
            <a:r>
              <a:rPr lang="nl-NL" sz="2000" dirty="0" smtClean="0"/>
              <a:t> </a:t>
            </a:r>
            <a:r>
              <a:rPr lang="nl-NL" sz="2000" dirty="0"/>
              <a:t>(CYP2D6</a:t>
            </a:r>
            <a:r>
              <a:rPr lang="nl-NL" sz="2000" dirty="0" smtClean="0"/>
              <a:t>), </a:t>
            </a:r>
            <a:r>
              <a:rPr lang="nl-NL" sz="2000" dirty="0" err="1" smtClean="0"/>
              <a:t>citalopram</a:t>
            </a:r>
            <a:r>
              <a:rPr lang="nl-NL" sz="2000" dirty="0" smtClean="0"/>
              <a:t> (CYP2C19), clomipramine (CYP2D6), </a:t>
            </a:r>
            <a:r>
              <a:rPr lang="nl-NL" sz="2000" dirty="0" err="1" smtClean="0"/>
              <a:t>doxepine</a:t>
            </a:r>
            <a:r>
              <a:rPr lang="nl-NL" sz="2000" dirty="0" smtClean="0"/>
              <a:t> </a:t>
            </a:r>
            <a:r>
              <a:rPr lang="nl-NL" sz="2000" dirty="0"/>
              <a:t>(CYP2D6</a:t>
            </a:r>
            <a:r>
              <a:rPr lang="nl-NL" sz="2000" dirty="0" smtClean="0"/>
              <a:t>), </a:t>
            </a:r>
            <a:r>
              <a:rPr lang="nl-NL" sz="2000" dirty="0" err="1" smtClean="0"/>
              <a:t>escitalopram</a:t>
            </a:r>
            <a:r>
              <a:rPr lang="nl-NL" sz="2000" dirty="0" smtClean="0"/>
              <a:t> </a:t>
            </a:r>
            <a:r>
              <a:rPr lang="nl-NL" sz="2000" dirty="0"/>
              <a:t>(CYP2C19</a:t>
            </a:r>
            <a:r>
              <a:rPr lang="nl-NL" sz="2000" dirty="0" smtClean="0"/>
              <a:t>), </a:t>
            </a:r>
            <a:r>
              <a:rPr lang="nl-NL" sz="2000" dirty="0" err="1" smtClean="0"/>
              <a:t>nortriptyline</a:t>
            </a:r>
            <a:r>
              <a:rPr lang="nl-NL" sz="2000" dirty="0" smtClean="0"/>
              <a:t> </a:t>
            </a:r>
            <a:r>
              <a:rPr lang="nl-NL" sz="2000" dirty="0"/>
              <a:t>(CYP2D6</a:t>
            </a:r>
            <a:r>
              <a:rPr lang="nl-NL" sz="2000" dirty="0" smtClean="0"/>
              <a:t>), </a:t>
            </a:r>
            <a:r>
              <a:rPr lang="nl-NL" sz="2000" dirty="0" err="1" smtClean="0"/>
              <a:t>venlafaxine</a:t>
            </a:r>
            <a:r>
              <a:rPr lang="nl-NL" sz="2000" dirty="0" smtClean="0"/>
              <a:t> </a:t>
            </a:r>
            <a:r>
              <a:rPr lang="nl-NL" sz="2000" dirty="0"/>
              <a:t>(CYP2D6</a:t>
            </a:r>
            <a:r>
              <a:rPr lang="nl-NL" sz="2000" dirty="0" smtClean="0"/>
              <a:t>)</a:t>
            </a:r>
            <a:endParaRPr lang="nl-NL" sz="2000" dirty="0"/>
          </a:p>
          <a:p>
            <a:r>
              <a:rPr lang="nl-NL" sz="2000" b="1" dirty="0" err="1"/>
              <a:t>Antilipaemica</a:t>
            </a:r>
            <a:r>
              <a:rPr lang="nl-NL" sz="2000" dirty="0"/>
              <a:t>: </a:t>
            </a:r>
            <a:r>
              <a:rPr lang="nl-NL" sz="2000" dirty="0" err="1" smtClean="0"/>
              <a:t>atorvastatine</a:t>
            </a:r>
            <a:r>
              <a:rPr lang="nl-NL" sz="2000" dirty="0" smtClean="0"/>
              <a:t> (SLCO1B1), simvastatine</a:t>
            </a:r>
            <a:r>
              <a:rPr lang="nl-NL" sz="2000" dirty="0"/>
              <a:t> (</a:t>
            </a:r>
            <a:r>
              <a:rPr lang="nl-NL" sz="2000" dirty="0" smtClean="0"/>
              <a:t>SLCO1B1)</a:t>
            </a:r>
            <a:endParaRPr lang="nl-NL" sz="2000" dirty="0"/>
          </a:p>
          <a:p>
            <a:r>
              <a:rPr lang="nl-NL" sz="2000" b="1" dirty="0" err="1"/>
              <a:t>Antitrombotica</a:t>
            </a:r>
            <a:r>
              <a:rPr lang="nl-NL" sz="2000" dirty="0"/>
              <a:t>: </a:t>
            </a:r>
            <a:r>
              <a:rPr lang="nl-NL" sz="2000" dirty="0" smtClean="0"/>
              <a:t>clopidogrel (CYP2C19)</a:t>
            </a:r>
            <a:endParaRPr lang="nl-NL" sz="2000" dirty="0"/>
          </a:p>
          <a:p>
            <a:r>
              <a:rPr lang="nl-NL" sz="2000" b="1" dirty="0"/>
              <a:t>Pijnstilling</a:t>
            </a:r>
            <a:r>
              <a:rPr lang="nl-NL" sz="2000" dirty="0"/>
              <a:t>: </a:t>
            </a:r>
            <a:r>
              <a:rPr lang="nl-NL" sz="2000" dirty="0" smtClean="0"/>
              <a:t>codeïne </a:t>
            </a:r>
            <a:r>
              <a:rPr lang="nl-NL" sz="2000" dirty="0"/>
              <a:t>(CYP2D6</a:t>
            </a:r>
            <a:r>
              <a:rPr lang="nl-NL" sz="2000" dirty="0" smtClean="0"/>
              <a:t>), </a:t>
            </a:r>
            <a:r>
              <a:rPr lang="nl-NL" sz="2000" dirty="0" err="1" smtClean="0"/>
              <a:t>oxycodon</a:t>
            </a:r>
            <a:r>
              <a:rPr lang="nl-NL" sz="2000" dirty="0" smtClean="0"/>
              <a:t> </a:t>
            </a:r>
            <a:r>
              <a:rPr lang="nl-NL" sz="2000" dirty="0"/>
              <a:t>(CYP2D6</a:t>
            </a:r>
            <a:r>
              <a:rPr lang="nl-NL" sz="2000" dirty="0" smtClean="0"/>
              <a:t>), </a:t>
            </a:r>
            <a:r>
              <a:rPr lang="nl-NL" sz="2000" dirty="0" err="1" smtClean="0"/>
              <a:t>tramadol</a:t>
            </a:r>
            <a:r>
              <a:rPr lang="nl-NL" sz="2000" dirty="0" smtClean="0"/>
              <a:t> </a:t>
            </a:r>
            <a:r>
              <a:rPr lang="nl-NL" sz="2000" dirty="0"/>
              <a:t>(CYP2D6</a:t>
            </a:r>
            <a:r>
              <a:rPr lang="nl-NL" sz="2000" dirty="0" smtClean="0"/>
              <a:t>)</a:t>
            </a:r>
            <a:endParaRPr lang="nl-NL" sz="2000" dirty="0"/>
          </a:p>
        </p:txBody>
      </p:sp>
      <p:pic>
        <p:nvPicPr>
          <p:cNvPr id="4" name="Afbeelding 3"/>
          <p:cNvPicPr>
            <a:picLocks noChangeAspect="1"/>
          </p:cNvPicPr>
          <p:nvPr/>
        </p:nvPicPr>
        <p:blipFill>
          <a:blip r:embed="rId2"/>
          <a:stretch>
            <a:fillRect/>
          </a:stretch>
        </p:blipFill>
        <p:spPr>
          <a:xfrm>
            <a:off x="8743204" y="406779"/>
            <a:ext cx="1296146" cy="1242258"/>
          </a:xfrm>
          <a:prstGeom prst="rect">
            <a:avLst/>
          </a:prstGeom>
        </p:spPr>
      </p:pic>
    </p:spTree>
    <p:extLst>
      <p:ext uri="{BB962C8B-B14F-4D97-AF65-F5344CB8AC3E}">
        <p14:creationId xmlns:p14="http://schemas.microsoft.com/office/powerpoint/2010/main" val="1674730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a:t>
            </a:r>
            <a:r>
              <a:rPr lang="nl-NL" dirty="0"/>
              <a:t>ï</a:t>
            </a:r>
            <a:r>
              <a:rPr lang="nl-NL" dirty="0" smtClean="0"/>
              <a:t>stiek I</a:t>
            </a:r>
            <a:endParaRPr lang="nl-NL" dirty="0"/>
          </a:p>
        </p:txBody>
      </p:sp>
      <p:sp>
        <p:nvSpPr>
          <p:cNvPr id="7" name="Tijdelijke aanduiding voor inhoud 6"/>
          <p:cNvSpPr>
            <a:spLocks noGrp="1"/>
          </p:cNvSpPr>
          <p:nvPr>
            <p:ph idx="1"/>
          </p:nvPr>
        </p:nvSpPr>
        <p:spPr>
          <a:xfrm>
            <a:off x="352355" y="1289769"/>
            <a:ext cx="7572445" cy="3687949"/>
          </a:xfrm>
        </p:spPr>
        <p:txBody>
          <a:bodyPr>
            <a:noAutofit/>
          </a:bodyPr>
          <a:lstStyle/>
          <a:p>
            <a:r>
              <a:rPr lang="nl-NL" sz="2000" dirty="0"/>
              <a:t>M</a:t>
            </a:r>
            <a:r>
              <a:rPr lang="nl-NL" sz="2000" dirty="0" smtClean="0"/>
              <a:t>an </a:t>
            </a:r>
            <a:r>
              <a:rPr lang="nl-NL" sz="2000" dirty="0"/>
              <a:t>van 79 jaar met systolisch hartfalen werd door de apotheker geselecteerd voor </a:t>
            </a:r>
            <a:r>
              <a:rPr lang="nl-NL" sz="2000" dirty="0" smtClean="0"/>
              <a:t>een medicatiebeoordeling. </a:t>
            </a:r>
          </a:p>
          <a:p>
            <a:r>
              <a:rPr lang="nl-NL" sz="2000" dirty="0" smtClean="0"/>
              <a:t>In het dossier van deze patiënt had de cardioloog vermeld dat hij “nooit meer een </a:t>
            </a:r>
            <a:r>
              <a:rPr lang="nl-NL" sz="2000" b="1" dirty="0" smtClean="0">
                <a:solidFill>
                  <a:schemeClr val="accent4"/>
                </a:solidFill>
              </a:rPr>
              <a:t>bètablokker</a:t>
            </a:r>
            <a:r>
              <a:rPr lang="nl-NL" sz="2000" dirty="0" smtClean="0"/>
              <a:t> mocht”. </a:t>
            </a:r>
          </a:p>
        </p:txBody>
      </p:sp>
      <p:pic>
        <p:nvPicPr>
          <p:cNvPr id="5" name="Afbeelding 4"/>
          <p:cNvPicPr>
            <a:picLocks noChangeAspect="1"/>
          </p:cNvPicPr>
          <p:nvPr/>
        </p:nvPicPr>
        <p:blipFill rotWithShape="1">
          <a:blip r:embed="rId3"/>
          <a:srcRect l="15671" r="16285"/>
          <a:stretch/>
        </p:blipFill>
        <p:spPr>
          <a:xfrm>
            <a:off x="8554950" y="1289769"/>
            <a:ext cx="3219450" cy="3581626"/>
          </a:xfrm>
          <a:prstGeom prst="rect">
            <a:avLst/>
          </a:prstGeom>
        </p:spPr>
      </p:pic>
    </p:spTree>
    <p:extLst>
      <p:ext uri="{BB962C8B-B14F-4D97-AF65-F5344CB8AC3E}">
        <p14:creationId xmlns:p14="http://schemas.microsoft.com/office/powerpoint/2010/main" val="1498111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Casuïstiek </a:t>
            </a:r>
            <a:r>
              <a:rPr lang="nl-NL" dirty="0"/>
              <a:t>I</a:t>
            </a:r>
          </a:p>
        </p:txBody>
      </p:sp>
      <p:sp>
        <p:nvSpPr>
          <p:cNvPr id="7" name="Tijdelijke aanduiding voor inhoud 6"/>
          <p:cNvSpPr>
            <a:spLocks noGrp="1"/>
          </p:cNvSpPr>
          <p:nvPr>
            <p:ph idx="1"/>
          </p:nvPr>
        </p:nvSpPr>
        <p:spPr>
          <a:xfrm>
            <a:off x="397511" y="1289769"/>
            <a:ext cx="8404181" cy="3687949"/>
          </a:xfrm>
        </p:spPr>
        <p:txBody>
          <a:bodyPr>
            <a:noAutofit/>
          </a:bodyPr>
          <a:lstStyle/>
          <a:p>
            <a:r>
              <a:rPr lang="nl-NL" sz="2000" dirty="0" smtClean="0"/>
              <a:t>De </a:t>
            </a:r>
            <a:r>
              <a:rPr lang="nl-NL" sz="2000" dirty="0"/>
              <a:t>uitslag van de CYP2D6-test laat zien dat meneer een </a:t>
            </a:r>
            <a:r>
              <a:rPr lang="nl-NL" sz="2000" b="1" dirty="0" err="1">
                <a:solidFill>
                  <a:schemeClr val="accent4"/>
                </a:solidFill>
              </a:rPr>
              <a:t>poor</a:t>
            </a:r>
            <a:r>
              <a:rPr lang="nl-NL" sz="2000" b="1" dirty="0">
                <a:solidFill>
                  <a:schemeClr val="accent4"/>
                </a:solidFill>
              </a:rPr>
              <a:t> </a:t>
            </a:r>
            <a:r>
              <a:rPr lang="nl-NL" sz="2000" b="1" dirty="0" err="1">
                <a:solidFill>
                  <a:schemeClr val="accent4"/>
                </a:solidFill>
              </a:rPr>
              <a:t>metabolizer</a:t>
            </a:r>
            <a:r>
              <a:rPr lang="nl-NL" sz="2000" b="1" dirty="0">
                <a:solidFill>
                  <a:schemeClr val="accent4"/>
                </a:solidFill>
              </a:rPr>
              <a:t> </a:t>
            </a:r>
            <a:r>
              <a:rPr lang="nl-NL" sz="2000" dirty="0"/>
              <a:t>is. </a:t>
            </a:r>
            <a:endParaRPr lang="nl-NL" sz="2000" dirty="0" smtClean="0"/>
          </a:p>
          <a:p>
            <a:r>
              <a:rPr lang="nl-NL" sz="2000" dirty="0" smtClean="0"/>
              <a:t>Het </a:t>
            </a:r>
            <a:r>
              <a:rPr lang="nl-NL" sz="2000" dirty="0"/>
              <a:t>advies </a:t>
            </a:r>
            <a:r>
              <a:rPr lang="nl-NL" sz="2000" dirty="0" smtClean="0"/>
              <a:t>wat hierbij </a:t>
            </a:r>
            <a:r>
              <a:rPr lang="nl-NL" sz="2000" dirty="0"/>
              <a:t>hoort is om </a:t>
            </a:r>
            <a:r>
              <a:rPr lang="nl-NL" sz="2000" b="1" dirty="0">
                <a:solidFill>
                  <a:schemeClr val="accent4"/>
                </a:solidFill>
              </a:rPr>
              <a:t>maximaal 25% </a:t>
            </a:r>
            <a:r>
              <a:rPr lang="nl-NL" sz="2000" dirty="0"/>
              <a:t>van de </a:t>
            </a:r>
            <a:r>
              <a:rPr lang="nl-NL" sz="2000" b="1" dirty="0">
                <a:solidFill>
                  <a:schemeClr val="accent4"/>
                </a:solidFill>
              </a:rPr>
              <a:t>normale dosering metoprolol </a:t>
            </a:r>
            <a:r>
              <a:rPr lang="nl-NL" sz="2000" dirty="0"/>
              <a:t>te geven of </a:t>
            </a:r>
            <a:r>
              <a:rPr lang="nl-NL" sz="2000" dirty="0" smtClean="0"/>
              <a:t>de dosering </a:t>
            </a:r>
            <a:r>
              <a:rPr lang="nl-NL" sz="2000" dirty="0"/>
              <a:t>metoprolol in kleinere stappen te verhogen dan normaal. </a:t>
            </a:r>
            <a:endParaRPr lang="nl-NL" sz="2000" dirty="0" smtClean="0"/>
          </a:p>
          <a:p>
            <a:r>
              <a:rPr lang="nl-NL" sz="2000" dirty="0" smtClean="0"/>
              <a:t>Bij </a:t>
            </a:r>
            <a:r>
              <a:rPr lang="nl-NL" sz="2000" dirty="0"/>
              <a:t>hartfalen wordt metoprolol insluipend gedoseerd. Normdosering bij hartfalen </a:t>
            </a:r>
            <a:r>
              <a:rPr lang="nl-NL" sz="2000" dirty="0" smtClean="0"/>
              <a:t>is aanvankelijk </a:t>
            </a:r>
            <a:r>
              <a:rPr lang="nl-NL" sz="2000" dirty="0"/>
              <a:t>5 mg </a:t>
            </a:r>
            <a:r>
              <a:rPr lang="nl-NL" sz="2000" dirty="0" smtClean="0"/>
              <a:t>2dd of 12,5-25 </a:t>
            </a:r>
            <a:r>
              <a:rPr lang="nl-NL" sz="2000" dirty="0"/>
              <a:t>mg </a:t>
            </a:r>
            <a:r>
              <a:rPr lang="nl-NL" sz="2000" dirty="0" smtClean="0"/>
              <a:t>1dd metoprolol met gereguleerde afgifte (</a:t>
            </a:r>
            <a:r>
              <a:rPr lang="nl-NL" sz="2000" dirty="0" err="1" smtClean="0"/>
              <a:t>mga</a:t>
            </a:r>
            <a:r>
              <a:rPr lang="nl-NL" sz="2000" dirty="0" smtClean="0"/>
              <a:t>). </a:t>
            </a:r>
          </a:p>
        </p:txBody>
      </p:sp>
      <p:pic>
        <p:nvPicPr>
          <p:cNvPr id="5" name="Afbeelding 4"/>
          <p:cNvPicPr>
            <a:picLocks noChangeAspect="1"/>
          </p:cNvPicPr>
          <p:nvPr/>
        </p:nvPicPr>
        <p:blipFill rotWithShape="1">
          <a:blip r:embed="rId3"/>
          <a:srcRect l="15671" r="16285"/>
          <a:stretch/>
        </p:blipFill>
        <p:spPr>
          <a:xfrm>
            <a:off x="8554950" y="1289769"/>
            <a:ext cx="3219450" cy="3581626"/>
          </a:xfrm>
          <a:prstGeom prst="rect">
            <a:avLst/>
          </a:prstGeom>
        </p:spPr>
      </p:pic>
    </p:spTree>
    <p:extLst>
      <p:ext uri="{BB962C8B-B14F-4D97-AF65-F5344CB8AC3E}">
        <p14:creationId xmlns:p14="http://schemas.microsoft.com/office/powerpoint/2010/main" val="314124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a:t>
            </a:r>
            <a:r>
              <a:rPr lang="nl-NL" dirty="0"/>
              <a:t>ï</a:t>
            </a:r>
            <a:r>
              <a:rPr lang="nl-NL" dirty="0" smtClean="0"/>
              <a:t>stiek </a:t>
            </a:r>
            <a:r>
              <a:rPr lang="nl-NL" dirty="0"/>
              <a:t>I</a:t>
            </a:r>
          </a:p>
        </p:txBody>
      </p:sp>
      <p:sp>
        <p:nvSpPr>
          <p:cNvPr id="7" name="Tijdelijke aanduiding voor inhoud 6"/>
          <p:cNvSpPr>
            <a:spLocks noGrp="1"/>
          </p:cNvSpPr>
          <p:nvPr>
            <p:ph idx="1"/>
          </p:nvPr>
        </p:nvSpPr>
        <p:spPr>
          <a:xfrm>
            <a:off x="372622" y="1289769"/>
            <a:ext cx="8050219" cy="3687949"/>
          </a:xfrm>
        </p:spPr>
        <p:txBody>
          <a:bodyPr>
            <a:noAutofit/>
          </a:bodyPr>
          <a:lstStyle/>
          <a:p>
            <a:r>
              <a:rPr lang="nl-NL" sz="2000" dirty="0" smtClean="0"/>
              <a:t>Dosisaanpassing bij </a:t>
            </a:r>
            <a:r>
              <a:rPr lang="nl-NL" sz="2000" dirty="0" err="1" smtClean="0"/>
              <a:t>poor</a:t>
            </a:r>
            <a:r>
              <a:rPr lang="nl-NL" sz="2000" dirty="0" smtClean="0"/>
              <a:t> </a:t>
            </a:r>
            <a:r>
              <a:rPr lang="nl-NL" sz="2000" dirty="0" err="1" smtClean="0"/>
              <a:t>metabolizers</a:t>
            </a:r>
            <a:r>
              <a:rPr lang="nl-NL" sz="2000" dirty="0" smtClean="0"/>
              <a:t> wordt alleen geadviseerd voor metoprolol en niet voor de andere bètablokkers. De intolerantie kon daarom uit het dossier worden verwijderd. </a:t>
            </a:r>
          </a:p>
          <a:p>
            <a:r>
              <a:rPr lang="nl-NL" sz="2000" dirty="0" smtClean="0"/>
              <a:t>Door</a:t>
            </a:r>
            <a:r>
              <a:rPr lang="nl-NL" sz="2000" dirty="0"/>
              <a:t> </a:t>
            </a:r>
            <a:r>
              <a:rPr lang="nl-NL" sz="2000" dirty="0" smtClean="0"/>
              <a:t>het </a:t>
            </a:r>
            <a:r>
              <a:rPr lang="nl-NL" sz="2000" dirty="0"/>
              <a:t>koppelen van de </a:t>
            </a:r>
            <a:r>
              <a:rPr lang="nl-NL" sz="2000" b="1" dirty="0">
                <a:solidFill>
                  <a:schemeClr val="accent4"/>
                </a:solidFill>
              </a:rPr>
              <a:t>contra-indicatie CYP2D6 POOR METABOLIZER </a:t>
            </a:r>
            <a:r>
              <a:rPr lang="nl-NL" sz="2000" dirty="0" smtClean="0"/>
              <a:t>wordt </a:t>
            </a:r>
            <a:r>
              <a:rPr lang="nl-NL" sz="2000" dirty="0"/>
              <a:t>nu </a:t>
            </a:r>
            <a:r>
              <a:rPr lang="nl-NL" sz="2000" b="1" dirty="0">
                <a:solidFill>
                  <a:schemeClr val="accent4"/>
                </a:solidFill>
              </a:rPr>
              <a:t>bewaakt</a:t>
            </a:r>
            <a:r>
              <a:rPr lang="nl-NL" sz="2000" dirty="0"/>
              <a:t> </a:t>
            </a:r>
            <a:r>
              <a:rPr lang="nl-NL" sz="2000" dirty="0" smtClean="0"/>
              <a:t>op de </a:t>
            </a:r>
            <a:r>
              <a:rPr lang="nl-NL" sz="2000" dirty="0"/>
              <a:t>middelen die een advies hebben voor CYP2D6 </a:t>
            </a:r>
            <a:r>
              <a:rPr lang="nl-NL" sz="2000" dirty="0" err="1"/>
              <a:t>poor</a:t>
            </a:r>
            <a:r>
              <a:rPr lang="nl-NL" sz="2000" dirty="0"/>
              <a:t> </a:t>
            </a:r>
            <a:r>
              <a:rPr lang="nl-NL" sz="2000" dirty="0" err="1"/>
              <a:t>metabolizers</a:t>
            </a:r>
            <a:r>
              <a:rPr lang="nl-NL" sz="2000" dirty="0"/>
              <a:t> die in de </a:t>
            </a:r>
            <a:r>
              <a:rPr lang="nl-NL" sz="2000" dirty="0" smtClean="0"/>
              <a:t>toekomst</a:t>
            </a:r>
            <a:r>
              <a:rPr lang="nl-NL" sz="2000" i="1" dirty="0" smtClean="0"/>
              <a:t> </a:t>
            </a:r>
            <a:r>
              <a:rPr lang="nl-NL" sz="2000" dirty="0" smtClean="0"/>
              <a:t>kunnen </a:t>
            </a:r>
            <a:r>
              <a:rPr lang="nl-NL" sz="2000" dirty="0"/>
              <a:t>worden voorgeschreven. </a:t>
            </a:r>
          </a:p>
          <a:p>
            <a:r>
              <a:rPr lang="nl-NL" sz="2000" dirty="0"/>
              <a:t>Daarnaast is geadviseerd om </a:t>
            </a:r>
            <a:r>
              <a:rPr lang="nl-NL" sz="2000" b="1" dirty="0">
                <a:solidFill>
                  <a:schemeClr val="accent4"/>
                </a:solidFill>
              </a:rPr>
              <a:t>bisoprolol 1,25 mg </a:t>
            </a:r>
            <a:r>
              <a:rPr lang="nl-NL" sz="2000" dirty="0"/>
              <a:t>te starten indien nog een </a:t>
            </a:r>
            <a:r>
              <a:rPr lang="nl-NL" sz="2000" dirty="0" smtClean="0"/>
              <a:t>bètablokker gewenst </a:t>
            </a:r>
            <a:r>
              <a:rPr lang="nl-NL" sz="2000" dirty="0"/>
              <a:t>is voor het systolisch hartfalen. </a:t>
            </a:r>
          </a:p>
        </p:txBody>
      </p:sp>
      <p:pic>
        <p:nvPicPr>
          <p:cNvPr id="5" name="Afbeelding 4"/>
          <p:cNvPicPr>
            <a:picLocks noChangeAspect="1"/>
          </p:cNvPicPr>
          <p:nvPr/>
        </p:nvPicPr>
        <p:blipFill rotWithShape="1">
          <a:blip r:embed="rId3"/>
          <a:srcRect l="15671" r="16285"/>
          <a:stretch/>
        </p:blipFill>
        <p:spPr>
          <a:xfrm>
            <a:off x="8554950" y="1289769"/>
            <a:ext cx="3219450" cy="3581626"/>
          </a:xfrm>
          <a:prstGeom prst="rect">
            <a:avLst/>
          </a:prstGeom>
        </p:spPr>
      </p:pic>
    </p:spTree>
    <p:extLst>
      <p:ext uri="{BB962C8B-B14F-4D97-AF65-F5344CB8AC3E}">
        <p14:creationId xmlns:p14="http://schemas.microsoft.com/office/powerpoint/2010/main" val="821704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Casuïstiek II</a:t>
            </a:r>
            <a:endParaRPr lang="nl-NL" dirty="0"/>
          </a:p>
        </p:txBody>
      </p:sp>
      <p:sp>
        <p:nvSpPr>
          <p:cNvPr id="7" name="Tijdelijke aanduiding voor inhoud 6"/>
          <p:cNvSpPr>
            <a:spLocks noGrp="1"/>
          </p:cNvSpPr>
          <p:nvPr>
            <p:ph idx="1"/>
          </p:nvPr>
        </p:nvSpPr>
        <p:spPr>
          <a:xfrm>
            <a:off x="323202" y="1286581"/>
            <a:ext cx="7637458" cy="4845177"/>
          </a:xfrm>
        </p:spPr>
        <p:txBody>
          <a:bodyPr>
            <a:noAutofit/>
          </a:bodyPr>
          <a:lstStyle/>
          <a:p>
            <a:r>
              <a:rPr lang="nl-NL" sz="2000" dirty="0" smtClean="0"/>
              <a:t>Vitale</a:t>
            </a:r>
            <a:r>
              <a:rPr lang="nl-NL" sz="2000" dirty="0"/>
              <a:t>, intelligente vrouw van 79 jaar met klachten aan haar voeten die zó ernstig zijn dat ze </a:t>
            </a:r>
            <a:r>
              <a:rPr lang="nl-NL" sz="2000" dirty="0" smtClean="0"/>
              <a:t>er niet </a:t>
            </a:r>
            <a:r>
              <a:rPr lang="nl-NL" sz="2000" dirty="0"/>
              <a:t>van kan slapen, wendt zich tot een neuroloog. </a:t>
            </a:r>
            <a:endParaRPr lang="nl-NL" sz="2000" dirty="0" smtClean="0"/>
          </a:p>
          <a:p>
            <a:r>
              <a:rPr lang="nl-NL" sz="2000" dirty="0" smtClean="0"/>
              <a:t>De </a:t>
            </a:r>
            <a:r>
              <a:rPr lang="nl-NL" sz="2000" dirty="0"/>
              <a:t>neuroloog stelt de diagnose </a:t>
            </a:r>
            <a:r>
              <a:rPr lang="nl-NL" sz="2000" dirty="0" smtClean="0"/>
              <a:t>polyneuropathie, vindt </a:t>
            </a:r>
            <a:r>
              <a:rPr lang="nl-NL" sz="2000" dirty="0"/>
              <a:t>hier geen verdere oorzaak voor en besluit </a:t>
            </a:r>
            <a:r>
              <a:rPr lang="nl-NL" sz="2000" b="1" dirty="0" err="1">
                <a:solidFill>
                  <a:schemeClr val="accent4"/>
                </a:solidFill>
              </a:rPr>
              <a:t>nortriptyline</a:t>
            </a:r>
            <a:r>
              <a:rPr lang="nl-NL" sz="2000" b="1" dirty="0">
                <a:solidFill>
                  <a:schemeClr val="accent4"/>
                </a:solidFill>
              </a:rPr>
              <a:t> 1dd10mg </a:t>
            </a:r>
            <a:r>
              <a:rPr lang="nl-NL" sz="2000" dirty="0"/>
              <a:t>vóór de nacht voor </a:t>
            </a:r>
            <a:r>
              <a:rPr lang="nl-NL" sz="2000" dirty="0" smtClean="0"/>
              <a:t>te schrijven</a:t>
            </a:r>
            <a:r>
              <a:rPr lang="nl-NL" sz="2000" dirty="0"/>
              <a:t>. </a:t>
            </a:r>
          </a:p>
        </p:txBody>
      </p:sp>
      <p:pic>
        <p:nvPicPr>
          <p:cNvPr id="5" name="Afbeelding 4"/>
          <p:cNvPicPr>
            <a:picLocks noChangeAspect="1"/>
          </p:cNvPicPr>
          <p:nvPr/>
        </p:nvPicPr>
        <p:blipFill rotWithShape="1">
          <a:blip r:embed="rId3"/>
          <a:srcRect t="4642" r="16177"/>
          <a:stretch/>
        </p:blipFill>
        <p:spPr>
          <a:xfrm>
            <a:off x="8574000" y="1286581"/>
            <a:ext cx="3200400" cy="3585115"/>
          </a:xfrm>
          <a:prstGeom prst="rect">
            <a:avLst/>
          </a:prstGeom>
        </p:spPr>
      </p:pic>
    </p:spTree>
    <p:extLst>
      <p:ext uri="{BB962C8B-B14F-4D97-AF65-F5344CB8AC3E}">
        <p14:creationId xmlns:p14="http://schemas.microsoft.com/office/powerpoint/2010/main" val="3233982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Casuïstiek II</a:t>
            </a:r>
            <a:endParaRPr lang="nl-NL" dirty="0"/>
          </a:p>
        </p:txBody>
      </p:sp>
      <p:sp>
        <p:nvSpPr>
          <p:cNvPr id="7" name="Tijdelijke aanduiding voor inhoud 6"/>
          <p:cNvSpPr>
            <a:spLocks noGrp="1"/>
          </p:cNvSpPr>
          <p:nvPr>
            <p:ph idx="1"/>
          </p:nvPr>
        </p:nvSpPr>
        <p:spPr>
          <a:xfrm>
            <a:off x="192000" y="1290871"/>
            <a:ext cx="7153364" cy="4845177"/>
          </a:xfrm>
        </p:spPr>
        <p:txBody>
          <a:bodyPr>
            <a:noAutofit/>
          </a:bodyPr>
          <a:lstStyle/>
          <a:p>
            <a:r>
              <a:rPr lang="nl-NL" sz="2000" dirty="0" smtClean="0"/>
              <a:t>Binnen </a:t>
            </a:r>
            <a:r>
              <a:rPr lang="nl-NL" sz="2000" dirty="0"/>
              <a:t>een week ontwikkelt ze </a:t>
            </a:r>
            <a:r>
              <a:rPr lang="nl-NL" sz="2000" b="1" dirty="0">
                <a:solidFill>
                  <a:schemeClr val="accent4"/>
                </a:solidFill>
              </a:rPr>
              <a:t>ernstige tremor</a:t>
            </a:r>
            <a:r>
              <a:rPr lang="nl-NL" sz="2000" dirty="0"/>
              <a:t>, </a:t>
            </a:r>
            <a:r>
              <a:rPr lang="nl-NL" sz="2000" b="1" dirty="0">
                <a:solidFill>
                  <a:schemeClr val="accent4"/>
                </a:solidFill>
              </a:rPr>
              <a:t>zweetaanvallen</a:t>
            </a:r>
            <a:r>
              <a:rPr lang="nl-NL" sz="2000" dirty="0">
                <a:solidFill>
                  <a:schemeClr val="accent4"/>
                </a:solidFill>
              </a:rPr>
              <a:t> </a:t>
            </a:r>
            <a:r>
              <a:rPr lang="nl-NL" sz="2000" dirty="0"/>
              <a:t>en een </a:t>
            </a:r>
            <a:r>
              <a:rPr lang="nl-NL" sz="2000" b="1" dirty="0">
                <a:solidFill>
                  <a:schemeClr val="accent4"/>
                </a:solidFill>
              </a:rPr>
              <a:t>droge mond</a:t>
            </a:r>
            <a:r>
              <a:rPr lang="nl-NL" sz="2000" dirty="0"/>
              <a:t>. </a:t>
            </a:r>
            <a:endParaRPr lang="nl-NL" sz="2000" dirty="0" smtClean="0"/>
          </a:p>
          <a:p>
            <a:r>
              <a:rPr lang="nl-NL" sz="2000" dirty="0" smtClean="0"/>
              <a:t>Mevrouw </a:t>
            </a:r>
            <a:r>
              <a:rPr lang="nl-NL" sz="2000" dirty="0"/>
              <a:t>legt zelf geen relatie tussen de klachten en de nieuwe medicatie omdat haar </a:t>
            </a:r>
            <a:r>
              <a:rPr lang="nl-NL" sz="2000" dirty="0" smtClean="0"/>
              <a:t>overleden vader </a:t>
            </a:r>
            <a:r>
              <a:rPr lang="nl-NL" sz="2000" dirty="0"/>
              <a:t>de Ziekte van </a:t>
            </a:r>
            <a:r>
              <a:rPr lang="nl-NL" sz="2000" dirty="0" err="1"/>
              <a:t>Parkinson</a:t>
            </a:r>
            <a:r>
              <a:rPr lang="nl-NL" sz="2000" dirty="0"/>
              <a:t> had en haar inmiddels overleden broer bekend was met </a:t>
            </a:r>
            <a:r>
              <a:rPr lang="nl-NL" sz="2000" dirty="0" smtClean="0"/>
              <a:t>idiopathische tremor</a:t>
            </a:r>
            <a:r>
              <a:rPr lang="nl-NL" sz="2000" dirty="0"/>
              <a:t>. </a:t>
            </a:r>
            <a:endParaRPr lang="nl-NL" sz="2000" dirty="0" smtClean="0"/>
          </a:p>
        </p:txBody>
      </p:sp>
      <p:pic>
        <p:nvPicPr>
          <p:cNvPr id="5" name="Afbeelding 4"/>
          <p:cNvPicPr>
            <a:picLocks noChangeAspect="1"/>
          </p:cNvPicPr>
          <p:nvPr/>
        </p:nvPicPr>
        <p:blipFill rotWithShape="1">
          <a:blip r:embed="rId3"/>
          <a:srcRect t="4642" r="16177"/>
          <a:stretch/>
        </p:blipFill>
        <p:spPr>
          <a:xfrm>
            <a:off x="8574000" y="1290871"/>
            <a:ext cx="3200400" cy="3585115"/>
          </a:xfrm>
          <a:prstGeom prst="rect">
            <a:avLst/>
          </a:prstGeom>
        </p:spPr>
      </p:pic>
    </p:spTree>
    <p:extLst>
      <p:ext uri="{BB962C8B-B14F-4D97-AF65-F5344CB8AC3E}">
        <p14:creationId xmlns:p14="http://schemas.microsoft.com/office/powerpoint/2010/main" val="1883290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Casuïstiek II</a:t>
            </a:r>
            <a:endParaRPr lang="nl-NL" dirty="0"/>
          </a:p>
        </p:txBody>
      </p:sp>
      <p:sp>
        <p:nvSpPr>
          <p:cNvPr id="7" name="Tijdelijke aanduiding voor inhoud 6"/>
          <p:cNvSpPr>
            <a:spLocks noGrp="1"/>
          </p:cNvSpPr>
          <p:nvPr>
            <p:ph idx="1"/>
          </p:nvPr>
        </p:nvSpPr>
        <p:spPr>
          <a:xfrm>
            <a:off x="323202" y="1291226"/>
            <a:ext cx="7762964" cy="4845177"/>
          </a:xfrm>
        </p:spPr>
        <p:txBody>
          <a:bodyPr>
            <a:noAutofit/>
          </a:bodyPr>
          <a:lstStyle/>
          <a:p>
            <a:r>
              <a:rPr lang="nl-NL" sz="2000" dirty="0" err="1" smtClean="0"/>
              <a:t>Nortriptyline</a:t>
            </a:r>
            <a:r>
              <a:rPr lang="nl-NL" sz="2000" dirty="0" smtClean="0"/>
              <a:t> wordt </a:t>
            </a:r>
            <a:r>
              <a:rPr lang="nl-NL" sz="2000" b="1" dirty="0" smtClean="0">
                <a:solidFill>
                  <a:schemeClr val="accent4"/>
                </a:solidFill>
              </a:rPr>
              <a:t>gestaakt</a:t>
            </a:r>
            <a:r>
              <a:rPr lang="nl-NL" sz="2000" dirty="0" smtClean="0">
                <a:solidFill>
                  <a:schemeClr val="accent4"/>
                </a:solidFill>
              </a:rPr>
              <a:t> </a:t>
            </a:r>
            <a:r>
              <a:rPr lang="nl-NL" sz="2000" dirty="0"/>
              <a:t>en de </a:t>
            </a:r>
            <a:r>
              <a:rPr lang="nl-NL" sz="2000" b="1" dirty="0">
                <a:solidFill>
                  <a:schemeClr val="accent4"/>
                </a:solidFill>
              </a:rPr>
              <a:t>klachten verdwijnen</a:t>
            </a:r>
            <a:r>
              <a:rPr lang="nl-NL" sz="2000" dirty="0"/>
              <a:t>. In overleg met de </a:t>
            </a:r>
            <a:r>
              <a:rPr lang="nl-NL" sz="2000" dirty="0" smtClean="0"/>
              <a:t>neuroloog wordt </a:t>
            </a:r>
            <a:r>
              <a:rPr lang="nl-NL" sz="2000" dirty="0" err="1"/>
              <a:t>gabapentine</a:t>
            </a:r>
            <a:r>
              <a:rPr lang="nl-NL" sz="2000" dirty="0"/>
              <a:t> gestart. Overigens in een verlaagde dosering vanwege een </a:t>
            </a:r>
            <a:r>
              <a:rPr lang="nl-NL" sz="2000" dirty="0" smtClean="0"/>
              <a:t>verminderde nierfunctie</a:t>
            </a:r>
            <a:r>
              <a:rPr lang="nl-NL" sz="2000" dirty="0"/>
              <a:t>. Van </a:t>
            </a:r>
            <a:r>
              <a:rPr lang="nl-NL" sz="2000" dirty="0" err="1"/>
              <a:t>gabapentine</a:t>
            </a:r>
            <a:r>
              <a:rPr lang="nl-NL" sz="2000" dirty="0"/>
              <a:t> ondervindt mevrouw geen bijwerkingen en ze kan weer slapen </a:t>
            </a:r>
            <a:r>
              <a:rPr lang="nl-NL" sz="2000" dirty="0" smtClean="0"/>
              <a:t>zonder pijn</a:t>
            </a:r>
            <a:r>
              <a:rPr lang="nl-NL" sz="2000" dirty="0"/>
              <a:t>. </a:t>
            </a:r>
          </a:p>
          <a:p>
            <a:r>
              <a:rPr lang="nl-NL" sz="2000" dirty="0"/>
              <a:t>Uit de farmacogenetische test blijkt later dat zij het </a:t>
            </a:r>
            <a:r>
              <a:rPr lang="nl-NL" sz="2000" b="1" dirty="0">
                <a:solidFill>
                  <a:schemeClr val="accent4"/>
                </a:solidFill>
              </a:rPr>
              <a:t>genotype CYP2D6 *4/*4</a:t>
            </a:r>
            <a:r>
              <a:rPr lang="nl-NL" sz="2000" dirty="0"/>
              <a:t> heeft. Dit </a:t>
            </a:r>
            <a:r>
              <a:rPr lang="nl-NL" sz="2000" dirty="0" smtClean="0"/>
              <a:t>correspondeert met </a:t>
            </a:r>
            <a:r>
              <a:rPr lang="nl-NL" sz="2000" dirty="0"/>
              <a:t>het </a:t>
            </a:r>
            <a:r>
              <a:rPr lang="nl-NL" sz="2000" b="1" dirty="0">
                <a:solidFill>
                  <a:schemeClr val="accent4"/>
                </a:solidFill>
              </a:rPr>
              <a:t>fenotype</a:t>
            </a:r>
            <a:r>
              <a:rPr lang="nl-NL" sz="2000" dirty="0">
                <a:solidFill>
                  <a:schemeClr val="accent4"/>
                </a:solidFill>
              </a:rPr>
              <a:t> </a:t>
            </a:r>
            <a:r>
              <a:rPr lang="nl-NL" sz="2000" b="1" dirty="0" err="1">
                <a:solidFill>
                  <a:schemeClr val="accent4"/>
                </a:solidFill>
              </a:rPr>
              <a:t>poor</a:t>
            </a:r>
            <a:r>
              <a:rPr lang="nl-NL" sz="2000" b="1" dirty="0">
                <a:solidFill>
                  <a:schemeClr val="accent4"/>
                </a:solidFill>
              </a:rPr>
              <a:t> </a:t>
            </a:r>
            <a:r>
              <a:rPr lang="nl-NL" sz="2000" b="1" dirty="0" err="1">
                <a:solidFill>
                  <a:schemeClr val="accent4"/>
                </a:solidFill>
              </a:rPr>
              <a:t>metabolizer</a:t>
            </a:r>
            <a:r>
              <a:rPr lang="nl-NL" sz="2000" dirty="0"/>
              <a:t>. Omdat bij dit fenotype het metabolisme via CYP2D6 </a:t>
            </a:r>
            <a:r>
              <a:rPr lang="nl-NL" sz="2000" dirty="0" smtClean="0"/>
              <a:t>sterk verlaagd </a:t>
            </a:r>
            <a:r>
              <a:rPr lang="nl-NL" sz="2000" dirty="0"/>
              <a:t>is, is het advies om te starten met </a:t>
            </a:r>
            <a:r>
              <a:rPr lang="nl-NL" sz="2000" b="1" dirty="0">
                <a:solidFill>
                  <a:schemeClr val="accent4"/>
                </a:solidFill>
              </a:rPr>
              <a:t>40%</a:t>
            </a:r>
            <a:r>
              <a:rPr lang="nl-NL" sz="2000" dirty="0"/>
              <a:t> van de normdosering. </a:t>
            </a:r>
            <a:endParaRPr lang="nl-NL" sz="2000" dirty="0" smtClean="0"/>
          </a:p>
          <a:p>
            <a:r>
              <a:rPr lang="nl-NL" sz="2000" dirty="0" smtClean="0"/>
              <a:t>Mevrouw </a:t>
            </a:r>
            <a:r>
              <a:rPr lang="nl-NL" sz="2000" dirty="0"/>
              <a:t>had dus </a:t>
            </a:r>
            <a:r>
              <a:rPr lang="nl-NL" sz="2000" dirty="0" smtClean="0"/>
              <a:t>eigenlijk moeten </a:t>
            </a:r>
            <a:r>
              <a:rPr lang="nl-NL" sz="2000" dirty="0"/>
              <a:t>starten </a:t>
            </a:r>
            <a:r>
              <a:rPr lang="nl-NL" sz="2000" b="1" dirty="0">
                <a:solidFill>
                  <a:schemeClr val="accent4"/>
                </a:solidFill>
              </a:rPr>
              <a:t>met 4mg i.p.v. 10mg </a:t>
            </a:r>
            <a:r>
              <a:rPr lang="nl-NL" sz="2000" b="1" dirty="0" err="1" smtClean="0">
                <a:solidFill>
                  <a:schemeClr val="accent4"/>
                </a:solidFill>
              </a:rPr>
              <a:t>nortriptyline</a:t>
            </a:r>
            <a:r>
              <a:rPr lang="nl-NL" sz="2000" dirty="0"/>
              <a:t>. </a:t>
            </a:r>
            <a:endParaRPr lang="nl-NL" sz="2400" dirty="0"/>
          </a:p>
        </p:txBody>
      </p:sp>
      <p:pic>
        <p:nvPicPr>
          <p:cNvPr id="5" name="Afbeelding 4"/>
          <p:cNvPicPr>
            <a:picLocks noChangeAspect="1"/>
          </p:cNvPicPr>
          <p:nvPr/>
        </p:nvPicPr>
        <p:blipFill rotWithShape="1">
          <a:blip r:embed="rId3"/>
          <a:srcRect t="4642" r="16177"/>
          <a:stretch/>
        </p:blipFill>
        <p:spPr>
          <a:xfrm>
            <a:off x="8574000" y="1290871"/>
            <a:ext cx="3200400" cy="3585115"/>
          </a:xfrm>
          <a:prstGeom prst="rect">
            <a:avLst/>
          </a:prstGeom>
        </p:spPr>
      </p:pic>
    </p:spTree>
    <p:extLst>
      <p:ext uri="{BB962C8B-B14F-4D97-AF65-F5344CB8AC3E}">
        <p14:creationId xmlns:p14="http://schemas.microsoft.com/office/powerpoint/2010/main" val="3183911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Welke patiënten komen in aanmerking? </a:t>
            </a:r>
            <a:endParaRPr lang="nl-NL" dirty="0"/>
          </a:p>
        </p:txBody>
      </p:sp>
      <p:sp>
        <p:nvSpPr>
          <p:cNvPr id="5" name="Ondertitel 4"/>
          <p:cNvSpPr>
            <a:spLocks noGrp="1"/>
          </p:cNvSpPr>
          <p:nvPr>
            <p:ph type="subTitle" idx="13"/>
          </p:nvPr>
        </p:nvSpPr>
        <p:spPr/>
        <p:txBody>
          <a:bodyPr/>
          <a:lstStyle/>
          <a:p>
            <a:r>
              <a:rPr lang="nl-NL" dirty="0" smtClean="0"/>
              <a:t>De patiënten uit de casussen…</a:t>
            </a:r>
            <a:endParaRPr lang="nl-NL" dirty="0"/>
          </a:p>
        </p:txBody>
      </p:sp>
      <p:sp>
        <p:nvSpPr>
          <p:cNvPr id="3" name="Tijdelijke aanduiding voor inhoud 2"/>
          <p:cNvSpPr>
            <a:spLocks noGrp="1"/>
          </p:cNvSpPr>
          <p:nvPr>
            <p:ph idx="1"/>
          </p:nvPr>
        </p:nvSpPr>
        <p:spPr/>
        <p:txBody>
          <a:bodyPr>
            <a:normAutofit/>
          </a:bodyPr>
          <a:lstStyle/>
          <a:p>
            <a:pPr marL="0" indent="0">
              <a:buNone/>
            </a:pPr>
            <a:endParaRPr lang="nl-NL" sz="2000" dirty="0"/>
          </a:p>
          <a:p>
            <a:r>
              <a:rPr lang="nl-NL" sz="2000" dirty="0" smtClean="0"/>
              <a:t>Patiënten die bijwerkingen ervaren. </a:t>
            </a:r>
          </a:p>
          <a:p>
            <a:r>
              <a:rPr lang="nl-NL" sz="2000" dirty="0" smtClean="0"/>
              <a:t>Patiënten waarbij een geneesmiddel onvoldoende </a:t>
            </a:r>
            <a:r>
              <a:rPr lang="nl-NL" sz="2000" dirty="0"/>
              <a:t>werkzaamheid </a:t>
            </a:r>
            <a:r>
              <a:rPr lang="nl-NL" sz="2000" dirty="0" smtClean="0"/>
              <a:t>heeft. </a:t>
            </a:r>
            <a:endParaRPr lang="nl-NL" sz="2000" dirty="0"/>
          </a:p>
          <a:p>
            <a:pPr marL="0" indent="0">
              <a:buNone/>
            </a:pPr>
            <a:endParaRPr lang="nl-NL" dirty="0"/>
          </a:p>
        </p:txBody>
      </p:sp>
      <p:pic>
        <p:nvPicPr>
          <p:cNvPr id="6" name="Afbeelding 5"/>
          <p:cNvPicPr>
            <a:picLocks noChangeAspect="1"/>
          </p:cNvPicPr>
          <p:nvPr/>
        </p:nvPicPr>
        <p:blipFill>
          <a:blip r:embed="rId3"/>
          <a:stretch>
            <a:fillRect/>
          </a:stretch>
        </p:blipFill>
        <p:spPr>
          <a:xfrm>
            <a:off x="9264096" y="1248696"/>
            <a:ext cx="1295441" cy="1262677"/>
          </a:xfrm>
          <a:prstGeom prst="rect">
            <a:avLst/>
          </a:prstGeom>
        </p:spPr>
      </p:pic>
    </p:spTree>
    <p:extLst>
      <p:ext uri="{BB962C8B-B14F-4D97-AF65-F5344CB8AC3E}">
        <p14:creationId xmlns:p14="http://schemas.microsoft.com/office/powerpoint/2010/main" val="4155469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worden patiënten geselecteerd? </a:t>
            </a:r>
            <a:endParaRPr lang="nl-NL" dirty="0"/>
          </a:p>
        </p:txBody>
      </p:sp>
      <p:sp>
        <p:nvSpPr>
          <p:cNvPr id="3" name="Tijdelijke aanduiding voor inhoud 2"/>
          <p:cNvSpPr>
            <a:spLocks noGrp="1"/>
          </p:cNvSpPr>
          <p:nvPr>
            <p:ph idx="1"/>
          </p:nvPr>
        </p:nvSpPr>
        <p:spPr>
          <a:xfrm>
            <a:off x="612000" y="2432049"/>
            <a:ext cx="5434839" cy="3687949"/>
          </a:xfrm>
        </p:spPr>
        <p:txBody>
          <a:bodyPr>
            <a:normAutofit/>
          </a:bodyPr>
          <a:lstStyle/>
          <a:p>
            <a:pPr marL="0" indent="0">
              <a:buNone/>
            </a:pPr>
            <a:endParaRPr lang="nl-NL" sz="2000" dirty="0"/>
          </a:p>
          <a:p>
            <a:r>
              <a:rPr lang="nl-NL" sz="2000" dirty="0" smtClean="0"/>
              <a:t>In overleg tussen voorschrijver en apotheker. </a:t>
            </a:r>
          </a:p>
          <a:p>
            <a:r>
              <a:rPr lang="nl-NL" sz="2000" dirty="0"/>
              <a:t>SFK-tool kan helpen bij patiëntselectie. </a:t>
            </a:r>
            <a:endParaRPr lang="nl-NL" sz="2000" dirty="0" smtClean="0"/>
          </a:p>
          <a:p>
            <a:pPr lvl="1"/>
            <a:r>
              <a:rPr lang="nl-NL" sz="1500" dirty="0"/>
              <a:t>De Farmacogenetica Selectie van SFK </a:t>
            </a:r>
            <a:r>
              <a:rPr lang="nl-NL" sz="1500" dirty="0" smtClean="0"/>
              <a:t>geeft </a:t>
            </a:r>
            <a:r>
              <a:rPr lang="nl-NL" sz="1500" dirty="0"/>
              <a:t>een overzicht van patiënten aan </a:t>
            </a:r>
            <a:r>
              <a:rPr lang="nl-NL" sz="1500" dirty="0" smtClean="0"/>
              <a:t>wie </a:t>
            </a:r>
            <a:r>
              <a:rPr lang="nl-NL" sz="1500" dirty="0"/>
              <a:t>mogelijk een farmacogenetische test </a:t>
            </a:r>
            <a:r>
              <a:rPr lang="nl-NL" sz="1500" dirty="0" smtClean="0"/>
              <a:t>aangeboden kan worden. </a:t>
            </a:r>
            <a:endParaRPr lang="nl-NL" sz="1500" dirty="0"/>
          </a:p>
          <a:p>
            <a:pPr marL="0" indent="0">
              <a:buNone/>
            </a:pPr>
            <a:endParaRPr lang="nl-NL" dirty="0"/>
          </a:p>
          <a:p>
            <a:pPr marL="0" indent="0">
              <a:buNone/>
            </a:pPr>
            <a:endParaRPr lang="nl-NL" dirty="0"/>
          </a:p>
        </p:txBody>
      </p:sp>
      <p:pic>
        <p:nvPicPr>
          <p:cNvPr id="4" name="Afbeelding 3"/>
          <p:cNvPicPr>
            <a:picLocks noChangeAspect="1"/>
          </p:cNvPicPr>
          <p:nvPr/>
        </p:nvPicPr>
        <p:blipFill>
          <a:blip r:embed="rId3"/>
          <a:stretch>
            <a:fillRect/>
          </a:stretch>
        </p:blipFill>
        <p:spPr>
          <a:xfrm>
            <a:off x="8849663" y="1538360"/>
            <a:ext cx="1317506" cy="1393679"/>
          </a:xfrm>
          <a:prstGeom prst="rect">
            <a:avLst/>
          </a:prstGeom>
        </p:spPr>
      </p:pic>
    </p:spTree>
    <p:extLst>
      <p:ext uri="{BB962C8B-B14F-4D97-AF65-F5344CB8AC3E}">
        <p14:creationId xmlns:p14="http://schemas.microsoft.com/office/powerpoint/2010/main" val="1518221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462733" y="6247948"/>
            <a:ext cx="4463872" cy="307777"/>
          </a:xfrm>
        </p:spPr>
        <p:txBody>
          <a:bodyPr/>
          <a:lstStyle/>
          <a:p>
            <a:r>
              <a:rPr lang="nl-NL" dirty="0" smtClean="0"/>
              <a:t>2017					</a:t>
            </a:r>
            <a:r>
              <a:rPr lang="nl-NL" sz="1200" i="1" dirty="0" smtClean="0"/>
              <a:t>V2.1 20171213</a:t>
            </a:r>
            <a:endParaRPr lang="nl-NL" sz="1200" i="1" dirty="0"/>
          </a:p>
        </p:txBody>
      </p:sp>
      <p:sp>
        <p:nvSpPr>
          <p:cNvPr id="7" name="TextBox 6"/>
          <p:cNvSpPr txBox="1"/>
          <p:nvPr/>
        </p:nvSpPr>
        <p:spPr>
          <a:xfrm>
            <a:off x="101601" y="1640111"/>
            <a:ext cx="6183087" cy="2308324"/>
          </a:xfrm>
          <a:prstGeom prst="rect">
            <a:avLst/>
          </a:prstGeom>
          <a:noFill/>
        </p:spPr>
        <p:txBody>
          <a:bodyPr wrap="square" rtlCol="0">
            <a:spAutoFit/>
          </a:bodyPr>
          <a:lstStyle/>
          <a:p>
            <a:r>
              <a:rPr lang="nl-NL" sz="3600" b="1" dirty="0" smtClean="0">
                <a:solidFill>
                  <a:srgbClr val="00436F"/>
                </a:solidFill>
              </a:rPr>
              <a:t>FARMACOGENETICA</a:t>
            </a:r>
            <a:endParaRPr lang="nl-NL" b="1" dirty="0" smtClean="0">
              <a:solidFill>
                <a:srgbClr val="00436F"/>
              </a:solidFill>
            </a:endParaRPr>
          </a:p>
          <a:p>
            <a:r>
              <a:rPr lang="nl-NL" sz="2800" dirty="0" smtClean="0">
                <a:solidFill>
                  <a:srgbClr val="EB690B"/>
                </a:solidFill>
              </a:rPr>
              <a:t>Medicijnen op maat – Het zit in de genen</a:t>
            </a:r>
          </a:p>
          <a:p>
            <a:endParaRPr lang="nl-NL" sz="4000" dirty="0">
              <a:solidFill>
                <a:srgbClr val="00436F"/>
              </a:solidFill>
            </a:endParaRPr>
          </a:p>
          <a:p>
            <a:r>
              <a:rPr lang="nl-NL" sz="4000" b="1" dirty="0" smtClean="0">
                <a:solidFill>
                  <a:srgbClr val="0079C7"/>
                </a:solidFill>
              </a:rPr>
              <a:t>FTO</a:t>
            </a:r>
            <a:endParaRPr lang="nl-NL" sz="4000" b="1" dirty="0">
              <a:solidFill>
                <a:srgbClr val="0079C7"/>
              </a:solidFill>
            </a:endParaRPr>
          </a:p>
        </p:txBody>
      </p:sp>
    </p:spTree>
    <p:extLst>
      <p:ext uri="{BB962C8B-B14F-4D97-AF65-F5344CB8AC3E}">
        <p14:creationId xmlns:p14="http://schemas.microsoft.com/office/powerpoint/2010/main" val="2386678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worden patiënten geïnformeerd? </a:t>
            </a:r>
            <a:endParaRPr lang="nl-NL" dirty="0"/>
          </a:p>
        </p:txBody>
      </p:sp>
      <p:sp>
        <p:nvSpPr>
          <p:cNvPr id="3" name="Tijdelijke aanduiding voor inhoud 2"/>
          <p:cNvSpPr>
            <a:spLocks noGrp="1"/>
          </p:cNvSpPr>
          <p:nvPr>
            <p:ph idx="1"/>
          </p:nvPr>
        </p:nvSpPr>
        <p:spPr>
          <a:xfrm>
            <a:off x="612000" y="2432049"/>
            <a:ext cx="5179200" cy="3687949"/>
          </a:xfrm>
        </p:spPr>
        <p:txBody>
          <a:bodyPr>
            <a:normAutofit/>
          </a:bodyPr>
          <a:lstStyle/>
          <a:p>
            <a:pPr marL="0" indent="0">
              <a:buNone/>
            </a:pPr>
            <a:endParaRPr lang="nl-NL" dirty="0"/>
          </a:p>
          <a:p>
            <a:r>
              <a:rPr lang="nl-NL" sz="2000" dirty="0" smtClean="0"/>
              <a:t>Informatie op </a:t>
            </a:r>
            <a:r>
              <a:rPr lang="nl-NL" sz="2000" dirty="0" smtClean="0">
                <a:hlinkClick r:id="rId3"/>
              </a:rPr>
              <a:t>www.apotheek.nl</a:t>
            </a:r>
            <a:r>
              <a:rPr lang="nl-NL" sz="2000" dirty="0" smtClean="0"/>
              <a:t>. </a:t>
            </a:r>
          </a:p>
          <a:p>
            <a:r>
              <a:rPr lang="nl-NL" sz="2000" dirty="0" smtClean="0"/>
              <a:t>Uitleg apotheker. Informatie op </a:t>
            </a:r>
            <a:r>
              <a:rPr lang="nl-NL" sz="2000" dirty="0" smtClean="0">
                <a:hlinkClick r:id="rId4"/>
              </a:rPr>
              <a:t>www.knmp.nl</a:t>
            </a:r>
            <a:r>
              <a:rPr lang="nl-NL" sz="2000" dirty="0" smtClean="0"/>
              <a:t>. </a:t>
            </a:r>
          </a:p>
          <a:p>
            <a:pPr marL="0" indent="0">
              <a:buNone/>
            </a:pPr>
            <a:endParaRPr lang="nl-NL" dirty="0"/>
          </a:p>
          <a:p>
            <a:pPr marL="0" indent="0">
              <a:buNone/>
            </a:pPr>
            <a:endParaRPr lang="nl-NL" dirty="0"/>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5902"/>
          <a:stretch/>
        </p:blipFill>
        <p:spPr bwMode="auto">
          <a:xfrm>
            <a:off x="6297535" y="3450421"/>
            <a:ext cx="4904226" cy="2595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Afbeelding 6"/>
          <p:cNvPicPr>
            <a:picLocks noChangeAspect="1"/>
          </p:cNvPicPr>
          <p:nvPr/>
        </p:nvPicPr>
        <p:blipFill rotWithShape="1">
          <a:blip r:embed="rId6"/>
          <a:srcRect b="8031"/>
          <a:stretch/>
        </p:blipFill>
        <p:spPr>
          <a:xfrm>
            <a:off x="7047863" y="1066762"/>
            <a:ext cx="4908164" cy="3387857"/>
          </a:xfrm>
          <a:prstGeom prst="rect">
            <a:avLst/>
          </a:prstGeom>
        </p:spPr>
      </p:pic>
    </p:spTree>
    <p:extLst>
      <p:ext uri="{BB962C8B-B14F-4D97-AF65-F5344CB8AC3E}">
        <p14:creationId xmlns:p14="http://schemas.microsoft.com/office/powerpoint/2010/main" val="1900020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ziet een test </a:t>
            </a:r>
            <a:r>
              <a:rPr lang="nl-NL" dirty="0" smtClean="0"/>
              <a:t>eruit</a:t>
            </a:r>
            <a:r>
              <a:rPr lang="nl-NL" dirty="0"/>
              <a:t>? </a:t>
            </a:r>
          </a:p>
        </p:txBody>
      </p:sp>
      <p:sp>
        <p:nvSpPr>
          <p:cNvPr id="5" name="Ondertitel 4"/>
          <p:cNvSpPr>
            <a:spLocks noGrp="1"/>
          </p:cNvSpPr>
          <p:nvPr>
            <p:ph type="subTitle" idx="13"/>
          </p:nvPr>
        </p:nvSpPr>
        <p:spPr/>
        <p:txBody>
          <a:bodyPr/>
          <a:lstStyle/>
          <a:p>
            <a:r>
              <a:rPr lang="nl-NL" dirty="0" smtClean="0"/>
              <a:t>Monsterafname kan op 3 manieren</a:t>
            </a: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endParaRPr lang="nl-NL" dirty="0"/>
          </a:p>
          <a:p>
            <a:pPr lvl="1">
              <a:buFont typeface="Arial" panose="020B0604020202020204" pitchFamily="34" charset="0"/>
              <a:buChar char="•"/>
            </a:pPr>
            <a:r>
              <a:rPr lang="nl-NL" b="1" dirty="0"/>
              <a:t>Speekselmonster </a:t>
            </a:r>
            <a:r>
              <a:rPr lang="nl-NL" b="1" dirty="0" smtClean="0"/>
              <a:t>met behulp van speekselkit</a:t>
            </a:r>
            <a:r>
              <a:rPr lang="nl-NL" dirty="0"/>
              <a:t/>
            </a:r>
            <a:br>
              <a:rPr lang="nl-NL" dirty="0"/>
            </a:br>
            <a:r>
              <a:rPr lang="nl-NL" i="1" dirty="0"/>
              <a:t>In de spreekkamer van de apotheek.</a:t>
            </a:r>
          </a:p>
          <a:p>
            <a:pPr marL="685800" lvl="1" indent="-342900">
              <a:buFont typeface="Arial" panose="020B0604020202020204" pitchFamily="34" charset="0"/>
              <a:buChar char="•"/>
            </a:pPr>
            <a:endParaRPr lang="nl-NL" dirty="0"/>
          </a:p>
          <a:p>
            <a:pPr lvl="1">
              <a:buFont typeface="Arial" panose="020B0604020202020204" pitchFamily="34" charset="0"/>
              <a:buChar char="•"/>
            </a:pPr>
            <a:r>
              <a:rPr lang="nl-NL" b="1" dirty="0" smtClean="0"/>
              <a:t>Wangslijmvliesmonster met behulp van wangslijmvlieskit</a:t>
            </a:r>
            <a:r>
              <a:rPr lang="nl-NL" dirty="0"/>
              <a:t/>
            </a:r>
            <a:br>
              <a:rPr lang="nl-NL" dirty="0"/>
            </a:br>
            <a:r>
              <a:rPr lang="nl-NL" i="1" dirty="0"/>
              <a:t>In de spreekkamer van de apotheek.</a:t>
            </a:r>
          </a:p>
          <a:p>
            <a:pPr lvl="1">
              <a:buFont typeface="Arial" panose="020B0604020202020204" pitchFamily="34" charset="0"/>
              <a:buChar char="•"/>
            </a:pPr>
            <a:endParaRPr lang="nl-NL" dirty="0"/>
          </a:p>
          <a:p>
            <a:pPr lvl="1">
              <a:buFont typeface="Arial" panose="020B0604020202020204" pitchFamily="34" charset="0"/>
              <a:buChar char="•"/>
            </a:pPr>
            <a:r>
              <a:rPr lang="nl-NL" b="1" dirty="0"/>
              <a:t>Bloedmonster </a:t>
            </a:r>
            <a:r>
              <a:rPr lang="nl-NL" b="1" dirty="0" smtClean="0"/>
              <a:t>bij bloedafnamepunt</a:t>
            </a:r>
            <a:r>
              <a:rPr lang="nl-NL" dirty="0"/>
              <a:t/>
            </a:r>
            <a:br>
              <a:rPr lang="nl-NL" dirty="0"/>
            </a:br>
            <a:r>
              <a:rPr lang="nl-NL" i="1" dirty="0"/>
              <a:t>Via nabijgelegen bloedafnamepunt van het klinisch laboratorium.</a:t>
            </a:r>
            <a:br>
              <a:rPr lang="nl-NL" i="1" dirty="0"/>
            </a:br>
            <a:r>
              <a:rPr lang="nl-NL" i="1" dirty="0"/>
              <a:t>Verpleegkundige neemt bloed af. </a:t>
            </a:r>
            <a:r>
              <a:rPr lang="nl-NL" dirty="0"/>
              <a:t/>
            </a:r>
            <a:br>
              <a:rPr lang="nl-NL" dirty="0"/>
            </a:br>
            <a:endParaRPr lang="nl-NL" dirty="0"/>
          </a:p>
          <a:p>
            <a:pPr marL="0" indent="0">
              <a:buNone/>
            </a:pPr>
            <a:endParaRPr lang="nl-NL" sz="1600" dirty="0"/>
          </a:p>
          <a:p>
            <a:pPr marL="0" indent="0">
              <a:buNone/>
            </a:pPr>
            <a:r>
              <a:rPr lang="nl-NL" sz="1600" dirty="0"/>
              <a:t>Keuze van monsterafname is afhankelijk van de regionale samenwerking tussen voorschrijver, apotheker en klinisch chemisch laboratorium.</a:t>
            </a:r>
            <a:endParaRPr lang="nl-NL" dirty="0"/>
          </a:p>
        </p:txBody>
      </p:sp>
      <p:pic>
        <p:nvPicPr>
          <p:cNvPr id="4" name="Afbeelding 3"/>
          <p:cNvPicPr>
            <a:picLocks noChangeAspect="1"/>
          </p:cNvPicPr>
          <p:nvPr/>
        </p:nvPicPr>
        <p:blipFill>
          <a:blip r:embed="rId3"/>
          <a:stretch>
            <a:fillRect/>
          </a:stretch>
        </p:blipFill>
        <p:spPr>
          <a:xfrm>
            <a:off x="8675087" y="1002425"/>
            <a:ext cx="1417908" cy="1595147"/>
          </a:xfrm>
          <a:prstGeom prst="rect">
            <a:avLst/>
          </a:prstGeom>
        </p:spPr>
      </p:pic>
    </p:spTree>
    <p:extLst>
      <p:ext uri="{BB962C8B-B14F-4D97-AF65-F5344CB8AC3E}">
        <p14:creationId xmlns:p14="http://schemas.microsoft.com/office/powerpoint/2010/main" val="915636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nl-NL" dirty="0" smtClean="0"/>
              <a:t>Speekselkit</a:t>
            </a:r>
            <a:endParaRPr lang="nl-NL" dirty="0"/>
          </a:p>
        </p:txBody>
      </p:sp>
      <p:sp>
        <p:nvSpPr>
          <p:cNvPr id="18435" name="Tijdelijke aanduiding voor inhoud 2"/>
          <p:cNvSpPr>
            <a:spLocks noGrp="1"/>
          </p:cNvSpPr>
          <p:nvPr>
            <p:ph idx="1"/>
          </p:nvPr>
        </p:nvSpPr>
        <p:spPr>
          <a:xfrm>
            <a:off x="5831682" y="2207421"/>
            <a:ext cx="5942718" cy="3239691"/>
          </a:xfrm>
        </p:spPr>
        <p:txBody>
          <a:bodyPr>
            <a:normAutofit lnSpcReduction="10000"/>
          </a:bodyPr>
          <a:lstStyle/>
          <a:p>
            <a:pPr eaLnBrk="1" hangingPunct="1"/>
            <a:endParaRPr lang="nl-NL" altLang="nl-NL" dirty="0"/>
          </a:p>
          <a:p>
            <a:pPr eaLnBrk="1" hangingPunct="1"/>
            <a:r>
              <a:rPr lang="nl-NL" altLang="nl-NL" dirty="0"/>
              <a:t>Half uur </a:t>
            </a:r>
            <a:r>
              <a:rPr lang="nl-NL" altLang="nl-NL" dirty="0" smtClean="0"/>
              <a:t>van tevoren niet eten/drinken</a:t>
            </a:r>
          </a:p>
          <a:p>
            <a:pPr eaLnBrk="1" hangingPunct="1"/>
            <a:r>
              <a:rPr lang="nl-NL" altLang="nl-NL" dirty="0" smtClean="0"/>
              <a:t>Afname door spugen in speekselbuisje</a:t>
            </a:r>
            <a:endParaRPr lang="nl-NL" altLang="nl-NL" dirty="0"/>
          </a:p>
          <a:p>
            <a:pPr eaLnBrk="1" hangingPunct="1"/>
            <a:r>
              <a:rPr lang="nl-NL" altLang="nl-NL" dirty="0" smtClean="0"/>
              <a:t>Via de post versturen</a:t>
            </a:r>
          </a:p>
          <a:p>
            <a:pPr eaLnBrk="1" hangingPunct="1"/>
            <a:r>
              <a:rPr lang="nl-NL" altLang="nl-NL" dirty="0" smtClean="0"/>
              <a:t>Bij </a:t>
            </a:r>
            <a:r>
              <a:rPr lang="nl-NL" altLang="nl-NL" dirty="0"/>
              <a:t>patiënt thuis of in de apotheek doen</a:t>
            </a:r>
            <a:r>
              <a:rPr lang="nl-NL" altLang="nl-NL" dirty="0" smtClean="0"/>
              <a:t>?</a:t>
            </a:r>
          </a:p>
          <a:p>
            <a:pPr eaLnBrk="1" hangingPunct="1"/>
            <a:endParaRPr lang="nl-NL" altLang="nl-NL" dirty="0"/>
          </a:p>
          <a:p>
            <a:pPr eaLnBrk="1" hangingPunct="1"/>
            <a:r>
              <a:rPr lang="nl-NL" altLang="nl-NL" dirty="0" smtClean="0"/>
              <a:t>Instructiefilmpje: </a:t>
            </a:r>
          </a:p>
          <a:p>
            <a:pPr marL="400041" lvl="1" indent="0">
              <a:buNone/>
            </a:pPr>
            <a:r>
              <a:rPr lang="nl-NL" altLang="nl-NL" dirty="0">
                <a:hlinkClick r:id="rId3"/>
              </a:rPr>
              <a:t>https://</a:t>
            </a:r>
            <a:r>
              <a:rPr lang="nl-NL" altLang="nl-NL" dirty="0" smtClean="0">
                <a:hlinkClick r:id="rId3"/>
              </a:rPr>
              <a:t>www.youtube.com/watch?v=jwXKwPuLx9Q</a:t>
            </a:r>
            <a:r>
              <a:rPr lang="nl-NL" altLang="nl-NL" dirty="0" smtClean="0"/>
              <a:t> </a:t>
            </a:r>
            <a:endParaRPr lang="nl-NL" altLang="nl-NL" dirty="0"/>
          </a:p>
        </p:txBody>
      </p:sp>
      <p:pic>
        <p:nvPicPr>
          <p:cNvPr id="5" name="Afbeelding 4"/>
          <p:cNvPicPr>
            <a:picLocks noChangeAspect="1"/>
          </p:cNvPicPr>
          <p:nvPr/>
        </p:nvPicPr>
        <p:blipFill>
          <a:blip r:embed="rId4"/>
          <a:stretch>
            <a:fillRect/>
          </a:stretch>
        </p:blipFill>
        <p:spPr>
          <a:xfrm>
            <a:off x="1788591" y="1830428"/>
            <a:ext cx="3460742" cy="2549662"/>
          </a:xfrm>
          <a:prstGeom prst="rect">
            <a:avLst/>
          </a:prstGeom>
        </p:spPr>
      </p:pic>
    </p:spTree>
    <p:extLst>
      <p:ext uri="{BB962C8B-B14F-4D97-AF65-F5344CB8AC3E}">
        <p14:creationId xmlns:p14="http://schemas.microsoft.com/office/powerpoint/2010/main" val="1910119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nl-NL" dirty="0"/>
              <a:t>Wangslijmvlieskit</a:t>
            </a:r>
          </a:p>
        </p:txBody>
      </p:sp>
      <p:sp>
        <p:nvSpPr>
          <p:cNvPr id="18435" name="Tijdelijke aanduiding voor inhoud 2"/>
          <p:cNvSpPr>
            <a:spLocks noGrp="1"/>
          </p:cNvSpPr>
          <p:nvPr>
            <p:ph idx="1"/>
          </p:nvPr>
        </p:nvSpPr>
        <p:spPr>
          <a:xfrm>
            <a:off x="5831682" y="2207421"/>
            <a:ext cx="5942718" cy="3239691"/>
          </a:xfrm>
        </p:spPr>
        <p:txBody>
          <a:bodyPr>
            <a:normAutofit/>
          </a:bodyPr>
          <a:lstStyle/>
          <a:p>
            <a:pPr eaLnBrk="1" hangingPunct="1"/>
            <a:endParaRPr lang="nl-NL" altLang="nl-NL" dirty="0"/>
          </a:p>
          <a:p>
            <a:r>
              <a:rPr lang="nl-NL" altLang="nl-NL" dirty="0"/>
              <a:t>Half uur van tevoren niet eten/drinken</a:t>
            </a:r>
          </a:p>
          <a:p>
            <a:pPr eaLnBrk="1" hangingPunct="1"/>
            <a:r>
              <a:rPr lang="nl-NL" altLang="nl-NL" dirty="0" smtClean="0"/>
              <a:t>Afname </a:t>
            </a:r>
            <a:r>
              <a:rPr lang="nl-NL" altLang="nl-NL" dirty="0"/>
              <a:t>door rollen wattenstaafje in wang</a:t>
            </a:r>
          </a:p>
          <a:p>
            <a:pPr eaLnBrk="1" hangingPunct="1"/>
            <a:r>
              <a:rPr lang="nl-NL" altLang="nl-NL" dirty="0"/>
              <a:t>In duplo</a:t>
            </a:r>
          </a:p>
          <a:p>
            <a:pPr eaLnBrk="1" hangingPunct="1"/>
            <a:r>
              <a:rPr lang="nl-NL" altLang="nl-NL" dirty="0"/>
              <a:t>Op de post in buffer</a:t>
            </a:r>
          </a:p>
          <a:p>
            <a:pPr eaLnBrk="1" hangingPunct="1"/>
            <a:r>
              <a:rPr lang="nl-NL" altLang="nl-NL" dirty="0"/>
              <a:t>Bij patiënt thuis of in de apotheek doen?</a:t>
            </a:r>
          </a:p>
        </p:txBody>
      </p:sp>
      <p:pic>
        <p:nvPicPr>
          <p:cNvPr id="3" name="Afbeelding 2"/>
          <p:cNvPicPr>
            <a:picLocks noChangeAspect="1"/>
          </p:cNvPicPr>
          <p:nvPr/>
        </p:nvPicPr>
        <p:blipFill rotWithShape="1">
          <a:blip r:embed="rId3"/>
          <a:srcRect l="15265" t="21212" r="21655" b="16825"/>
          <a:stretch/>
        </p:blipFill>
        <p:spPr>
          <a:xfrm>
            <a:off x="1788590" y="1830428"/>
            <a:ext cx="3460743" cy="2549662"/>
          </a:xfrm>
          <a:prstGeom prst="rect">
            <a:avLst/>
          </a:prstGeom>
        </p:spPr>
      </p:pic>
    </p:spTree>
    <p:extLst>
      <p:ext uri="{BB962C8B-B14F-4D97-AF65-F5344CB8AC3E}">
        <p14:creationId xmlns:p14="http://schemas.microsoft.com/office/powerpoint/2010/main" val="3695275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nl-NL" dirty="0" smtClean="0"/>
              <a:t>Waar kunnen testen gedaan worden?</a:t>
            </a:r>
            <a:endParaRPr lang="nl-NL" dirty="0"/>
          </a:p>
        </p:txBody>
      </p:sp>
      <p:sp>
        <p:nvSpPr>
          <p:cNvPr id="4" name="Ondertitel 3"/>
          <p:cNvSpPr>
            <a:spLocks noGrp="1"/>
          </p:cNvSpPr>
          <p:nvPr>
            <p:ph type="subTitle" idx="13"/>
          </p:nvPr>
        </p:nvSpPr>
        <p:spPr/>
        <p:txBody>
          <a:bodyPr/>
          <a:lstStyle/>
          <a:p>
            <a:r>
              <a:rPr lang="nl-NL" dirty="0" smtClean="0"/>
              <a:t>Klinisch Chemisch Laboratoria</a:t>
            </a:r>
            <a:endParaRPr lang="nl-NL" dirty="0"/>
          </a:p>
        </p:txBody>
      </p:sp>
      <p:sp>
        <p:nvSpPr>
          <p:cNvPr id="3" name="Tijdelijke aanduiding voor inhoud 2"/>
          <p:cNvSpPr>
            <a:spLocks noGrp="1"/>
          </p:cNvSpPr>
          <p:nvPr>
            <p:ph idx="1"/>
          </p:nvPr>
        </p:nvSpPr>
        <p:spPr>
          <a:xfrm>
            <a:off x="612000" y="2432049"/>
            <a:ext cx="6250916" cy="3687949"/>
          </a:xfrm>
        </p:spPr>
        <p:txBody>
          <a:bodyPr>
            <a:normAutofit/>
          </a:bodyPr>
          <a:lstStyle/>
          <a:p>
            <a:r>
              <a:rPr lang="nl-NL" sz="2000" dirty="0" smtClean="0"/>
              <a:t>16 labs verspreid door heel Nederland.</a:t>
            </a:r>
          </a:p>
          <a:p>
            <a:r>
              <a:rPr lang="nl-NL" sz="2000" dirty="0" smtClean="0"/>
              <a:t>Aantal te testen enzymen en varianten verschilt per lab. </a:t>
            </a:r>
          </a:p>
          <a:p>
            <a:r>
              <a:rPr lang="nl-NL" sz="2000" dirty="0" smtClean="0"/>
              <a:t>Ook monsteranalyse verschilt per lab </a:t>
            </a:r>
            <a:r>
              <a:rPr lang="nl-NL" sz="2000" i="1" dirty="0" smtClean="0"/>
              <a:t>(speeksel/bloed, wangslijmvlies/bloed of alleen bloed).</a:t>
            </a:r>
            <a:endParaRPr lang="nl-NL" sz="2000" i="1" dirty="0"/>
          </a:p>
        </p:txBody>
      </p:sp>
      <p:pic>
        <p:nvPicPr>
          <p:cNvPr id="10" name="Afbeelding 9"/>
          <p:cNvPicPr/>
          <p:nvPr/>
        </p:nvPicPr>
        <p:blipFill>
          <a:blip r:embed="rId3">
            <a:extLst>
              <a:ext uri="{28A0092B-C50C-407E-A947-70E740481C1C}">
                <a14:useLocalDpi xmlns:a14="http://schemas.microsoft.com/office/drawing/2010/main" val="0"/>
              </a:ext>
            </a:extLst>
          </a:blip>
          <a:srcRect/>
          <a:stretch>
            <a:fillRect/>
          </a:stretch>
        </p:blipFill>
        <p:spPr bwMode="auto">
          <a:xfrm>
            <a:off x="7171858" y="1310609"/>
            <a:ext cx="4661535" cy="3686175"/>
          </a:xfrm>
          <a:prstGeom prst="rect">
            <a:avLst/>
          </a:prstGeom>
          <a:noFill/>
        </p:spPr>
      </p:pic>
    </p:spTree>
    <p:extLst>
      <p:ext uri="{BB962C8B-B14F-4D97-AF65-F5344CB8AC3E}">
        <p14:creationId xmlns:p14="http://schemas.microsoft.com/office/powerpoint/2010/main" val="4044653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nl-NL" dirty="0" smtClean="0"/>
              <a:t>Kosten</a:t>
            </a:r>
            <a:endParaRPr lang="nl-NL" dirty="0"/>
          </a:p>
        </p:txBody>
      </p:sp>
      <p:sp>
        <p:nvSpPr>
          <p:cNvPr id="4" name="Ondertitel 3"/>
          <p:cNvSpPr>
            <a:spLocks noGrp="1"/>
          </p:cNvSpPr>
          <p:nvPr>
            <p:ph type="subTitle" idx="13"/>
          </p:nvPr>
        </p:nvSpPr>
        <p:spPr/>
        <p:txBody>
          <a:bodyPr/>
          <a:lstStyle/>
          <a:p>
            <a:r>
              <a:rPr lang="nl-NL" dirty="0" smtClean="0"/>
              <a:t>Wat kost een farmacogenetische test? </a:t>
            </a:r>
            <a:endParaRPr lang="nl-NL" dirty="0"/>
          </a:p>
        </p:txBody>
      </p:sp>
      <p:sp>
        <p:nvSpPr>
          <p:cNvPr id="3" name="Tijdelijke aanduiding voor inhoud 2"/>
          <p:cNvSpPr>
            <a:spLocks noGrp="1"/>
          </p:cNvSpPr>
          <p:nvPr>
            <p:ph idx="1"/>
          </p:nvPr>
        </p:nvSpPr>
        <p:spPr>
          <a:xfrm>
            <a:off x="612000" y="2432049"/>
            <a:ext cx="6250916" cy="3687949"/>
          </a:xfrm>
        </p:spPr>
        <p:txBody>
          <a:bodyPr>
            <a:normAutofit lnSpcReduction="10000"/>
          </a:bodyPr>
          <a:lstStyle/>
          <a:p>
            <a:r>
              <a:rPr lang="nl-NL" sz="2000" dirty="0" smtClean="0"/>
              <a:t>Prijzen verschillen per lab. </a:t>
            </a:r>
            <a:endParaRPr lang="nl-NL" sz="1500" dirty="0" smtClean="0"/>
          </a:p>
          <a:p>
            <a:r>
              <a:rPr lang="nl-NL" sz="2000" dirty="0" smtClean="0"/>
              <a:t>Afhankelijk van het aantal te bepalen enzymen </a:t>
            </a:r>
            <a:r>
              <a:rPr lang="nl-NL" sz="2000" i="1" dirty="0" smtClean="0"/>
              <a:t>(1 enzym of een panel)</a:t>
            </a:r>
            <a:r>
              <a:rPr lang="nl-NL" sz="2000" dirty="0" smtClean="0"/>
              <a:t> en varianten. </a:t>
            </a:r>
          </a:p>
          <a:p>
            <a:r>
              <a:rPr lang="nl-NL" sz="2000" dirty="0" smtClean="0"/>
              <a:t>Afhankelijk van de analysemethode. </a:t>
            </a:r>
          </a:p>
          <a:p>
            <a:r>
              <a:rPr lang="nl-NL" sz="2000" dirty="0" smtClean="0"/>
              <a:t>Prijzen per lab zijn te raadplegen via de ‘Wie doet wat</a:t>
            </a:r>
            <a:r>
              <a:rPr lang="nl-NL" sz="2000" dirty="0"/>
              <a:t>’-database van de </a:t>
            </a:r>
            <a:r>
              <a:rPr lang="nl-NL" sz="2000" i="1" dirty="0"/>
              <a:t>Nederlandse Vereniging voor Klinische Chemie en </a:t>
            </a:r>
            <a:r>
              <a:rPr lang="nl-NL" sz="2000" i="1" dirty="0" smtClean="0"/>
              <a:t>Laboratoriumgeneeskunde </a:t>
            </a:r>
            <a:r>
              <a:rPr lang="nl-NL" sz="2000" dirty="0" smtClean="0"/>
              <a:t>(NVKC): </a:t>
            </a:r>
            <a:r>
              <a:rPr lang="nl-NL" sz="2000" dirty="0" smtClean="0">
                <a:hlinkClick r:id="rId3"/>
              </a:rPr>
              <a:t>https</a:t>
            </a:r>
            <a:r>
              <a:rPr lang="nl-NL" sz="2000" dirty="0">
                <a:hlinkClick r:id="rId3"/>
              </a:rPr>
              <a:t>://</a:t>
            </a:r>
            <a:r>
              <a:rPr lang="nl-NL" sz="2000" dirty="0" smtClean="0">
                <a:hlinkClick r:id="rId3"/>
              </a:rPr>
              <a:t>www.nvkc.nl/professional/wie-doet-wat-database-30</a:t>
            </a:r>
            <a:r>
              <a:rPr lang="nl-NL" sz="2000" dirty="0" smtClean="0"/>
              <a:t> </a:t>
            </a:r>
          </a:p>
          <a:p>
            <a:r>
              <a:rPr lang="nl-NL" sz="2000" dirty="0" smtClean="0"/>
              <a:t>Orde van grootte prijzen: </a:t>
            </a:r>
          </a:p>
          <a:p>
            <a:pPr lvl="1"/>
            <a:r>
              <a:rPr lang="nl-NL" sz="1500" dirty="0" smtClean="0"/>
              <a:t>Analyse van 1 enzym kost globaal €50-€200. </a:t>
            </a:r>
          </a:p>
          <a:p>
            <a:pPr lvl="1"/>
            <a:r>
              <a:rPr lang="nl-NL" sz="1500" dirty="0" smtClean="0"/>
              <a:t>Analyse van een panel kost meerdere honderden euro’s.</a:t>
            </a:r>
          </a:p>
          <a:p>
            <a:pPr marL="0" indent="0">
              <a:buNone/>
            </a:pPr>
            <a:endParaRPr lang="nl-NL" sz="2000" dirty="0" smtClean="0"/>
          </a:p>
        </p:txBody>
      </p:sp>
      <p:pic>
        <p:nvPicPr>
          <p:cNvPr id="5" name="Afbeelding 4"/>
          <p:cNvPicPr>
            <a:picLocks noChangeAspect="1"/>
          </p:cNvPicPr>
          <p:nvPr/>
        </p:nvPicPr>
        <p:blipFill>
          <a:blip r:embed="rId4"/>
          <a:stretch>
            <a:fillRect/>
          </a:stretch>
        </p:blipFill>
        <p:spPr>
          <a:xfrm>
            <a:off x="7753042" y="1288433"/>
            <a:ext cx="1418917" cy="1458331"/>
          </a:xfrm>
          <a:prstGeom prst="rect">
            <a:avLst/>
          </a:prstGeom>
        </p:spPr>
      </p:pic>
    </p:spTree>
    <p:extLst>
      <p:ext uri="{BB962C8B-B14F-4D97-AF65-F5344CB8AC3E}">
        <p14:creationId xmlns:p14="http://schemas.microsoft.com/office/powerpoint/2010/main" val="186504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nl-NL" dirty="0" smtClean="0"/>
              <a:t>Kosten</a:t>
            </a:r>
            <a:endParaRPr lang="nl-NL" dirty="0"/>
          </a:p>
        </p:txBody>
      </p:sp>
      <p:sp>
        <p:nvSpPr>
          <p:cNvPr id="4" name="Ondertitel 3"/>
          <p:cNvSpPr>
            <a:spLocks noGrp="1"/>
          </p:cNvSpPr>
          <p:nvPr>
            <p:ph type="subTitle" idx="13"/>
          </p:nvPr>
        </p:nvSpPr>
        <p:spPr/>
        <p:txBody>
          <a:bodyPr/>
          <a:lstStyle/>
          <a:p>
            <a:r>
              <a:rPr lang="nl-NL" dirty="0" smtClean="0"/>
              <a:t>Wat krijgt de patiënt vergoed? </a:t>
            </a:r>
            <a:endParaRPr lang="nl-NL" dirty="0"/>
          </a:p>
        </p:txBody>
      </p:sp>
      <p:sp>
        <p:nvSpPr>
          <p:cNvPr id="3" name="Tijdelijke aanduiding voor inhoud 2"/>
          <p:cNvSpPr>
            <a:spLocks noGrp="1"/>
          </p:cNvSpPr>
          <p:nvPr>
            <p:ph idx="1"/>
          </p:nvPr>
        </p:nvSpPr>
        <p:spPr>
          <a:xfrm>
            <a:off x="612000" y="2432049"/>
            <a:ext cx="6250916" cy="3687949"/>
          </a:xfrm>
        </p:spPr>
        <p:txBody>
          <a:bodyPr>
            <a:normAutofit/>
          </a:bodyPr>
          <a:lstStyle/>
          <a:p>
            <a:r>
              <a:rPr lang="nl-NL" sz="2000" dirty="0" smtClean="0"/>
              <a:t>Afhankelijk van zorgverzekeraar. </a:t>
            </a:r>
          </a:p>
          <a:p>
            <a:r>
              <a:rPr lang="nl-NL" sz="2000" dirty="0" smtClean="0"/>
              <a:t>Als er een indicatie is om een genetisch profiel te bepalen, bijvoorbeeld bij bijwerkingen of ineffectiviteit, gaan de kosten van de test in principe van het eigen risico van de patiënt. </a:t>
            </a:r>
          </a:p>
          <a:p>
            <a:pPr marL="0" indent="0">
              <a:buNone/>
            </a:pPr>
            <a:endParaRPr lang="nl-NL" sz="2000" dirty="0"/>
          </a:p>
          <a:p>
            <a:pPr marL="0" indent="0">
              <a:buNone/>
            </a:pPr>
            <a:endParaRPr lang="nl-NL" sz="2000" dirty="0" smtClean="0"/>
          </a:p>
        </p:txBody>
      </p:sp>
      <p:pic>
        <p:nvPicPr>
          <p:cNvPr id="5" name="Afbeelding 4"/>
          <p:cNvPicPr>
            <a:picLocks noChangeAspect="1"/>
          </p:cNvPicPr>
          <p:nvPr/>
        </p:nvPicPr>
        <p:blipFill rotWithShape="1">
          <a:blip r:embed="rId3"/>
          <a:srcRect l="1766"/>
          <a:stretch/>
        </p:blipFill>
        <p:spPr>
          <a:xfrm>
            <a:off x="6971071" y="1799999"/>
            <a:ext cx="4636677" cy="2514506"/>
          </a:xfrm>
          <a:prstGeom prst="rect">
            <a:avLst/>
          </a:prstGeom>
        </p:spPr>
      </p:pic>
    </p:spTree>
    <p:extLst>
      <p:ext uri="{BB962C8B-B14F-4D97-AF65-F5344CB8AC3E}">
        <p14:creationId xmlns:p14="http://schemas.microsoft.com/office/powerpoint/2010/main" val="3209503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a:blip r:embed="rId3"/>
          <a:stretch>
            <a:fillRect/>
          </a:stretch>
        </p:blipFill>
        <p:spPr>
          <a:xfrm>
            <a:off x="10019668" y="756356"/>
            <a:ext cx="1570347" cy="2501968"/>
          </a:xfrm>
          <a:prstGeom prst="rect">
            <a:avLst/>
          </a:prstGeom>
        </p:spPr>
      </p:pic>
      <p:sp>
        <p:nvSpPr>
          <p:cNvPr id="2" name="Titel 1"/>
          <p:cNvSpPr>
            <a:spLocks noGrp="1"/>
          </p:cNvSpPr>
          <p:nvPr>
            <p:ph type="title"/>
          </p:nvPr>
        </p:nvSpPr>
        <p:spPr/>
        <p:txBody>
          <a:bodyPr/>
          <a:lstStyle/>
          <a:p>
            <a:pPr eaLnBrk="1" hangingPunct="1">
              <a:defRPr/>
            </a:pPr>
            <a:r>
              <a:rPr lang="nl-NL" dirty="0" smtClean="0"/>
              <a:t>Aanvragen test</a:t>
            </a:r>
            <a:endParaRPr lang="nl-NL" dirty="0"/>
          </a:p>
        </p:txBody>
      </p:sp>
      <p:sp>
        <p:nvSpPr>
          <p:cNvPr id="4" name="Ondertitel 3"/>
          <p:cNvSpPr>
            <a:spLocks noGrp="1"/>
          </p:cNvSpPr>
          <p:nvPr>
            <p:ph type="subTitle" idx="13"/>
          </p:nvPr>
        </p:nvSpPr>
        <p:spPr/>
        <p:txBody>
          <a:bodyPr/>
          <a:lstStyle/>
          <a:p>
            <a:r>
              <a:rPr lang="nl-NL" dirty="0" smtClean="0"/>
              <a:t>Aanvraagformulieren</a:t>
            </a:r>
            <a:endParaRPr lang="nl-NL" dirty="0"/>
          </a:p>
        </p:txBody>
      </p:sp>
      <p:sp>
        <p:nvSpPr>
          <p:cNvPr id="3" name="Tijdelijke aanduiding voor inhoud 2"/>
          <p:cNvSpPr>
            <a:spLocks noGrp="1"/>
          </p:cNvSpPr>
          <p:nvPr>
            <p:ph idx="1"/>
          </p:nvPr>
        </p:nvSpPr>
        <p:spPr>
          <a:xfrm>
            <a:off x="612000" y="2432049"/>
            <a:ext cx="6250916" cy="3687949"/>
          </a:xfrm>
        </p:spPr>
        <p:txBody>
          <a:bodyPr>
            <a:normAutofit/>
          </a:bodyPr>
          <a:lstStyle/>
          <a:p>
            <a:r>
              <a:rPr lang="nl-NL" sz="2000" dirty="0" smtClean="0"/>
              <a:t>Online kunnen bij diverse </a:t>
            </a:r>
            <a:r>
              <a:rPr lang="nl-NL" sz="2000" dirty="0" err="1" smtClean="0"/>
              <a:t>KCL’s</a:t>
            </a:r>
            <a:r>
              <a:rPr lang="nl-NL" sz="2000" dirty="0" smtClean="0"/>
              <a:t> aanvraagformulieren gedownload worden.</a:t>
            </a:r>
            <a:endParaRPr lang="nl-NL" sz="2000" dirty="0"/>
          </a:p>
        </p:txBody>
      </p:sp>
      <p:pic>
        <p:nvPicPr>
          <p:cNvPr id="6" name="Afbeelding 5"/>
          <p:cNvPicPr>
            <a:picLocks noChangeAspect="1"/>
          </p:cNvPicPr>
          <p:nvPr/>
        </p:nvPicPr>
        <p:blipFill rotWithShape="1">
          <a:blip r:embed="rId4"/>
          <a:srcRect t="279"/>
          <a:stretch/>
        </p:blipFill>
        <p:spPr>
          <a:xfrm>
            <a:off x="8441270" y="822812"/>
            <a:ext cx="1843643" cy="2607089"/>
          </a:xfrm>
          <a:prstGeom prst="rect">
            <a:avLst/>
          </a:prstGeom>
        </p:spPr>
      </p:pic>
      <p:pic>
        <p:nvPicPr>
          <p:cNvPr id="9" name="Afbeelding 8"/>
          <p:cNvPicPr>
            <a:picLocks noChangeAspect="1"/>
          </p:cNvPicPr>
          <p:nvPr/>
        </p:nvPicPr>
        <p:blipFill>
          <a:blip r:embed="rId5"/>
          <a:stretch>
            <a:fillRect/>
          </a:stretch>
        </p:blipFill>
        <p:spPr>
          <a:xfrm>
            <a:off x="8950286" y="2546554"/>
            <a:ext cx="2138764" cy="3023419"/>
          </a:xfrm>
          <a:prstGeom prst="rect">
            <a:avLst/>
          </a:prstGeom>
        </p:spPr>
      </p:pic>
      <p:pic>
        <p:nvPicPr>
          <p:cNvPr id="7" name="Afbeelding 6"/>
          <p:cNvPicPr>
            <a:picLocks noChangeAspect="1"/>
          </p:cNvPicPr>
          <p:nvPr/>
        </p:nvPicPr>
        <p:blipFill>
          <a:blip r:embed="rId6"/>
          <a:stretch>
            <a:fillRect/>
          </a:stretch>
        </p:blipFill>
        <p:spPr>
          <a:xfrm>
            <a:off x="7867468" y="3535022"/>
            <a:ext cx="1839753" cy="2583881"/>
          </a:xfrm>
          <a:prstGeom prst="rect">
            <a:avLst/>
          </a:prstGeom>
        </p:spPr>
      </p:pic>
    </p:spTree>
    <p:extLst>
      <p:ext uri="{BB962C8B-B14F-4D97-AF65-F5344CB8AC3E}">
        <p14:creationId xmlns:p14="http://schemas.microsoft.com/office/powerpoint/2010/main" val="2351037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1598" y="910"/>
            <a:ext cx="6515100" cy="438581"/>
          </a:xfrm>
        </p:spPr>
        <p:txBody>
          <a:bodyPr>
            <a:noAutofit/>
          </a:bodyPr>
          <a:lstStyle/>
          <a:p>
            <a:pPr defTabSz="342884">
              <a:defRPr/>
            </a:pPr>
            <a:r>
              <a:rPr lang="nl-NL" dirty="0"/>
              <a:t>Uitslag </a:t>
            </a:r>
            <a:r>
              <a:rPr lang="nl-NL" dirty="0" smtClean="0"/>
              <a:t>van het lab</a:t>
            </a:r>
            <a:endParaRPr lang="nl-NL" dirty="0"/>
          </a:p>
        </p:txBody>
      </p:sp>
      <p:pic>
        <p:nvPicPr>
          <p:cNvPr id="6" name="Tijdelijke aanduiding voor inhoud 5"/>
          <p:cNvPicPr>
            <a:picLocks noGrp="1" noChangeAspect="1"/>
          </p:cNvPicPr>
          <p:nvPr>
            <p:ph idx="1"/>
          </p:nvPr>
        </p:nvPicPr>
        <p:blipFill rotWithShape="1">
          <a:blip r:embed="rId3"/>
          <a:srcRect t="37567" r="16515" b="12195"/>
          <a:stretch/>
        </p:blipFill>
        <p:spPr>
          <a:xfrm>
            <a:off x="242571" y="666044"/>
            <a:ext cx="4747118" cy="3936801"/>
          </a:xfrm>
          <a:prstGeom prst="rect">
            <a:avLst/>
          </a:prstGeom>
        </p:spPr>
      </p:pic>
      <p:pic>
        <p:nvPicPr>
          <p:cNvPr id="4" name="Afbeelding 3"/>
          <p:cNvPicPr>
            <a:picLocks noChangeAspect="1"/>
          </p:cNvPicPr>
          <p:nvPr/>
        </p:nvPicPr>
        <p:blipFill rotWithShape="1">
          <a:blip r:embed="rId4"/>
          <a:srcRect t="17719"/>
          <a:stretch/>
        </p:blipFill>
        <p:spPr>
          <a:xfrm rot="20642867">
            <a:off x="1465895" y="3977883"/>
            <a:ext cx="3997472" cy="2048229"/>
          </a:xfrm>
          <a:prstGeom prst="rect">
            <a:avLst/>
          </a:prstGeom>
        </p:spPr>
      </p:pic>
      <p:pic>
        <p:nvPicPr>
          <p:cNvPr id="5" name="Afbeelding 4"/>
          <p:cNvPicPr>
            <a:picLocks noChangeAspect="1"/>
          </p:cNvPicPr>
          <p:nvPr/>
        </p:nvPicPr>
        <p:blipFill rotWithShape="1">
          <a:blip r:embed="rId3"/>
          <a:srcRect l="7205" t="37608" r="16749" b="37495"/>
          <a:stretch/>
        </p:blipFill>
        <p:spPr>
          <a:xfrm>
            <a:off x="5465751" y="857252"/>
            <a:ext cx="3888296" cy="1754300"/>
          </a:xfrm>
          <a:prstGeom prst="rect">
            <a:avLst/>
          </a:prstGeom>
        </p:spPr>
      </p:pic>
      <p:pic>
        <p:nvPicPr>
          <p:cNvPr id="7" name="Afbeelding 6"/>
          <p:cNvPicPr>
            <a:picLocks noChangeAspect="1"/>
          </p:cNvPicPr>
          <p:nvPr/>
        </p:nvPicPr>
        <p:blipFill>
          <a:blip r:embed="rId5"/>
          <a:stretch>
            <a:fillRect/>
          </a:stretch>
        </p:blipFill>
        <p:spPr>
          <a:xfrm>
            <a:off x="5519230" y="4385413"/>
            <a:ext cx="3859223" cy="1533578"/>
          </a:xfrm>
          <a:prstGeom prst="rect">
            <a:avLst/>
          </a:prstGeom>
        </p:spPr>
      </p:pic>
      <p:pic>
        <p:nvPicPr>
          <p:cNvPr id="8" name="Afbeelding 7"/>
          <p:cNvPicPr>
            <a:picLocks noChangeAspect="1"/>
          </p:cNvPicPr>
          <p:nvPr/>
        </p:nvPicPr>
        <p:blipFill rotWithShape="1">
          <a:blip r:embed="rId6"/>
          <a:srcRect t="982"/>
          <a:stretch/>
        </p:blipFill>
        <p:spPr>
          <a:xfrm>
            <a:off x="5519231" y="2640344"/>
            <a:ext cx="3781337" cy="1716276"/>
          </a:xfrm>
          <a:prstGeom prst="rect">
            <a:avLst/>
          </a:prstGeom>
        </p:spPr>
      </p:pic>
    </p:spTree>
    <p:extLst>
      <p:ext uri="{BB962C8B-B14F-4D97-AF65-F5344CB8AC3E}">
        <p14:creationId xmlns:p14="http://schemas.microsoft.com/office/powerpoint/2010/main" val="157180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defTabSz="342884">
              <a:defRPr/>
            </a:pPr>
            <a:r>
              <a:rPr lang="nl-NL" dirty="0" smtClean="0"/>
              <a:t>Vastlegging uitslag </a:t>
            </a:r>
            <a:endParaRPr lang="nl-NL" dirty="0"/>
          </a:p>
        </p:txBody>
      </p:sp>
      <p:sp>
        <p:nvSpPr>
          <p:cNvPr id="10" name="Ondertitel 9"/>
          <p:cNvSpPr>
            <a:spLocks noGrp="1"/>
          </p:cNvSpPr>
          <p:nvPr>
            <p:ph type="subTitle" idx="13"/>
          </p:nvPr>
        </p:nvSpPr>
        <p:spPr/>
        <p:txBody>
          <a:bodyPr/>
          <a:lstStyle/>
          <a:p>
            <a:r>
              <a:rPr lang="nl-NL" dirty="0" smtClean="0"/>
              <a:t>Via het vastleggen van een contra-indicatie</a:t>
            </a:r>
            <a:endParaRPr lang="nl-NL" dirty="0"/>
          </a:p>
        </p:txBody>
      </p:sp>
      <p:sp>
        <p:nvSpPr>
          <p:cNvPr id="9" name="Tijdelijke aanduiding voor inhoud 8"/>
          <p:cNvSpPr>
            <a:spLocks noGrp="1"/>
          </p:cNvSpPr>
          <p:nvPr>
            <p:ph idx="1"/>
          </p:nvPr>
        </p:nvSpPr>
        <p:spPr/>
        <p:txBody>
          <a:bodyPr>
            <a:normAutofit/>
          </a:bodyPr>
          <a:lstStyle/>
          <a:p>
            <a:r>
              <a:rPr lang="nl-NL" sz="2000" dirty="0" smtClean="0"/>
              <a:t>Een </a:t>
            </a:r>
            <a:r>
              <a:rPr lang="nl-NL" sz="2000" dirty="0" err="1"/>
              <a:t>labwaarde</a:t>
            </a:r>
            <a:r>
              <a:rPr lang="nl-NL" sz="2000" dirty="0"/>
              <a:t> </a:t>
            </a:r>
            <a:r>
              <a:rPr lang="nl-NL" sz="2000" dirty="0" smtClean="0"/>
              <a:t>kan vertaald worden naar </a:t>
            </a:r>
            <a:r>
              <a:rPr lang="nl-NL" sz="2000" dirty="0"/>
              <a:t>een </a:t>
            </a:r>
            <a:r>
              <a:rPr lang="nl-NL" sz="2000" dirty="0" smtClean="0"/>
              <a:t>contra-indicatieaard </a:t>
            </a:r>
            <a:r>
              <a:rPr lang="nl-NL" sz="2000" dirty="0"/>
              <a:t>farmacogenetica, waarmee vervolgens medicatiebewaking kan worden uitgevoerd met farmacogenetica. </a:t>
            </a:r>
            <a:endParaRPr lang="nl-NL" sz="2000" dirty="0" smtClean="0"/>
          </a:p>
          <a:p>
            <a:r>
              <a:rPr lang="nl-NL" sz="2000" dirty="0" smtClean="0"/>
              <a:t>Alle farmacogenetische contra-indicaties zijn in de G-Standaard opgenomen als contra-indicatie. </a:t>
            </a:r>
          </a:p>
          <a:p>
            <a:r>
              <a:rPr lang="nl-NL" sz="2000" dirty="0" smtClean="0"/>
              <a:t>Als </a:t>
            </a:r>
            <a:r>
              <a:rPr lang="nl-NL" sz="2000" dirty="0"/>
              <a:t>de patiënt </a:t>
            </a:r>
            <a:r>
              <a:rPr lang="nl-NL" sz="2000" dirty="0" smtClean="0"/>
              <a:t>gekoppeld is aan een farmacogenetische contra-indicatie, wordt bij </a:t>
            </a:r>
            <a:r>
              <a:rPr lang="nl-NL" sz="2000" dirty="0"/>
              <a:t>het voorschrijven van een nieuw geneesmiddel </a:t>
            </a:r>
            <a:r>
              <a:rPr lang="nl-NL" sz="2000" dirty="0" smtClean="0"/>
              <a:t>een </a:t>
            </a:r>
            <a:r>
              <a:rPr lang="nl-NL" sz="2000" dirty="0"/>
              <a:t>melding </a:t>
            </a:r>
            <a:r>
              <a:rPr lang="nl-NL" sz="2000" dirty="0" smtClean="0"/>
              <a:t>gegenereerd. </a:t>
            </a:r>
          </a:p>
          <a:p>
            <a:pPr lvl="1"/>
            <a:r>
              <a:rPr lang="nl-NL" sz="1500" dirty="0" smtClean="0"/>
              <a:t>Dit gebeurt wanneer er sprake is van een gen-geneesmiddelinteractie en de dosering en/of het geneesmiddel aangepast dient te worden. </a:t>
            </a:r>
          </a:p>
          <a:p>
            <a:pPr marL="0" indent="0">
              <a:buNone/>
            </a:pPr>
            <a:endParaRPr lang="nl-NL" sz="2000" dirty="0"/>
          </a:p>
        </p:txBody>
      </p:sp>
      <p:pic>
        <p:nvPicPr>
          <p:cNvPr id="11" name="Afbeelding 10"/>
          <p:cNvPicPr>
            <a:picLocks noChangeAspect="1"/>
          </p:cNvPicPr>
          <p:nvPr/>
        </p:nvPicPr>
        <p:blipFill>
          <a:blip r:embed="rId3"/>
          <a:stretch>
            <a:fillRect/>
          </a:stretch>
        </p:blipFill>
        <p:spPr>
          <a:xfrm>
            <a:off x="7759648" y="781627"/>
            <a:ext cx="2867025" cy="885825"/>
          </a:xfrm>
          <a:prstGeom prst="rect">
            <a:avLst/>
          </a:prstGeom>
        </p:spPr>
      </p:pic>
    </p:spTree>
    <p:extLst>
      <p:ext uri="{BB962C8B-B14F-4D97-AF65-F5344CB8AC3E}">
        <p14:creationId xmlns:p14="http://schemas.microsoft.com/office/powerpoint/2010/main" val="286560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a:t>
            </a:r>
            <a:endParaRPr lang="nl-NL" dirty="0"/>
          </a:p>
        </p:txBody>
      </p:sp>
      <p:sp>
        <p:nvSpPr>
          <p:cNvPr id="3" name="Tijdelijke aanduiding voor inhoud 2"/>
          <p:cNvSpPr>
            <a:spLocks noGrp="1"/>
          </p:cNvSpPr>
          <p:nvPr>
            <p:ph idx="1"/>
          </p:nvPr>
        </p:nvSpPr>
        <p:spPr/>
        <p:txBody>
          <a:bodyPr>
            <a:normAutofit/>
          </a:bodyPr>
          <a:lstStyle/>
          <a:p>
            <a:pPr marL="0" indent="0">
              <a:lnSpc>
                <a:spcPct val="120000"/>
              </a:lnSpc>
              <a:buClr>
                <a:srgbClr val="00AEE6"/>
              </a:buClr>
              <a:buNone/>
            </a:pPr>
            <a:r>
              <a:rPr lang="nl-NL" b="1" dirty="0" smtClean="0">
                <a:solidFill>
                  <a:schemeClr val="accent4"/>
                </a:solidFill>
              </a:rPr>
              <a:t>FTO</a:t>
            </a:r>
          </a:p>
          <a:p>
            <a:pPr lvl="1">
              <a:lnSpc>
                <a:spcPct val="120000"/>
              </a:lnSpc>
              <a:buFont typeface="Arial" panose="020B0604020202020204" pitchFamily="34" charset="0"/>
              <a:buChar char="•"/>
            </a:pPr>
            <a:r>
              <a:rPr lang="nl-NL" dirty="0" smtClean="0"/>
              <a:t>Inleiding</a:t>
            </a:r>
          </a:p>
          <a:p>
            <a:pPr lvl="1">
              <a:lnSpc>
                <a:spcPct val="120000"/>
              </a:lnSpc>
              <a:buFont typeface="Arial" panose="020B0604020202020204" pitchFamily="34" charset="0"/>
              <a:buChar char="•"/>
            </a:pPr>
            <a:r>
              <a:rPr lang="nl-NL" dirty="0" smtClean="0"/>
              <a:t>Achtergrond</a:t>
            </a:r>
          </a:p>
          <a:p>
            <a:pPr lvl="1">
              <a:lnSpc>
                <a:spcPct val="120000"/>
              </a:lnSpc>
              <a:buFont typeface="Arial" panose="020B0604020202020204" pitchFamily="34" charset="0"/>
              <a:buChar char="•"/>
            </a:pPr>
            <a:r>
              <a:rPr lang="nl-NL" dirty="0" smtClean="0"/>
              <a:t>Geneesmiddelen</a:t>
            </a:r>
          </a:p>
          <a:p>
            <a:pPr lvl="1">
              <a:lnSpc>
                <a:spcPct val="120000"/>
              </a:lnSpc>
              <a:buFont typeface="Arial" panose="020B0604020202020204" pitchFamily="34" charset="0"/>
              <a:buChar char="•"/>
            </a:pPr>
            <a:r>
              <a:rPr lang="nl-NL" dirty="0" smtClean="0"/>
              <a:t>Casuïstiek</a:t>
            </a:r>
          </a:p>
          <a:p>
            <a:pPr lvl="1">
              <a:lnSpc>
                <a:spcPct val="120000"/>
              </a:lnSpc>
              <a:buFont typeface="Arial" panose="020B0604020202020204" pitchFamily="34" charset="0"/>
              <a:buChar char="•"/>
            </a:pPr>
            <a:r>
              <a:rPr lang="nl-NL" dirty="0" smtClean="0"/>
              <a:t>Patiëntselectie</a:t>
            </a:r>
          </a:p>
          <a:p>
            <a:pPr lvl="1">
              <a:lnSpc>
                <a:spcPct val="120000"/>
              </a:lnSpc>
              <a:buFont typeface="Arial" panose="020B0604020202020204" pitchFamily="34" charset="0"/>
              <a:buChar char="•"/>
            </a:pPr>
            <a:r>
              <a:rPr lang="nl-NL" dirty="0" smtClean="0"/>
              <a:t>Informeren patiënt</a:t>
            </a:r>
          </a:p>
          <a:p>
            <a:pPr lvl="1">
              <a:lnSpc>
                <a:spcPct val="120000"/>
              </a:lnSpc>
              <a:buFont typeface="Arial" panose="020B0604020202020204" pitchFamily="34" charset="0"/>
              <a:buChar char="•"/>
            </a:pPr>
            <a:r>
              <a:rPr lang="nl-NL" dirty="0" smtClean="0"/>
              <a:t>Farmacogenetische testen</a:t>
            </a:r>
          </a:p>
          <a:p>
            <a:pPr lvl="1">
              <a:lnSpc>
                <a:spcPct val="120000"/>
              </a:lnSpc>
              <a:buFont typeface="Arial" panose="020B0604020202020204" pitchFamily="34" charset="0"/>
              <a:buChar char="•"/>
            </a:pPr>
            <a:r>
              <a:rPr lang="nl-NL" dirty="0" smtClean="0"/>
              <a:t>Medicatiebewaking</a:t>
            </a:r>
          </a:p>
        </p:txBody>
      </p:sp>
      <p:pic>
        <p:nvPicPr>
          <p:cNvPr id="4" name="Afbeelding 3"/>
          <p:cNvPicPr>
            <a:picLocks noChangeAspect="1"/>
          </p:cNvPicPr>
          <p:nvPr/>
        </p:nvPicPr>
        <p:blipFill>
          <a:blip r:embed="rId3"/>
          <a:stretch>
            <a:fillRect/>
          </a:stretch>
        </p:blipFill>
        <p:spPr>
          <a:xfrm>
            <a:off x="8201744" y="777650"/>
            <a:ext cx="1411289" cy="1484287"/>
          </a:xfrm>
          <a:prstGeom prst="rect">
            <a:avLst/>
          </a:prstGeom>
        </p:spPr>
      </p:pic>
      <p:pic>
        <p:nvPicPr>
          <p:cNvPr id="5" name="Afbeelding 4"/>
          <p:cNvPicPr>
            <a:picLocks noChangeAspect="1"/>
          </p:cNvPicPr>
          <p:nvPr/>
        </p:nvPicPr>
        <p:blipFill>
          <a:blip r:embed="rId4"/>
          <a:stretch>
            <a:fillRect/>
          </a:stretch>
        </p:blipFill>
        <p:spPr>
          <a:xfrm>
            <a:off x="6501313" y="3660500"/>
            <a:ext cx="1481238" cy="1696461"/>
          </a:xfrm>
          <a:prstGeom prst="rect">
            <a:avLst/>
          </a:prstGeom>
        </p:spPr>
      </p:pic>
    </p:spTree>
    <p:extLst>
      <p:ext uri="{BB962C8B-B14F-4D97-AF65-F5344CB8AC3E}">
        <p14:creationId xmlns:p14="http://schemas.microsoft.com/office/powerpoint/2010/main" val="3553787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Medicatiebewaking - </a:t>
            </a:r>
            <a:r>
              <a:rPr lang="nl-NL" dirty="0" err="1" smtClean="0"/>
              <a:t>Tramadol</a:t>
            </a:r>
            <a:endParaRPr lang="nl-NL" dirty="0"/>
          </a:p>
        </p:txBody>
      </p:sp>
      <p:sp>
        <p:nvSpPr>
          <p:cNvPr id="3" name="Tijdelijke aanduiding voor inhoud 2"/>
          <p:cNvSpPr>
            <a:spLocks noGrp="1"/>
          </p:cNvSpPr>
          <p:nvPr>
            <p:ph idx="1"/>
          </p:nvPr>
        </p:nvSpPr>
        <p:spPr>
          <a:xfrm>
            <a:off x="664241" y="1261980"/>
            <a:ext cx="8368904" cy="3582316"/>
          </a:xfrm>
        </p:spPr>
        <p:txBody>
          <a:bodyPr>
            <a:normAutofit/>
          </a:bodyPr>
          <a:lstStyle/>
          <a:p>
            <a:pPr marL="0" indent="0">
              <a:buNone/>
            </a:pPr>
            <a:r>
              <a:rPr lang="nl-NL" b="1" dirty="0">
                <a:solidFill>
                  <a:schemeClr val="accent4"/>
                </a:solidFill>
              </a:rPr>
              <a:t>KNMP </a:t>
            </a:r>
            <a:r>
              <a:rPr lang="nl-NL" b="1" dirty="0" smtClean="0">
                <a:solidFill>
                  <a:schemeClr val="accent4"/>
                </a:solidFill>
              </a:rPr>
              <a:t>Kennisbank</a:t>
            </a:r>
          </a:p>
          <a:p>
            <a:r>
              <a:rPr lang="nl-NL" sz="2000" dirty="0" smtClean="0"/>
              <a:t>Voorbeeld farmacogenetisch advies </a:t>
            </a:r>
            <a:r>
              <a:rPr lang="nl-NL" sz="2000" dirty="0" err="1" smtClean="0"/>
              <a:t>tramadol</a:t>
            </a:r>
            <a:r>
              <a:rPr lang="nl-NL" sz="2000" dirty="0" smtClean="0"/>
              <a:t>.</a:t>
            </a:r>
            <a:endParaRPr lang="nl-NL" sz="20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dirty="0"/>
          </a:p>
          <a:p>
            <a:endParaRPr lang="nl-NL" dirty="0"/>
          </a:p>
          <a:p>
            <a:endParaRPr lang="nl-NL" dirty="0"/>
          </a:p>
        </p:txBody>
      </p:sp>
      <p:pic>
        <p:nvPicPr>
          <p:cNvPr id="6" name="Afbeelding 5"/>
          <p:cNvPicPr>
            <a:picLocks noChangeAspect="1"/>
          </p:cNvPicPr>
          <p:nvPr/>
        </p:nvPicPr>
        <p:blipFill>
          <a:blip r:embed="rId3"/>
          <a:stretch>
            <a:fillRect/>
          </a:stretch>
        </p:blipFill>
        <p:spPr>
          <a:xfrm>
            <a:off x="6199458" y="1238406"/>
            <a:ext cx="5667375" cy="4371975"/>
          </a:xfrm>
          <a:prstGeom prst="rect">
            <a:avLst/>
          </a:prstGeom>
        </p:spPr>
      </p:pic>
    </p:spTree>
    <p:extLst>
      <p:ext uri="{BB962C8B-B14F-4D97-AF65-F5344CB8AC3E}">
        <p14:creationId xmlns:p14="http://schemas.microsoft.com/office/powerpoint/2010/main" val="2510963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Medicatiebewaking - </a:t>
            </a:r>
            <a:r>
              <a:rPr lang="nl-NL" dirty="0" smtClean="0"/>
              <a:t>Clopidogrel</a:t>
            </a:r>
            <a:endParaRPr lang="nl-NL" dirty="0"/>
          </a:p>
        </p:txBody>
      </p:sp>
      <p:sp>
        <p:nvSpPr>
          <p:cNvPr id="3" name="Tijdelijke aanduiding voor inhoud 2"/>
          <p:cNvSpPr>
            <a:spLocks noGrp="1"/>
          </p:cNvSpPr>
          <p:nvPr>
            <p:ph idx="1"/>
          </p:nvPr>
        </p:nvSpPr>
        <p:spPr>
          <a:xfrm>
            <a:off x="636563" y="1287462"/>
            <a:ext cx="8368904" cy="3582316"/>
          </a:xfrm>
        </p:spPr>
        <p:txBody>
          <a:bodyPr>
            <a:normAutofit/>
          </a:bodyPr>
          <a:lstStyle/>
          <a:p>
            <a:pPr marL="0" indent="0">
              <a:buNone/>
            </a:pPr>
            <a:r>
              <a:rPr lang="nl-NL" b="1" dirty="0">
                <a:solidFill>
                  <a:schemeClr val="accent4"/>
                </a:solidFill>
              </a:rPr>
              <a:t>KNMP </a:t>
            </a:r>
            <a:r>
              <a:rPr lang="nl-NL" b="1" dirty="0" smtClean="0">
                <a:solidFill>
                  <a:schemeClr val="accent4"/>
                </a:solidFill>
              </a:rPr>
              <a:t>Kennisbank</a:t>
            </a:r>
          </a:p>
          <a:p>
            <a:r>
              <a:rPr lang="nl-NL" sz="2000" dirty="0" smtClean="0"/>
              <a:t>Voorbeeld farmacogenetisch advies clopidogrel.</a:t>
            </a:r>
            <a:endParaRPr lang="nl-NL" sz="20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dirty="0"/>
          </a:p>
          <a:p>
            <a:endParaRPr lang="nl-NL" dirty="0"/>
          </a:p>
          <a:p>
            <a:endParaRPr lang="nl-NL" dirty="0"/>
          </a:p>
        </p:txBody>
      </p:sp>
      <p:pic>
        <p:nvPicPr>
          <p:cNvPr id="5" name="Afbeelding 4"/>
          <p:cNvPicPr>
            <a:picLocks noChangeAspect="1"/>
          </p:cNvPicPr>
          <p:nvPr/>
        </p:nvPicPr>
        <p:blipFill>
          <a:blip r:embed="rId3"/>
          <a:stretch>
            <a:fillRect/>
          </a:stretch>
        </p:blipFill>
        <p:spPr>
          <a:xfrm>
            <a:off x="6402220" y="1287462"/>
            <a:ext cx="5467350" cy="4429125"/>
          </a:xfrm>
          <a:prstGeom prst="rect">
            <a:avLst/>
          </a:prstGeom>
        </p:spPr>
      </p:pic>
    </p:spTree>
    <p:extLst>
      <p:ext uri="{BB962C8B-B14F-4D97-AF65-F5344CB8AC3E}">
        <p14:creationId xmlns:p14="http://schemas.microsoft.com/office/powerpoint/2010/main" val="1455255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Vragen</a:t>
            </a:r>
            <a:endParaRPr lang="nl-NL" dirty="0"/>
          </a:p>
        </p:txBody>
      </p:sp>
      <p:pic>
        <p:nvPicPr>
          <p:cNvPr id="1026" name="Picture 2" descr="Afbeeldingsresultaat voor vr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00" y="2073020"/>
            <a:ext cx="7620000"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905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Inleiding</a:t>
            </a:r>
            <a:endParaRPr lang="nl-NL" dirty="0"/>
          </a:p>
        </p:txBody>
      </p:sp>
      <p:sp>
        <p:nvSpPr>
          <p:cNvPr id="3" name="Tijdelijke aanduiding voor inhoud 2"/>
          <p:cNvSpPr>
            <a:spLocks noGrp="1"/>
          </p:cNvSpPr>
          <p:nvPr>
            <p:ph idx="1"/>
          </p:nvPr>
        </p:nvSpPr>
        <p:spPr/>
        <p:txBody>
          <a:bodyPr/>
          <a:lstStyle/>
          <a:p>
            <a:pPr marL="0" indent="0">
              <a:lnSpc>
                <a:spcPct val="150000"/>
              </a:lnSpc>
              <a:buNone/>
            </a:pPr>
            <a:r>
              <a:rPr lang="nl-NL" sz="2400" b="1" dirty="0">
                <a:solidFill>
                  <a:srgbClr val="EB690B"/>
                </a:solidFill>
              </a:rPr>
              <a:t>Farmacogenetica</a:t>
            </a:r>
            <a:r>
              <a:rPr lang="nl-NL" sz="2400" dirty="0"/>
              <a:t> is het onderzoeksgebied naar de genetische variatie die mogelijk de geneesmiddelenrespons en bijwerkingen beïnvloedt.</a:t>
            </a:r>
          </a:p>
        </p:txBody>
      </p:sp>
      <p:pic>
        <p:nvPicPr>
          <p:cNvPr id="4" name="Afbeelding 3"/>
          <p:cNvPicPr>
            <a:picLocks noChangeAspect="1"/>
          </p:cNvPicPr>
          <p:nvPr/>
        </p:nvPicPr>
        <p:blipFill>
          <a:blip r:embed="rId2"/>
          <a:stretch>
            <a:fillRect/>
          </a:stretch>
        </p:blipFill>
        <p:spPr>
          <a:xfrm>
            <a:off x="2918507" y="4064616"/>
            <a:ext cx="6709955" cy="1329284"/>
          </a:xfrm>
          <a:prstGeom prst="rect">
            <a:avLst/>
          </a:prstGeom>
        </p:spPr>
      </p:pic>
    </p:spTree>
    <p:extLst>
      <p:ext uri="{BB962C8B-B14F-4D97-AF65-F5344CB8AC3E}">
        <p14:creationId xmlns:p14="http://schemas.microsoft.com/office/powerpoint/2010/main" val="29641145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inleiding</a:t>
            </a:r>
            <a:endParaRPr lang="nl-NL" dirty="0"/>
          </a:p>
        </p:txBody>
      </p:sp>
      <p:sp>
        <p:nvSpPr>
          <p:cNvPr id="3" name="Tijdelijke aanduiding voor inhoud 2"/>
          <p:cNvSpPr>
            <a:spLocks noGrp="1"/>
          </p:cNvSpPr>
          <p:nvPr>
            <p:ph idx="1"/>
          </p:nvPr>
        </p:nvSpPr>
        <p:spPr>
          <a:xfrm>
            <a:off x="792480" y="1680896"/>
            <a:ext cx="10160000" cy="4351338"/>
          </a:xfrm>
        </p:spPr>
        <p:txBody>
          <a:bodyPr>
            <a:normAutofit/>
          </a:bodyPr>
          <a:lstStyle/>
          <a:p>
            <a:r>
              <a:rPr lang="nl-NL" sz="2000" dirty="0"/>
              <a:t>Nederland is wereldwijd voorloper op het gebied van farmacogenetica. </a:t>
            </a:r>
            <a:endParaRPr lang="nl-NL" sz="2000" dirty="0" smtClean="0"/>
          </a:p>
          <a:p>
            <a:pPr marL="0" indent="0">
              <a:buNone/>
            </a:pPr>
            <a:endParaRPr lang="nl-NL" sz="2000" dirty="0" smtClean="0"/>
          </a:p>
          <a:p>
            <a:r>
              <a:rPr lang="nl-NL" sz="2000" dirty="0"/>
              <a:t>S</a:t>
            </a:r>
            <a:r>
              <a:rPr lang="nl-NL" sz="2000" dirty="0" smtClean="0"/>
              <a:t>inds </a:t>
            </a:r>
            <a:r>
              <a:rPr lang="nl-NL" sz="2000" dirty="0"/>
              <a:t>2005 </a:t>
            </a:r>
            <a:r>
              <a:rPr lang="nl-NL" sz="2000" dirty="0" smtClean="0"/>
              <a:t>wordt systematisch literatuuronderzoek gedaan om </a:t>
            </a:r>
            <a:r>
              <a:rPr lang="nl-NL" sz="2000" dirty="0"/>
              <a:t>adviezen op </a:t>
            </a:r>
            <a:r>
              <a:rPr lang="nl-NL" sz="2000" dirty="0" smtClean="0"/>
              <a:t>te stellen </a:t>
            </a:r>
            <a:r>
              <a:rPr lang="nl-NL" sz="2000" dirty="0"/>
              <a:t>over de afhandeling van </a:t>
            </a:r>
            <a:r>
              <a:rPr lang="nl-NL" sz="2000" dirty="0" smtClean="0"/>
              <a:t>gen-geneesmiddelinteracties.</a:t>
            </a:r>
          </a:p>
          <a:p>
            <a:pPr marL="0" indent="0">
              <a:buNone/>
            </a:pPr>
            <a:endParaRPr lang="nl-NL" sz="2000" dirty="0" smtClean="0"/>
          </a:p>
          <a:p>
            <a:r>
              <a:rPr lang="nl-NL" sz="2000" dirty="0" smtClean="0"/>
              <a:t>De adviezen </a:t>
            </a:r>
            <a:r>
              <a:rPr lang="nl-NL" sz="2000" dirty="0"/>
              <a:t>zijn via de </a:t>
            </a:r>
            <a:r>
              <a:rPr lang="nl-NL" sz="2000" dirty="0" smtClean="0"/>
              <a:t>G-Standaard beschikbaar </a:t>
            </a:r>
            <a:r>
              <a:rPr lang="nl-NL" sz="2000" dirty="0"/>
              <a:t>in de voorschrijfsystemen </a:t>
            </a:r>
            <a:r>
              <a:rPr lang="nl-NL" sz="2000" dirty="0" smtClean="0"/>
              <a:t>en (ziekenhuis)apotheekinformatiesystemen.</a:t>
            </a:r>
          </a:p>
          <a:p>
            <a:pPr marL="0" indent="0">
              <a:buClr>
                <a:srgbClr val="00AEE6"/>
              </a:buClr>
              <a:buNone/>
            </a:pPr>
            <a:endParaRPr lang="nl-NL" dirty="0" smtClean="0"/>
          </a:p>
        </p:txBody>
      </p:sp>
      <p:pic>
        <p:nvPicPr>
          <p:cNvPr id="4" name="Afbeelding 3"/>
          <p:cNvPicPr/>
          <p:nvPr/>
        </p:nvPicPr>
        <p:blipFill>
          <a:blip r:embed="rId3" cstate="print">
            <a:extLst>
              <a:ext uri="{28A0092B-C50C-407E-A947-70E740481C1C}">
                <a14:useLocalDpi xmlns:a14="http://schemas.microsoft.com/office/drawing/2010/main" val="0"/>
              </a:ext>
            </a:extLst>
          </a:blip>
          <a:stretch>
            <a:fillRect/>
          </a:stretch>
        </p:blipFill>
        <p:spPr>
          <a:xfrm>
            <a:off x="10463069" y="203328"/>
            <a:ext cx="1563577" cy="1477568"/>
          </a:xfrm>
          <a:prstGeom prst="rect">
            <a:avLst/>
          </a:prstGeom>
        </p:spPr>
      </p:pic>
    </p:spTree>
    <p:extLst>
      <p:ext uri="{BB962C8B-B14F-4D97-AF65-F5344CB8AC3E}">
        <p14:creationId xmlns:p14="http://schemas.microsoft.com/office/powerpoint/2010/main" val="3402342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farmacogenetica? </a:t>
            </a:r>
            <a:endParaRPr lang="nl-NL" dirty="0"/>
          </a:p>
        </p:txBody>
      </p:sp>
      <p:sp>
        <p:nvSpPr>
          <p:cNvPr id="4" name="AutoShape 2" descr="data:image/png;base64,iVBORw0KGgoAAAANSUhEUgAABAAAAAMACAYAAAC6uhUNAAAgAElEQVR4XuzdB3SURbsH8D/pvRdCKiGVntBCMXQIoRcRCwpK79IEVKSJiEgHQRBELKCCtNCRXkJHEEglgVDSIYQQSOGeGW7y7S7ZkEASA/vfc+65n77vzjvzm3dznGdmnqnw5MmTJ+CHAhSgAAUoQAEKUIACFKAABShAgddaoAIDAK91/7JxFKAABShAAQpQgAIUoAAFKEABKcAAAF8EClCAAhSgAAUoQAEKUIACFKCABggwAKABncwmUoACFKAABShAAQpQgAIUoAAFGADgO0ABClCAAhSgAAUoQAEKUIACFNAAAQYANKCT2UQKUIACFKAABShAAQpQgAIUoAADAHwHKEABClCAAhSgAAUoQAEKUIACGiDAAIAGdDKbSAEKUIACFKAABShAAQpQgAIUYACA7wAFKEABClCAAhSgAAUoQAEKUEADBBgA0IBOZhMpQAEKUIACFKAABShAAQpQgAIMAPAdoAAFKEABClCAAhSgAAUoQAEKaIAAAwAa0MlsIgUoQAEKUIACFKAABShAAQpQgAEAvgMUoAAFKEABClCAAhSgAAUoQAENEGAAQAM6mU2kAAUoQAEKUIACFKAABShAAQowAMB3gAIUoAAFKEABClCAAhSgAAUooAECDABoQCeziRSgAAUoQAEKUIACFKAABShAAQYA+A5QgAIUoAAFKEABClCAAhSgAAU0QIABAA3oZDaRAhSgAAUoQAEKUIACFKAABSjAAADfAQpQgAIUoAAFKEABClCAAhSggAYIMACgAZ3MJlKAAhSgAAUoQAEKUIACFKAABRgA4DtAAQpQgAIUoAAFKEABClCAAhTQAAEGADSgk9lEClCAAhSgAAUoQAEKUIACFKAAAwB8ByhAAQpQgAIUoAAFKEABClCAAhogwACABnQym0gBClCAAhSgAAUoQAEKUIACFGAAgO8ABShAAQpQgAIUoAAFKEABClBAAwQYANCATmYTKUABClCAAhSgAAUoQAEKUIACDADwHaAABShAAQpQgAIUoAAFKEABCmiAAAMAGtDJbCIFKEABClCAAhSgAAUoQAEKUIABAL4DFKAABShAAQpQgAIUoAAFKEABDRBgAEADOplNpAAFKEABClCAAhSgAAUoQAEKMADAd4ACFKAABShAAQpQgAIUoAAFKKABAgwAaEAns4kUoAAFKEABClCAAhSgAAUoQAEGAPgOUIACFKAABShAAQpQgAIUoAAFNECAAQAN6GQ2kQIUoAAFKEABClCAAhSgAAUowAAA3wEKUIACFKAABShAAQpQgAIUoIAGCDAAoAGdzCZSgAIUoAAFKEABClCAAhSgAAUYAOA7QAEKUIACFKAABShAAQpQgAIU0AABBgA0oJPZRApQgAIUoAAFKEABClCAAhSgAAMAfAcoQAEKUIACFKAABShAAQpQgAIaIMAAgAZ0MptIAQpQgAIUoAAFKEABClCAAhRgAIDvAAUoQAEKUIACFKAABShAAQpQQAMEGADQgE5mEylAAQpQgAIUoAAFKEABClCAAgwA8B2gAAUoQAEKUIACFKAABShAAQpogAADABrQyWwiBShAAQpQgAIUoAAFKEABClCAAQC+AxSgAAUoQAEKUIACFKAABShAAQ0QYABAAzqZTaQABShAAQpQgAIUoAAFKEABCjAAwHeAAhSgAAUoQAEKUIACFKAABSigAQIMAGhAJ7OJFKAABShAAQpQgAIUoAAFKEABBgD4DlCAAhSgAAUoQAEKUIACFKAABTRAgAEADehkNpECFKAABShAAQpQgAIUoAAFKMAAAN8BClCAAhSgAAUoQAEKUIACFKCABggwAKABncwmUoACFKAABShAAQpQgAIUoAAFGADgO0ABClCAAhSgAAUoQAEKUIACFNAAAQYANKCT2UQKUIACFKAABShAAQpQgAIUoAADAHwHKEABClCAAhSgAAUoQAEKUIACGiDAAIAGdDKbSAEKUIACFKAABShAAQpQgAIUYACA7wAFKEABClCAAhSgAAUoQAEKUEADBBgA0IBOZhMpQAEKUIACFKAABShAAQpQgAIMAPAdoAAFKEABClCAAhSgAAUoQAEKaIAAAwAa0MlsIgUoQAEKUIACFKAABShAAQpQgAEAvgMUoAAFKEABClCAAhSgAAUoQAENEGAAQAM6mU2kAAUoQAEKUIACFKAABShAAQowAMB3gAIUoAAFKEABClCAAhSgAAUooAECDABoQCeziRSgAAUoQAEKUIACFKAABShAAQYA+A5QgAIUoAAFKEABClCAAhSgAAU0QIABAA3oZDaRAhSgAAUoQAEKUIACFKAABSjAAADfAQpQgAIUoAAFKEABClCAAhSggAYIMACgAZ3MJlKAAhSgAAUoQAEKUIACFKAABRgA4DtAAQpQgAIUoAAFKEABClCAAhTQAAEGADSgk9lEClCAAhSgAAUoQAEKUIACFKAAAwB8ByhAAQpQgAIUoAAFKEABClCAAhogwACABnQym0gBClCAAhSgAAUoQAEKUIACFGAAgO8ABShAAQpQgAIUoAAFKEABClBAAwQYANCATmYTKUABClCAAhSgAAUoQAEKUIACDADwHaAABShAAQpQgAIUoAAFKEABCmiAAAMAGtDJbCIFKEABClCAAhSgAAUoQAEKUIABAL4DFKAABShAAQpQgAIUoAAFKEABDRBgAEADOplNpAAFKEABClCAAhSgAAUoQAEKMADAd4ACFKAABShAAQpQgAIUoAAFKKABAgwAaEAns4kUoAAFKEABClCAAhSgAAUoQAEGAPgOUIACFKAABShAAQpQgAIUoAAFNECAAQAN6GQ2kQIUoAAFKEABClCAAhSgAAUowAAA3wEKUIACFKAABShAAQpQgAIUoIAGCDAAoAGdzCZSgAIUoAAFKEABClCAAhSgAAUYAOA7QAEKUIACFKAABShAAQpQgAIU0AABBgA0oJPZRApQgAIUoAAFKEABClCAAhSgAAMAfAcoQAEKUIACFKAABShAAQpQgAIaIMAAgAZ0MptIAQpQgAIUoAAFKEABClCAAhRgAIDvAAUoQAEKUIACFKAABShAAQpQQAMEGADQgE5mEylAAQpQgAIUoAAFKEABClCAAgwA8B2gAAUoQAEKUIACFKAABShAAQpogAADABrQyWwiBShAAQpQgAIUoAAFKEABClCAAQC+AxSgAAUoQAEKUIACFKAABShAAQ0QYABAAzqZTaQABShAAQpQgAIUoAAFKEABCjAAwHeAAhSgAAUoQAEKUIACFKAABSigAQIMAGhAJ7OJFKAABShAAQpQgAIUoAAFKEABBgD4DlCAAhSgAAUoQAEKUIACFKAABTRAgAEADehkNpECFKAABShAAQpQgAIUoAAFKMAAAN8BClCAAhSgAAUoQAEKUIACFKCABggwAKABncwmUoACFKAABShAAQpQgAIUoAAFGADgO0ABClCAAhSgAAUoQAEKUIACFNAAAQYANKCT2UQKUIACFKAABShAAQpQgAIUoAADAHwHKEABClCAAhSgAAUoQAEKUIACGiDAAIAGdDKbSAEKUIACFKAABShAAQpQgAIUYACA7wAFKEABClCAAhSgAAUoQAEKUEADBBgA0IBOZhMpQAEKUIACFKAABShAAQpQgAIMAPAdoAAFKEABClCAAhSgAAUoQAEKaIAAAwAa0MlsIgUoQAEKUIACFKAABShAAQpQgAEAvgMUoAAFKEABClCAAhSgAAUoQAENEGAAQAM6mU2kAAUoQAEKUIACFKAABShAAQowAMB3gAIUoAAFKEABClCAAhSgAAUooAECDABoQCeziRSgAAUoQAEKUIACFKAABShAAQYA+A5QgAIUoAAFKEABClCAAhSgAAU0QIABAA3oZDaRAhSgAAUoQAEKUIACFKAABSjAAADfAQpQgAIUoAAFKEABClCAAhSggAYIMACgAZ3MJlKAAhSgAAUoQAEKUIACFKAABRgA4DtAAQpQgAIUoAAFKEABClCAAhTQAAEGADSgk9lEClCAAhSgAAUoQAEKUIACFKAAAwB8ByhAAQpQgAIUoAAFKEABClCAAhogwACABnQym0gBClCAAhSgAAUoQAEKUIACFGAAgO8ABShAAQpQgAIUoAAFKEABClBAAwQYANCATmYTKUABClCAAhSgAAUoQAEKUIACDADwHaAABShAAQpQgAIUoAAFKEABCmiAAAMAGtDJbCIFKEABClCAAhSgAAUoQAEKUIABAL4DFKAABShAAQpQgAIUoAAFKEABDRBgAEADOplNpAAFKEABClCAAhSgAAUoQAEKMADAd4ACFKAABShAAQpQgAIUoAAFKKABAgwAaEAns4kUoAAFKEABClCAAhSgAAUoQAEGAPgOUIACFKAABShAAQpQgAIUoAAFNECAAQAN6GQ2kQIUoAAFKEABClCAAhSgAAUowAAA3wEKUIACFKAABShAAQpQgAIUoIAGCDAAoAGdzCZSgAIUoAAFKEABClCAAhSgAAUYAOA7QAEKUIACFKAABShAAQpQgAIU0AABBgA0oJPZRApQgAIUoAAFKEABClCAAhSgAAMAfAcoQAEKUIACFKAABShAAQpQgAIaIMAAgAZ0MptIAQpQgAIlJ3DlWgo+/GIHVk1tB9/KVkoFZ2RmYeD0PWhR3wV9O1cv8jXFGxXLF/9e3bNUW5Sdk4snTwBdHa2Sa2whJSk+rzCTMqkMH0IBClCAAhSgQJEEGAAoEhNvogAFKEABCjwVKI8BgHvpj9B38k6MercOAus4lXpXqT6PAYBSJ+cDKEABClCAAiUiwABAiTCyEApQgAIUoABQ0isAVFcYqDNOuvsQnUb8hVkjA8skAFDWz+O7RQEKUIACFKBAyQgwAFAyjiyFAhSgwCsrEBaTgmFf7cPxC7fQu0NVxNxOQ8823nIJ+63EdIybexAb94XD280Ksz9uitYBbrgak4I+n29Hi3ouWLfzKtIfZuGzAQEY+pYfdLSfXYJeGs9QV7cKFaC23jm5uViy/hxmfH8CDzOzMbBHLVnvO8kZcqn9+x2qYcEvZ5B8LxNzxzaHvp42Ppl3EFnZuZg7rjnebO0t2664LD+vbUfOxeG99lURl5Ce71fYtcJs88oXL5Xi/y7IvG/nGhg6cy9+23FFvoN/r3hLBgEKK3/4rL3wcLbEr9uv4K95neFkb4pR3+zHgVPXYWKkp9SXsbfTMG7uAWw9GCXfgelDm+D3XWH4bef/nmdrZaRkou7Z6vwtzQxe2d8PK04BClCAAhR4lQQYAHiVeot1pQAFKFDCAukZWeg7eYccMPbvXhMHTt3A2xO2ycGvGOzmXRvQvRbCY1MwYPpufP95G+joaKPDsA1ywDupXwCuXkvGuxNDsGpaEOpXd1CqZWk8o6q7jdq6VXa0UHst7cFjzF59EquntYOxoS4+mX8QtbztEFCzUn57JvZrgN3HYvDB5zvkYLdftxrYuDcCy/68gE3zuiA+5WmwQOQAcLY3VfI7dCZOOohAiaKfsFV3rSBbdQEAdebuThZKKwAUzdX13Yh3/TGkpx8yRCBk+i68084XHQKrIPTibQz/eh9+/aoDKtmaKFmKfh4796Bsnwg65K04UNwCoGii+mx1/qr5Ekr4NWdxFKAABShAAQr8vwADAHwVKEABCmiwwOWoZAz6cg/WTG+Hyo7muP/gsRz4dmxaBX7ednJW+Jev2sPRzkQmmJuw4CAc7UzRuqEb3pmwDaunBqG2jx0KWxJeGs8wM9ZTW7dAfye11wJqOuDDyTvx+cCGciWDlfnTmWcxgFVsj+qedjF4n7DgELYs7IrE1If5AYBHj7IxZOZeaST8Mh9nY/CMPQis4yz9CrtWmK26AIA686pVrJUCAOevJhS57/Je/8dZObiT/EAGP+b/fAZ/fNsZqu3Lu1e1vxW9xHfUtU2dvwb/BNl0ClCAAhSgQJkKMABQptx8GAUoQIHyJaA4sLWxMFTaw17FyQIt+q9/psLj+9RH747VlJZ8Kw4Io+Luov/UXfJ7YjXAxI8a4KsfQuXguaSeIcpWV7egxpXVXpsxrAn2hcbi6x9P4ui5m2hQoxK+HhUIMxN9pfYUNQCQmJKRHxgQbROfSQsPw9PVEsIvL2hQ0LWi2IryCgoGiNwAiuaqAQDRr0UpX5QjsvkvXX8eU5cdQw1PW9T0tMHhczfx66wOKKh9ok6FBQDEd9Q9W51/gxrKq0bK16+EtaEABShAAQq8PgIMALw+fcmWUIACFCi2gJgpVpylLmwFgGLhqgPkwlYAlMYzVFcAKNZNdfZbHYpYJv/jlksIORyNqYMbY+TsfflH+xU1AKA6Qy5m0Ud8/TfEgFZ1BYDqNcVZcnW2LxoAKMxAtW3hsal4Z+I2LPu0NepWqwixYqPvFzvw4/TgElkBUBT/32Z1gIWpfrHfX36BAhSgAAUoQIHiCTAAUDwv3k0BClDgtRJQ3Z9f2D71hNQMuXxeJM6r5mGjdgWA6jF0pfEMf197pb3pinUTKwAUcxcoXtPRqYA/dodj0YSWcsC58+g1/LL9Ckb3roths/YWOwDg6mCKgdP3wN3RHCJ3QOg/t9H70+2YOqQx3mrrrfaaan4FdbZFDQDU9LJFr0+2YsTb/gh+wx2qOQAK6zsRAOgxdjOWTGwlV2zMXHkCP239FyGLu8PFwUzJUiT3G/zlHkz4sAFmrQrNf15hOQCK4r/88zYwMdJ9rX5bbAwFKEABClCgPAowAFAee4V1ogAFKFCGAooZ+gf0qImYW2kyB4BIzKaYAd7a3BDj+9bHkLdqI+L63SIHAERTSuMZ6uomTiFQdy0n5wmW/Xke36w+heR7D9Gsngvmj2uO3Cf/W2ovlsUXdQWAuDcv473Iki/cnjx5InMkKJ6iUNC1otgWNQDQqHYlzP7xFKYvP4afZ7ZH91ZeRe47sQVg2R8X5BYAketBbNn4ccu/GN7LTwYTFOsp8hyI4EaX5p74Zs3/nle1inJAqLj+4nQBfihAAQpQgAIUKH0BBgBK35hPoAAFKPDKCORtAejXtYYc/JXGpyyeURr1ZpkUoAAFKEABClDgVRdgAOBV70HWnwIUoMBLCNxMSMd7k0LkcW71qlXE3tBYTFp0GOtnd5RJ7EriUxbPKIl6sgwKUIACFKAABSjwugswAPC69zDbRwEKUKAQAXG035YDkfjiu6O4FJkEsbf+2zHN0MTPCRUqlAxdWTyjZGrKUsqDgNiSILZR6OpoIzw2EZ8s3IavR3SAl6vtC1dPscwXLqSYX1St+8lL1zFpyXboamthwoctMf+XQ89tV0m1v5hV5+0UoAAFKPAaCzAA8Bp3LptGAQpQgAIUeJUE0h5k4uNvN+Ojzg3QqJbbMwGAYxdi8NvOs/ikb0t8tmQ7Jn3Y6rmBAdUyy8pDcfDuVskKny3djtpejng7yB8R14sW2GAAoKx6i8+hAAUooDkCDABoTl+zpRSgAAUoQIFyLZB8LwP9pq3HuPebywBASXxKo8zi1uvhoyyMn79VDv6L0y4GAIorzfspQAEKUOB5AgwAPE+I1ylAAQpQgAIUKJZA3sC1XSMf/LrznPzukJ6N0K1FTYhTGiJvJGHq8l24fC0eero6+LBTffQK8sOkRSE4cv6avH/JhO6wsTBW2gJwJ/k+pq/YjRMXY2FvZYrxHzRH0zoeckZ9/IKtqFfVGXtCI/AoK1ttmfWru2D15pNYteUksrNz0P6Nqvj43UDEJ6fLZ6mrs7pni60ycfF3MX3lHpy+fCO/Xg425piwaBumDQrC9xuP57erR6taeLNVrSK3K28LhEtFC8xZe0BujRD1TUl7WKBFSW3dKVaH82YKUIACFHhlBBgAeGW6ihWlAAUoQIHSFvgv9oor7Xm/kYgJy7Zh1qAO8HIu3p738Jf4bkm7igDAwC//QE1PB8wYGozrt1PlgPeTPi3g7+OEMfO2oGuz6mjd0BtnLsdh2ordmD+2CyxMDZVWACjOgDvamWP0t5tRr5oL3u9QBxHXk/DZ0h34cmiwDCqI5wU18pGD4/DrSRgzdzO+GtYerpWslMoUe/GX/XkMc8d0hpGBrhy4V61sjzq+zoXWWd2zXR0sleolnj3zh70Y1KMR5v1yUO7zd65oIVcAiNl/sQqgOO0SbtOHtEPI4cuym0T7srJz1VpUdbcv6e5keRSgAAUo8BoJMADwGnUmm0IBClCAAi8ukJaRiTGLNuPD9g3QsHrJLD9/Xm1Un/kyg/iX+e7z6lnc62KAO+SrPzFtcDs56BWJIGes3AM9XW0ZBBCfx1k5SEhNx4HTkVgbchqLxneDtYWx2gCAmNWf/v1uLBjfFQ42ZvllVrQxRVP/KhgtBvzD26OGhwMUl/17u9kplXn2ShwmLg7B4B6N5OoBSzNDWZ/C6hzcxFftswNquGLydzuxYFwXuFS0zKdSHOQXFgAoSrvMjA3gZG+O6YPbQV9PBxcjb6utT/+uAcXtLt5PAQpQgAIaJMAAgAZ1NptKAQpQoDwI5D55AjELKxK6mRrro0uz6rC1NPnPq5aSloH+s9djbK/mZRYAKMlnlrcAgGr2fpG8L/pmCib0aSGX3/+wKRQu9hbwdLXFhfBbmDu6c6EBgKS7DzB01oZn3pOCltQXFgAQ79+hM1FYvuE4wq8nooqjNcb3aQExyFZX5+Z1PdQ+W1z75qf9WDn5LVibGxU7APC8domVDV4uthDvyrTBQfCtbC9/O+osPv2o1X/+W2IFKEABClCg/AowAFB++4Y1owAFKPDaCYjl7ovWHUZi6gO0DvBC6MVYHDobLZd/v+gxb6LMH7efxOrtJ5Gdk4PghlUxvHsTLNl4FDWqOKDLGzWk47FLMVi/7xxm9A+W/1/x/kGdG+LLtXtx9J+n+88Xf9xdBgHiU+5jxprdOHE5FvaWphj7dnM0re2BiLinS/U7NamGX/ecxYOHjzGqZ6Dcz77gj0PIycnF6F7N0KlxdXmcYtTNJExdvQtXYuOhp6ODvsH18VZLP3y6IkTpmdbmxvlbANwrWT/TrlFvBsLcxBBxCXfx5U97cDrsRn69HKzNMXHZVrSs64XNRy7JOonn9AmuL5fIl+VHzH4Pn71RLsH393VSWgEgBuyj5mzC9MFBqO3tiLDYBHyyYBtmj+xYrBUAiu1RTZZXWABA8XvCaN2uc3IVwsfvNpUrAwqqs+oKAMUyxGx8Sa4AUNcukV/g1OUbmDksWOZQUFwNUZZ9y2dRgAIUoMCrLcAAwKvdf6w9BShAgVdKQCy/Xrv9jBzEGOrrykHqpMUh0NLSyv93xW3QySvXsXzzMXw7rDOM9HXlwNjX1V4mY9sZehXT+7WTA/NFfx6GrYUx3B1tCry/TX0fpRUAom5jlmxGPR8X9G5bBxFxSfh85Q4ZQBAD6sFz/kBQAx+M6BGIA+cjMWXVLvTvGIB3W9dByPHLWLfvHJaP6wk9HW2MW7oFnd+ojtb1vHE2LA7T1+zG3OFdYGliqPRMxVn8u+kPC6xnx8bVn6nXzLV7MahzI0xZtVPWaeSbgbgcEy+f+/XgjvD3ciou60vdn5cDINDfHeM/aIGYWymYsHAbpgwKkvv8h329EZP7t0YdXyfM++UQdhy9iuWf9UBFazM5s92nYz20auBV6F75pLsZGDtvC3q19YOPm53S7L1iAKBalYpKZW4/cgUhRy7L3AFmJgbYFxqBTQcuYkC3hjIwUVCdRfmKOQAUn92yvqfSNZEscNLi7ejVxg8/bA4tdg4Ade0SWx3GzdsqkxaqPlPxO52aVnupvuOXKUABClDg9RZgAOD17l+2jgIUoEC5EMh8lIWc3CdyqffuE2GYPKANLkbclknSmtR2x7EL1/Dxe03l/u3ifs6Gx+HT70MwsHMjOTtvafp0T/edlDR88t02fPp+a1S0MpWD4ZFvNkXm46wC71ddjn8p+rYcqM8f0RUO1k/3nIvgQkVrUwTWqoKxizdj5sD2qO7uANXl98cvxWDOuv1YMf4tWJk9XRb+ODsHiWLP+7lI/Lz7NBaM7AYbc2O1AYD0h48KrKeo1xerdmLe8C5wsVfYc34jUalOJbm9oLh9IgIAiln5xfdF8rpOTasjNzcXP249hZWbQmVfDegWgA37/sEHHetBLKdftP6IzAkwZWBbeLsqD+wVs+0bGejh/Q510bdTfUTHJasNADSo7qJUZtuG3liz9TR+CjmNjMzHMgHgFwPbIjf3ido6q2b6V3y2CAYp1kus4hjaszF83OzlKQDPSwIoVr4UtV1i6b/4zSwY11U65p08oFqf4vYX76cABShAAc0RYABAc/qaLaUABSjwnwiIPddLfz8KcRb60J5N5MBFDPgOnYvG5P5tYGdlImdMewfXkcvFi/uRe7rPR+H7Lcfl0nyxdH78Oy3g7+WMr3/ZB7eKlnKQLq6LAbsYLBV0f2UHa6XBuBjED5tXwJ7zZrXQvVktpWz9hQUAzE0M5HaDVSGhcLazgKeTLf6JvIU5wzoXGgDwcLIpsJ4ieZ5qcEGYqdbhvw4AqO6nL26/lvX9qtsIyvr5fB4FKEABClCgLAQYACgLZT6DAhSggIYJ5M34GxvqyZaLvfQfz9ksZ2vvZ2RibciZ/Kzpl6LuyACB2BYgloe/zEcs21//9zk5yy728V+6dgc/7zoNP09HVNCqgH4dlDOkK94vtgqMXrw5Pwmg6goAxXqpDrYLCwCkpj/E6EWbMO2jINTycETY9QRMFEf9De5YaABA8RhAxXoO7dYEs3/9u8AVAIpHCDIAULw3iQGA4nnxbgpQgAIUeDUFGAB4NfuNtaYABShQbgUUZ/xFYrW8BHRi+bLIlj7n404yi7nIAm9ooAt7KxOZ3VzxCLXiNG7HiSvYfvwypvcPlpnc/z4Tgc2HL2LWoI5y2f3IBRtxPT5V7rkXe+HV3T/p/db45LuteD+oHlrV9ZL5CRRzACTdy5GeplsAACAASURBVJDbCHq19IO3i12RVwCIAMCIeRvxeZ/W8vkiSeCO0Kv4bkwPubVArDLIe6ZiIEEkDiyoXZ/3aYvJP+zIz01wJ+U+PluxHT1b+MlVBrMGdYAIHjAAUJy36OkxgK/aqoXitZB3U4ACFKAABQAGAPgWUIACFKBAiQsozviLbP/iI/bQr9ocCjHjP2NIO1SoUAFZ2Tly0C72WL/o53FWNn7aeRprd51GxqPHMgHgF33booqjjXzmwj8P4UzYDbkiQDxL3f1uDlZYvOGI3J8vvt+hUTWlbPtG+nroHVQXfdrVR/St5CIHAMQWgDU7TuGHbU/3vPfrGICNB/+Rg/7m/h5Kz/Ry/l9gQWxdUNcuxVMArM2MMaRrY3i72GPi8m3lIgDwon3J71GAAhSgAAUoULoCDACUri9LpwAFKPDaC4gZ/5OXrstZfVNjfXRpVh22libyn8WM/7wxneFWyUo6iFl1kQ0+LuEeerevg24tapa6z6bDFxF7J1Vm63+ZQEOpV5QPoAAFKEABClCAAqUswABAKQOzeApQgAKvs0B2Ti4WrTuMxNQHEDP9oRdjcehsNOaP7QJPF1ulGX99PR15CsCU5bsgvjd3dCf4VrYvVR4RcBDL499tUwd1fZxL9VksnAIUoAAFKEABCpR3AQYAynsPsX4UoAAFyrHA2StxWLv9jEzgZ6ivK2f4Jy0OgZaWlvx34mg1xRn/1gHeePLkCf7YcwFhsQmYMSQYerrapdJCsZ9e7K/v0awWPmzfID8XQak8TMMLDYu+jZFfrMGCqR/A2734RzkWla+w5yheE+UVVJ+yqmdB7Um8m44fd5zCtqP/QhzxaGthgr7t66PrGzWgp6vzzFdUE0uqMyrqfUU1LunyxHPFCSCfLNuKRtXc0KuVf1GrwvsoQAEKUKAUBBgAKAVUFkkBClBAUwTEMv/dJ8IweUAbXIy4Lc8ob1LbHccuXMPH7zWFOLJOdcZfBAlmr/kbNhYmGPZWEy7Lfw1elrIaWL+qAYD41PsYvWizXIXyUYcGMDU0QPStJExcHoLAWlUgTnZQ3Z5S1IF4Ue8r6mtW0uUxAFBUed5HAQpQoGwEGAAoG2c+hQIUoMArL1DQXn9zE0OZVG/Dvn9w6Fw0JvdvAzsrE0xavB29g+vA09X2mRn/mwn3cOR8NN5sVQsG+rqvvAsbAJSHAIBiP6irT1nVU7EuIhHlko1HcDPpLqZ+GKQ023/66g18/cs+LB7dHfaWpi/0KpX0gL2ky2MA4IW6lV+iAAUoUGoCDACUGi0LpgAFKPD6COSIvf7rj+BOUhraNvJR2ut/Keo21oacwYJxXeRRfiLL/9Lfj8otABamhnJbAGf8X593oaCWiIH18Mmr0TawJtZuPCxvmTi0C7q3qw8dHW3cSbyLL+b+ifVbjqF2NTd8Mao7mjWsCvFerfr9AGYt2Yz7DzIx6L1WGDOgAyzMjHDjdjKmzP0TG7aH5n/Hwd4SI774ER1b+uOXTUeRkHQPE4Z2xoc9myHqekL+sn/x/LwtAC6VrPHNsq3Q09NB+5Z+GDP9Z7X1jLh2B5/NWY9dBy7AysIkv2zRBnXXxHMnzvoNlZ3t8OumI/htyQg0C6iaz5T2IFPpqEdFP7FFRny0tCpADLynrNoJZzsLHDwfhVE9A/H73xfyT3UQJ2vMWLMbJy7HymDB2Lebo2ltD0TEJeafSOFib4Fv1x2Ano42Rr4ZiNT7D9V/57utckXC3jMRePQ4G32D66NP8LMnXIjjKKeu3oUrsfHQ09FRvk9NGeLoT/G9yT/sRPiNBDSr7QGxCiI4wJdbAF7vPwVsHQUo8AoIMADwCnQSq0gBClDgvxa4ficV36zZj2mD28HSzDD/SL+I64ly+f+GfRfxw6ZQGBrowt7KBNMGB8lggPhcu5lS7mf8/711DyuOXkP/xpVRrZJ5odyK94obFb93NCoJv5y6Dq0KwMctvFDF1qREui4rJxdiqKinrVUi5ZV0ISIA8PbQhWhYxxOzJr6D2LhEjJj8I6aMeRN1qleWwYGG/l54v8cbciA9dsYv+Pbz9+Sgf8maXVg4tQ+MDPUwbf5GVPNyQuc2dZW+Ex59B1Pm/Ynhfdti9NS16NkxAB/3C8a/4XEYNHElvpvZDybGBs8EAL759F2E/H1WNlfcHxOXVGg9R05Zgx7B9dEmsBZOX4yWA/vlX/WHg50F1F3Lyc2VZQ7q3Qp9ezaDVoUK0Fbop6hbyRi9aBO+7B+M6oXkRxABgMFz/sDbrfzxQbt6iL6ZjInfh8gAgKONOcYs2Yx6Pi7o3bYOIuKS8PnKHZjRP1jmtpiwbBum92uH7ccvy7aKwX9Wdm6h3xHPCmrgI+8V5Y1dshlfDmgPE0P9/ICCeO64pVvQ+Y3qaF3PG2fD4jB9zW7MHd5FBm/UleHtbJf/7Pfa1MHxf2Pw6ffbMbx7EwYASvrHx/IoQAEKFFOAAYBigvF2ClCAApooEBWXjDk/7cfMYe1lAEB8UtMeYuy8LRj1biBqeDjI/f4i2ZeZscErt6+/JAIAHnam+GbPVbjbmODtei6oUEIvSmrGY3yzJwxB1Soi0MO2hEot2WJEAODDMd9h4bS+qFOjstz2MW3BRoiTH4Jb+OGzb9Zj2cx+qGRvmX9NDKrr1HDHiMmrMXZgR7kiwNLcWFbsn6vX8cnMX7Hsq35wdbTJr6x4zuCJKzF/6geo6eOC5NR0vDdyMT4b0Q02VqZKAQBxn5WlCVwdbTHzk7egr6crtyqoq+eEIZ3lc8SWloSkNOw/9i+W/bwHq74dnJ/YsKBr4juKdVKVFQGA8Uu3YOaA9vB2sZOXv1q7F38euJB/6+KPu8Pa3BhjF2/GzIHtZaBAcSm+eK4YeM8f0RUO1mYyAPflT3tQ0dpU5hAQ3xO/O0dbc0z7qJ10vxR9+7nfyXtWSloG+s9ej7G9mst6iICCCDx4OT993x5n5yAxNR0HzkXi592nsWBkN/nvFeurWIapkT6+WLUT84Z3gYu9JTIfZ2HishA0qOrCAEDJ/vRYGgUoQIFiCzAAUGwyfoECFKCA5gicvHQdny3dgTYB3ugV5CcHGHnJymRm7wXb8F5wHdSv7vJKoxQnAKCuoQ8eZWP2njC09LEr0YF6wv1HmLnzCrr5OZZouSXZYQXtrf9101FEX09A80bVENhjyjOPmzr6TUwa1gWHQq9g4eqd+PvoJQQG+OLzEd1kMGnGwo34ecEwWFv+bxWF6nMKCwCIWfna1VyRmHIfsye9A18PxwJzFeTVc+LQzvhh/X7MXLQJNau6yJUIoWcj8d1X/eDhaq/2mmhYYScgFLYFoLCBt2IAIPneA7mNQPUjTrjo3qyWnIn3dLaFKG/aR0HwcbXH8UsxhX5HcZCvrh5VHK2xevtJrAoJlVsTPJ1s8U/kLcwZ9jRYoq4McW3Ouv1YMf4tWJkZ5Qc9KjtYMQBQkj88lkUBClDgBQQYAHgBNH6FAhSgwOssIPbsp6ZlwMneAhfCb8k9/Cv/OoGgxj54s1Vt3L3/UO7t/zdaea9/UU3EUvalByPxOCcXo1p4yZnyqMR0LD4YiT4BbjAz1MXKo9dwJ+0hjHR10KuuMxpXeToLfC35QYHXxAB+9YkYWBjqIiY5Az3rOONGagZOXEuGSF7obW+GjxpVhrWx3jNldKpVCQ5mBlhxNBpVK5rhws17EEvuAypb4/0GrgiPv69UdjMvW5yOTZXbBcRHbAHoXd8FWy7els8Un+qVzDG8mQd+Co1VqsMHAW5YeyIG7rbG6FbbSd57MCIRf4cl4OMWnthw/qbS/W/XdcHKo9H55fZp6CaDAHF3H+L7w1G4ee+pkWhDKx97XP7/rQx+zhYIjUmR7RD/Xmwd2HXljpw5DqpaEV1qO0r3wsr5/mg0XKyMEZFwHzm5T/I9dAvYhqA6M1/YCgC1AZSMR/ht81HsOXIRIz9sh+kLNha4AkBxsF1YACDvvtMXohB6PhJfT3wH128lK83WK9azR3AABk5cgTmfvQe/am64GnVL5htYNK0vtLW01F57XgBAmC/88xDupKQ9kwSwqAEA1RUAioaKgYIzYTcgEguKrQFiD77iqgF13xGz/OrqIbYyiO0LIqhQSwRQRL4DsTpgcMdCAwCqKwDECoLPV2yHn6cjAwBF/UPJ+yhAAQqUkgADAKUEy2IpQAEKvKoC4mi/ZRuO4ZtRHWFv9TQz+dWYBExZtgsDugVgztoDyMjMglslS6W9/sVp77HoJGw4dxPjWnujopkBNl+4iX9u3sOgN6pg/v4IVLExlsvoj0QlIeTibQxt6gF7M318vTuswGtigCECCHVdrdC7gStCryUj5NJtjG3lDRN9HVmmq6UR2tdwyC/jnXouuHwnDb+duo62VStiw7k4+FQ0w8Am7rIuP56IkQEAU30dpbKv3rmPVcee5gvICwCI/+1mbSxXAPjYm8q6i3wAWy/eeqYO1ib6CI1JxrhW3jDQ1cZ3h6Jk4MLFyqjA+1v62CutAEjLzFJqw9X4+/jxeAz6NnSDjlYFWVfRjgFN3GVg4a/zN9G4ijV61XWRlsJ+UpAv9HS0ilSO8BBOP4hARwNXGQhQ/eTlAOjWrj7GDeog9/mLAfjX/z/zrpgDICnlPkZ8sQYf9AiU+9c37zmDWRPehrmpEfYdvYg/t5/EjLE98clXv+bnDbiTeA/jvvwF73ZpjO/W7sWCqR/IZflFCQCIrQajpqxBl7b14F2lktyvX1A9LcyM8eHY72QOA7GNYd7K7Vi35RjWLRkJHW1ttdcqVKhQ6AoAYaV4DGCfdvVhYWKI28lpWPrXEYRejpVL6vP28uctvVcc2KvmAEi6lyH35vdq6Se3FeTNxIstAeOXbkX7hlXRwt9TKQeAuu88LwAwYt5GfN6nNfy9nLDgj0PYEXoV343pAdFudSsAans64pNlW+Fsa4ERPQJxJjwOk5Zvw6DOjRgAKM4fSt5LAQpQoBQEGAAoBVQWSQEKUOBVFsjOycW8Xw4iPeMRPu/fRg5MxCzm+t3ncPT8NXw5LBhaWlowMdR74WamPHiM2XuuolPNSqjvao25+8JQ29kSNsZ6ctZczJ6LBHrpj7Lx9e6rqFHJHB62JmqvVXMww7Ij0egb4AZ/F0s5i742NDZ/Ob6Nib6s69nrqUpl5DVArCBQ/L7isntrIz2la+qSAKoGANTVIS41AwsPROKDBq5wMDfEt/vC0NPfGQ+zcgqss+oWANGGn0/G4uOWXnC2NJLJAefuDYOFkR4C3KzU1lUkNzwUmYiN527KAICoR1HLed42hLyl+V2D6uK7tXskq1ji36l1HTlQVMzoL/IAjOoXLDP3iwR6a/48hPkrt+NWfCraNquFGWPfgmflikrfqerphE+GdJID+FFTfipWAEAECo6eDsespZsxbmAHzFy8GQXVU2TkX/37AcxcvAkujjZyFcK6rcfQv1cLuY1B3TVnce8Xa/LrpO5HkZH5GD/vPoONB/9B4t10uTS+TX0f9GlXD7YWJkp7/sWgXPU4vriEu3Lf/+mwGzDS10PvoLoQwYToW8lKA/Fjl2Iw//eDMl9Abm5ukb5T2BaANTtO4YdtobA0NUS/jgGy/u8H1ZN7+9UFABpWd0PeqQWnrt5APR9niAMP3qhZmQGAF/6ryS9SgAIUKBkBBgBKxpGlUIACFHilBeLi78LSzAjG/z+oT7r7AKPmbELP1rXRqWk12Tax53/S4u04c/kGPv2olTwO8GU+Pxy7hsfZuehQwwHfH4mWs/zhCffzB6h2pvrI21cvZtUdLQ3VXqvpaK6UjV8s+xez3zsv34FIomduoIs3/Z2RlZurVIZiAEAxm79qAEDxWlEDAOrqEOBujfl/h6OiqQG87U2x+Z9bGN3SC6YGOgXWWQRCFHMAiEG8mPFX/YhtB2197ZUcVHMbKAYArsanFbmc5wUAXuY94HcpQAEKUIACFCg7AQYAys6aT6IABShQLgVENv8BM35H+sPHmDGkHfx9nGSiv4sRtzF52U7MHtURns42CI9NxNj5W5CW/gjfju6EOr5P97C/6OdC3F38fvYG/JwskZCeicGBHjinMkNfnBUA6o7xE0vmxfL+K3fuo0N1B2w8fzN/hUFpBgAUXRTrMKGNDy7euoc9V+LltgFhLfITqLu/f2N3LDkYmZ8EUHUFgOL3VAf8hQUAVFcAFFYOAwAv+pbzexSgAAUoQIHyJcAAQPnqD9aGAhSgQJkIKCb6E+d5T1uxG5VszfH3qQg0qO6Kgd0bwshAD7/tPAtxEoBY9m9ooAuxTHr/qUjsPx2JqYPaQldH+4XrKwbFc/aE4V5mFj5sWBm1nCyguL89LwfAlgu3MOgNdzhbGT2TAyDvmqiEYgBA7L0/FZOCEc09YWWsh92X4+Xe90GBVbDkYJTMIyByANy8+xDLDkehobs1DkUkyX39Yql8SawAUFeHsa295coHkS8g7WEWRGI/sa9e3f39Grtj0YEIiFwAIoGfag6A+PuPsPhAhEyU6GlrUuQVAAa6yjkACiuHAYAXfs35RQpQgAIUoEC5EmAAoFx1BytDAQpQoGwEVBP9bT30L67dTMFHXRpg+YbjCL0Uiwl9W8qjxcReXndH6/zj/0SOgHvpmbA2f3q818t8RAK+yMR0mQxQJMQTH8VM/yKBXw8/JzTxsJVZ69Vdy8t+nzeAz8zKwS+nruNkTAqyc3Nhbawvk+T5VjRTKsNARxutfO3lwFmcPFCSAYDC6pB3EkJM8gNMbOsrgxTq7ve0NcXyI1E4eyMVnWpUQudajkpt0NHSQn03q/wTC9RtV1DNASC2WCh6FlYOAwAv85bzuxSgAAUoQIHyI8AAQPnpC9aEAhSgQJkJqCb6u3ItXg78Zw1vD2NDfZy4GINpK/ZgbO9mCKjhihkr9+D9DnXhW9m+zOr4KjxIdYl9ceq88Xwcbt/LxJCmHjK4wQ8FKEABClCAAhQobQEGAEpbmOVTgAIUKAcCYhn/Z0t3IKiRN0a8/fT4NcVEf03rVMHERSEY07sZqjg9PeYtKztHHn8m9qifvnwD7k7WMnM5P/8TOBWbgvVnbsij/sRxhkX9iGX8c/eFo42vPRq52xT1a7yPAhSgAAUoQAEKvJQAAwAvxccvU4ACFCg5AZGt/tdT19GumgPcbYxLrmAAF8JvQez7X/nXCQQ19pHZ/cUnP9HfyI5Yt+scGtZ0RasGXiX67Ne1MLF9YW9YvBzAf9DADTraRZvHF6sGlhyKgr+zBT4IcIOuttbrSvRS7RKnToiz5BtVcyu1o+MyMrMwcPoetKjvgr6dq79UfZ/3ZbHaY+3JWEQk3Ic4IUJsSxHbW+q5Wb3UCpCsnFx5FKReCb5H6k66EG1Ul2zzee3ndQpQgAIUKB8CDACUj35gLShAAQrgRmoGFh2IhMj67mln8lIiYoAhZv3FXn9TY310aVYdtpYmuBqTgCnLdmHKoLbwcbPDkyfIT/TXooEnTI300byux0s9m1+mQEkIvE4BAJFsUhz9WNXBDN39nCByWxyPTsa60zcQ6GmLN/1f7EQNETT8Zk8YgqpVRKCHbUmwyzIYACgxShZEAQpQoNwJMABQ7rqEFaIABTRVQAzaxbn1hyISUdHMEFoVAJGZ/cGjbNib6WNEM08Y6+s8l0fs71+07jASUx+gdYAXQi/G4tDZaMwf2wWeLrZYv/scjp6/hq+Gt4eRoR4eZmbhTrJyor/nPoQ3UKCUBV6XAEB2zhM5+NfWroBhTT2UVnzsuRqPHZduY3RLLzhZFn97TVknZ3yZnBel/LqweApQgAIUKKIAAwBFhOJtFKAABUpbQCzjXXYoCnF3H8LeVB9mBrry6DszAx142JrAwkivSEuFz16Jw9rtZzBTHN2nryuX/k9aHAItLS3578Rn0uLtOHP5Bj79qBXaNvKR9zDRX2n3cMHlR91MwuQfdiIyLhHN/T1xK+keggN85bJ3cQLDjDW7ceJyLOwtTTH27eZoWtsDEXGJmLBsGzo1qYZf95yV/TeqZyD0dHWw4I9DEEc7ju7VDJ0aV5c5HNSVU9g1+YzvtqKujzP2nonAo8fZ6BtcH32C68scEoXVOy7hLr78aQ9Oh92Q9Z7cty3q+7pIgMLqkldm+I0ENKvtgfjU+/kWqnphMSkY9c1+HDh1HSZGevhsQACGvuWHiOt30efz7WhRzwXrdl5F+sOs/Gui3uJ7w77ahyPn4vBe+6qIS0hHzzbecgvALXEixdyD2LgvHN5uVpj9cVO0DnDD1ZgUDJ+1Fx7Olvh1+xX8Na8zfN2tC7xXmCp+7qRlYtauq+ha2xFNPZVn6VMePMZXu67kH/GoeCqDka4OetV1lsc7imX+P4XG4sS1ZLl9wNveDG/XdcHKo9Fy5ZD4iOMkxSoA8ffj+8NRuHnvIUQZnWpVQisfe4iTMr4/Gg0XK2O5DSEn94k8fvL9Bq4Ij7+P1SdiYGGoi5jkDDTzssXp2FR5Kob45C37V/zfbjbG8u+VMB3YxD3/FI//5lfEp1KAAhSgQFEFGAAoqhTvowAFKPAfCjxvn68YAKamZcDJ3kIu+999IgyTB7SRe/zn/XIQTWq749iFa/j4vabQ19XB2PlbkJb+CN+O7oQ6vk+XHzPRX9l3sOi3MUs2o56PC95rUwdHL13Dp99vx8geb6Bj4+r513q3rYOIuCR8vnIHZvQPloOuwXP+QFADH4zoEYgD5yMxZdUu9O8YgHdb10HI8ctYt+8clo/rCT0dbbXluNpbFukZI98MlM8fu2QzvhzQHt7OdkWqt2jT8X9jsPDPw5g3vDNszE2KVJe87wmL4d2bPJMDID0jC/2m7sQ77XzRIbAKQi/exvCv9+HXrzrIgW2HYRvk4H5SvwBcvZaMdyeGYNW0IFR1t0HfyTsQWMcJ/bvXxKEzcfKaGOi/2do7/9qA7rUQHpuCAdN34/vP20BHR1uWOeJdfwzp6YeMzGz0m7JTlqN6bw2VQX5hs+Zidc/sPWHwsTdF+xoO+Hp3GKrYGOPtei44EpWEkIu3MbSpBxLuZ2LrxVsy2aTYPjB/fwRcLY1k4GDmzivo5ucoB/8iuWReGe/Uc8HV+Pv48XiMPAJTR6sCFh+MhE9FMzlgv3wnDT8cvYbeDVxhqq8jr9V1tZL/fPXOfaw69vRYzIICAO8HuOJwZJK8xsF/2f/d4BMpQAEKvIwAAwAvo8fvUoACFChhAbGkd9OFm7j7MAt37j1EVs4TZGRlQ6tCBXSsUQmdalYq8Ili0L9swzF8M6ojLE2N8DgrGxv2/YND56IxuX8b2FmZyFn/3sF1UNvHEbm5T7D/VCT2n47E1EFtoaujXcItYXFFEQi7niAH9XOGdoKLvSXSHz7Cxws3oWUdT1R3d8D0Nbsxf0RXOFibyXwNYla9orUpAmtVwdjFmzFzYHt5X/iNpysCZg3qAC9nWxy/FIM56/Zjxfi35IoCdeUEVHUt8jNS0jLQf/Z6jO3VXJ4GUVi9v1i1E/OGd5FtyniUhXFLtqC5nwd8XO0KrYvi9zIfZ2HishA0qOqiNgng46wc3El+gN3HYjD/5zP449vOkv2dCduwemoQavvYIenuQ3Qa8RdmjQyEmbEehszci1++ao/KjubIfJyNwTP2ILCOM/y87eSKAnHN0c5Eek9YcBCOdqZo3dBNqczzVxPU3jviHX+lri9qAMDb3lTO8g9v5oEqtiZIf5SNr3dfRY1K5nCxMsLa0Fi09LGTA30bE335DNUtAGevp+Lnk7H4uKUXnC2NZHLAuXvD5OqhADcrLDsSjb4BbvB3sVT6rrWRntK1wnIAiDIMdLRgbqiLMa28YajLvx1F+a3zHgpQgALlRYABgPLSE6wHBShAAUAu391+6TYczA3krJybtTEys3Kw4fxNdKpRCTUczQt0Evv+xUx/esYjfN6/DbYcvIS1IWewYFwXuFS0xKWoO1j6+1G5BcDC1FCWIb5zLz0T1ubF33vMzioZAcWBuhhUK+57d61ohWHzNjzzoB7NaqF7s1pKA/7CAgAiyKCunGZ+HkV+hmIAQFQqL8BQUL0Lu1ZYXRS/J57x1dq9qOxg9UwAQLy7S9efx9RlxyBm3Gt62uDwuZv4dVYH6fXhFzuwamo7+Fa2UgoAiGsTFhzCloVdYWPx9HcwaeFheLpaooqTBVr0X/+M9/g+9dG7YzWlMsXKAXX3zhzxhlIZYgvA7N1X0blW4VsAjPS0sfHcTUwK8oWdqb7M/ZG3OuCtus74OyxB5ggRif/MDXTxpr+zDBQorgA4FJkoZ/xVP9UrmaOtr71SBn/F4IEIAChm9y8sACBWClgZ6+Ph42z0aVgZNdX8TSqZXwhLoQAFKECBkhZgAKCkRVkeBShAgVIQEDN7ImHYqBZe0Nd5emycyPL/2dIdCGrkjRFvB+Lu/YcYNWeTPOIvuIkvftt5Dj9sCoWhgS7srUwwbXCQDAbwU34ELkXfhuKsd2ErABRrrTrgL84KAMVyxPMVVwcU9gzFAIA4LaKwehd1BYBqXRS/9zg7B5+v2A4/T8dnAgDhsal4Z+I2LPu0NepWq4jLUcno+8UO/Dj9aY4LdQEA1RUAYgXBiK//RoMaDs+sAFCs25VrKUplqq4AKOyNyksCKPbui5l5xWMfFZMAigG5uhUAPes45z9CLPPfcC4OV+7clyeGLDkYmb8FQHUFgGK9VFcivGgAQAQK+jWujH9u3kNkYjrGtPQqUnLS8vOrY00oQAEKaLYAAwCa3f9sPQUo8IoInIpNkbN/o1v87z+2L4TfksnfVv51AkGNfeTAX+z5n7xsJ2aP6ghPZxuIAY6YVTYzNpDJ4PgpXwKqOQDEfvm8fe+qOQCS7mVg3NIt6NXSD94udkVeASByPuTlGRC5BBTLaeHvqfaa6jMUAwA1q1RSygGgrt55e/m/+XU/5o3oAkcbc7XPa1XXC58s2wpnWwuZ1+BM5xGgnQAAIABJREFUeBwmLd+GQZ0bFRgA6DF2M5ZMbIX61R0wc+UJ/LT1X4Qs7o4KWhXUBgDqVrPHwOl74O5ojon9GiD0n9vo/el2TB3S+JkcAAmpGfhw8k4M7FEL1TxslMoUOQjycgmIHACK9/Zo7fXMS6Z4DKAYzItl8+IYwF9PXUcTDxv0quuC+wr79/NyAGy5cAuD3nBHdPIDnIpJwYjmnrAy1sPuy/E4Fp2Efo3dsehARH4SQdUcAOIUkcUHImQiQU9bkxJZAZC3UqCShSHm7A1HPVdLdKnlWL5+WKwNBShAAQqoFWAAgC8HBShAgXIkIPbsht1Jw817mTLxV+L9R4j///8vEn69pTATmFftqzEJmLJsF6YMagtvVzv8tvOsXB3w5bBgGBvqlaPWsSoFCShm028X4IubifdkDgBxCoBiNn0jfT30DqqLPu3qI/pWcpEDAGKJvrpyRDLBoj5DMQDQsLqb0ikAhdVbDPonvNcSDaq6ySBUYXXJOyHg1NUbqOfjjNwnwBs1Kxe4BWDZHxfkFgCxX3/iRw3w45Z/MbyXHyo7WagNAIikfXmZ/rcejELHplXw5MkTucdfnAIQezsN4+YegLhmbW6I8X3rY8hbteXJAoqrCkQ/qrtXmBb0uX0vE2tPxsoM/GI1gLWxPnr4OaGem1X+6R6KpwCIZH/iehMPWzzKysEvp67jZEwKsnNz5XdFYj9PW1MsPxKFszdS5RYhsc1AsQwdLS3Ud7PKz/SvuMz/ZVYAiOSA1SqZ42BEIjZfuImRLbzgasWtRPwLRwEKUOBVEGAA4FXoJdaRAhTQKIHlh6Pkf8RXNDOEsb423KyM4WFnIvMBFDSJL5KVrd99DkfPX8NXw9vLxF8JKelwd7TmrP8r9ubkbQF4q6UfxIz4q/J5Vev9qvj+l/UsLInhf1kvPpsCFKAABV5MgAGAF3PjtyhAAQqUqcDzjgEUy/xFlv8zl2/g049aoYmfO2as3IP3O9SFb2X7Mq0rH1Z0gdvJaRi9aBPGvt0Cfl6OOHQ+CvN+P4gFI7rCzcGq6AWV8Z2var3LmOm1eJzYfrT+zA15BGFFM4PXok1sBAUoQAFNFmAAQJN7n22nAAXKncCLHgMYHpuIsfO3IC39Eb4d3Ql1fJ1w+vINuDtZyyPbyvpT2Kzhi84oKmZFF3uky/ojjD9ZuA1fj+gAL1dbuc1i0pLtMqnbhA9bYv4vh/Kvqaubahli9cauk1eweMMRiEG1s52F0nL5sm5jUZ/3qta7qO3jfU8Ffjt1HXvD4tHI3QYfNHCDjnbxE4lsvXgLlcwNUceFCUj5XlGAAhQoDwIMAJSHXmAdKEABCvy/wIseAyj2FOfmPsH+U5HYfzoSUwe1ha7Of3c+9+seAHCrZIXPlm5HbS9HvB3kj4jrysGBogYA+OJT4HUXmLsvHA5mBvgvgnavuy3bRwEKUOBFBBgAeBE1focCFKBAGQsUdAxgQVUQ56PfS8+EtXnZz/or1udFZ/kLY/2vVwAo1k1suRg/f6sc/Deq5Vbkt0F1BUCRv8gbKVAKAmUxOy9WEWRk5eCjRpVLoQUskgIUoAAFiivAAEBxxXg/BShAgf9AoKBjAMuqGlfupGHVsWtIyXgMd2sT3MvMgp+ThZzREysWvj8chZv3HsJIVwedalVCKx97XL51D98fjYannSku3bonq9rcyw7dajsiPP6+0nFk6soQi40Vny2SId5/lJ3/7Lz2i6DH6s0nsWrLSWRn56D9G1Xx8buBiE9Ol0v22zXywa87z8nbh/RshG4takJkar+TfB/TV+zGiYuxsLcyxfgPmqNpHY+nmerj72L6yj1yG0XeNQeRzX7RNkwbFITvNx7HkfPXZJk9WtXCm61qKW0PUFe24koBl4oWmLP2gFypIeqrp6tTVl3K51BACpTE7Lw4yjAn94k8ocDR0hCD3qiCNSdi8M/Nu9DX0YalkR6sjfUwuuWrk9SSrwcFKECB11mAAYDXuXfZNgpQ4JUTeJFjAEuzkYrniosB/6GIRPxxNg4tve3QvoYDvt4dhio2xninnguuxt/Hj8dj5PFkOloVsPhgJOzNDDCqhRdikh/gh2PX0LWWI+xN9fMDAM5WRmrLqGxjnH8t71z038/cQAsvO6XlxGIv/rI/j2HumM4wMtCVA/eqle1Rx9cZA7/8AzU9HTBjaDCu306Vg/RP+rSAv48TRn+7GfWqueD9DnUQcT0Jny3dgS+HBsPVwVLpWvj1JMz8YS8G9WiEeb8clPv8nStayBUAYvZfrAJQnNl3tDNXW7YIPIg6TB/SDiGHL8uuK6+Df7HK4ZNlW9Gomtszx/CV5jtX1mWXh3bez8zGgYgEXEt6IHNKNK5igxqO5vmnfuz89w4ePM5Gdz+nEuVRnJ0Xv3UxcP/3dpp8hlaFCvL4wIDK1ijsmggixKVmoE9DN3lSyV/nbyIu9SFGtfSUgQFx3UBXG2Nber9QDoESbTALowAFKEABMADAl4ACFKBAORMo7jGApVn9i7fuYfWxaxja1ANVbE1w72EWvt59FTUqmcPb3hQ/n4zFxy294GxpJI8fnLs3DBZGeghws8LSQ1Ho/f8DiLxrYgDcytsuPwDwKDtXbRlilcFPobEY3uzpsx9m5chne9uZKgUAzl6Jw8TFIRjco5Gcwbc0M5QkYlA+5Ks/MW1wOzlQF4nrxMkIerraCG7ii+nf78aC8V3hYGOWf62ijSkCarhi8nc7sWBcF7hU/F/iMsVBfmEBgEdZ2WrLbupfBaPnboaZsQGc7M0xfXA76OuVz5n/8jAwLs13O6/skm7n7XsPsedqAsLi78NEXxv+zpZo6mkrB8EFfa7eSZO/FQdzA1SvZI67GVk4cS0ZgZ62eKuOs/yKCJ4Z6WoXaR/972dvQLtCBVlG8oPHMNbTwcA33GXZIoiw8ui1AmfnxeA/5cFjDA6sAn1dbWw4G4fIpHQ5cP/lVKzaa3+cvYHbaZlyhj/vN9rC2w6BHray7qIeu6/EY0xLLxjrl893vSzeMz6DAhSgQHkRYACgvPQE60EBClDgOQLiP95v38uEh61JmVkdikzExnM3MSnIF3am+lDchy+W+4oZf9WPGGi09bVXWuYv7hGzjWKgoHgtOeOx2jLquloqPVuUUdCSZZEA8dCZKCzfcBzh1xNRxdEa4/u0kINsxaz9sg47zyL6Zgqa1/XA0Fkbnqm7WM4vrn3z036snPyWUi6FogYAku4+UFu22CogViV4udgiJS0D0wYHldtjGkt6YFxmL20xH1RS7RRBrr/Ox2Hv1QQZIPOyN4U4vlOsmhGDf3UD4O8ORUFXuwI+auyeP+N/LDoJYtZ/dCtviIDCTydi5RYcH3tTDGnqgUfZOWpn6xfsj5Az8iJo52ptLH930UnpGNfaB+tOX1c7O5+RlS2X7Iu6iBn8kEu3cSctE+NbeyPnyRO117b8cys/AJD396Glz/8CACIfyJ/n4uRKIHND3WL2Dm+nAAUoQIGSFmAAoKRFWR4FKECBlxQQs+K7r9yRs4ZmBv/7D+bQmGTsvhwvZ9rKaiZNJB9UnIUvbAWAYrPFf/QvOxKNvgFu8HexzF8d8LwVAIplqD5buHyz5yqq2JionQl98PAx1u06hwOnI/Hxu03lyoCvhrWHv69ToSsAFJ97MfJ2ia4AUCxbMYgg8gucunwDM4cFw1D/xQdG4TcSMWXVTnmE4MHzUZg9pCMcbcwxdfUuXImNh56ODvoG10ef4PqIvpWMCd9tRV0fZ+w9E4FHj7Pzr4m+ibqZhMk/7ET4jQQ0q+2B+NT7CA7wRXxqOuRA+d2WMkfC9fhUjFm8GVM/agczI318+dMenA67AXtLU0zu2xb1fZ8e0xiXcLfAa6p1rla5It5u5Y9Wdb3kcYgDv/kdI3oE5v/zp9+HYMqHQcjKzimwXXl1V9fmgnwKamevVv6IT7mPGWt248TlWNmesW83R9PaHoiISyzULi/x5YeNKqOmo3l+t6dmPMb8vyMQXL0iGrhZP/PXQQQAMrNy5Mx7QasExHu//d/bcntA3j76wmbrFWfkxcPyZuCHBFaR23LUzc6LRH1itU908gM4mhvCxcoI4QnpMnAhAgDqrl26fQ/HopPlSgFt7QqY/3c4XK2M0K320+0KYhXR2tBYjG3lLYOI/FCAAhSgwH8rwADAf+vPp1OAAhTIFxCzhWdvpCL1QRbEzLtInJWSkYX0R1nIeJwDMdMtlhMPbFKlzPbSquYAOBKVhLx9+Ko5AOLvP8LiAxFy/7KnrYkcbHjZmcqBjcgPIBIJilwBpvo6anMAKJbR2sces/eEwcpYDwOauCP0WoqcwRSBEcUjxbYfuYKQI5fl/n0zEwPsC43ApgMXMaBbQ4yaswmB/u4Y/0ELxNxKwYSF2zBlUBB83OyU9ukn3c3A2Hlb0KutH1rW91S6JhL6TVq8Hb3a+OGHzaHFzgGgWLZ4bt6qBLHdYNy8rTJpYaem1V74lyAG04Pn/CEH0B+0q4fMR9ly737nN6qjdT1vnA2Lw/Q1uzF3eBfk5OTKe4Ma+GDkm4GIiEvC2CWb8eWA9vB2tsOYJZtRz8cF77Wpg+P/xuDT77djePcm8HCyxdz1B7BoVDdYmxtj27F/cfBcFCa93woTl4cofWfhn4cxb3hn2JibPFNe3rVHYsCrUOc/9l9A8r0HGN7jDZwNj8PCPw6hQTVXDO7SGMcuxWDr0UsY/25LfLo8pMB2VbQ0xbilWwpts6LPuO+2FNjOjo2r59e5d9s60ufzlTswo3+wTBypzs7fy0ku009Mf1Tsve437z6EmLUXgQIR8BPbacRMv/gdmRo8XTIv/h7su5ogZ+NF8E/8LtXN1ouZe5FYMy9YIAITa0/GYtAbHlh9/BrUzc6LZH6KgQjFgfuGc3Fqr12NT1Oqmwg4iPtFIMTRwhArjkQjNiUD41p7y7YV55OWkYkrMfGoWaWSDJKJv4FpDzJlfgJTIwMZjOKHAhSgAAWKJ8AAQPG8eDcFKECBUhMQS4j/PBuHf2/fQ/qjbDl4FnvfXSyN5NJZ8X/6Olql9nx1BStm4hf77+8+zJJLnMUg/FryA7mn+E7aQ+hoaaG+m5VMHJaX6V9sBzh9PUUW3bZqRXSp5ShPCFhx9Br6N66MapXM1ZYhkqHlnRBw614mKpkbyJUEVSuaKQUAHmdlY83W0/gp5DQyMh/LBIBfDGyL3NwnGL9gK+pVdcae0AhZB5Fwr1PT6s9k+jcy0MP7Heqib6f6cqCneAqAGPAO7dkYPm728hSA5yUB9HK1Vfq+YtnRcclK2xKOXYiRiQUXjOuKSrZmL9S3IgAwdvFmzBzYHtXdHfLLeJydg8TUdBw4F4mfd5/GgpHd5DXFe8U2hP6z12Nsr+YwNdLHF6t2Yt7wLnCxt0Tm4yxMXBaCBlVdENywKkYt3IQhXRvDz8sR03/cjaa1q8DWwkTpOxmPsjBuyRY09/OAj6ud2ms1PSop1UMM+n/aeQozB3bAXwf/gYG+Ls6Fx2HCey2xOuQknO0t0OWNGrL+BbXLy/npfvOitPlS9G217RR+Ilgyf0RXOFg/zQ0hVjdUtDZFYK0qau0aVnd7ZnuKeFfvZjxGVs4TxKdlyndXcWWAWC4vPmJALwa2Yob/8p00RCU+wLXkdDnIHdHcE5WtjSFWw4T8exujWzxd/SMCDYXNyIttB2LJv/h7EZWYLoMTI1t44ddTsWpn5387fV3WY1hTD5nrY8XRaNxIfSgDeH+HJai9Jv4iiaDD4EAPGbAQ7dx7NR67Lt+R7RNJO8UqBhHQKM4KgLDrCRi18C9UdauIaR+1g5ZWBbnS5dCFaGnTs0VtDOveBNpaZf838YV+qPwSBShAgXIiwABAOekIVoMCFKCAooA4UkscrRdczUHOvM3ZGyZn00RSPZHU67/65G0BEAnKgqpW/K+qUaTnKi63F4Py1/UjAgATlm3DrEEdIAbCObm5WL39JFaFhMptAZ5Otvgn8hbmDOssCRTvVQwAiGtz1u3HivFvwcrs6UztV2v3orKDlTwFYOW2E3iYmYUezWthxpo9mPZREMSzFb+juJ/etaKV2mv+3s5K9RCz/5+u2C4DEX8euICugTWwft85vNXSTwYvPmofIIMA6tol8j4Utc3HL8Wobaeo87B5BeSGaFYL3ZvVUmuXFwAQQbq88+5Fcr9FByKhrVVBZsO3NdXHsGYeWLQ/EjdSM6SvGBSLUzPEANlQIUmgWA00b184rE30ZXl5s/ijWz5dRq+6bUBxtj4i4b5Mupe3WiDh/iPM3ReG3vVd5TGa6mbnRX2WHY6WwQpxekeXWpUgAm8i4Gagq6X2mqddyeckEYGcz1dsR21PR/Rq6S8Ddqev3sC83w9i7v+/xxOXb8PYt1ugqpv96/rTZrsoQAEKlIoAAwClwspCKUABCry4gJgZ/HZfOCz+fzBhqKeN+LRHcvbOxkQfHwS4vXjhxfymGKiI/ctv+jvJ2f19YQnY+s8tDG/midL4D/9iVq/Q2zU1ABB1KxmjF22SA/RaHo4QM6kTRYBgcMdCAwCqKwDyBmF+YhDWyh+XY+Kx4I+DaFvfB3GJdzG8eyD+vaY8m16cFQCqQQuxqsDPy0nO/It99+v2nYOejjaibibLlQC3ktPUtktbW6vIbVZdAaDYTtUVAIovmGqgRTF4IgIAItleZKJItuf9zF7+vCX84poY3IugQF5+DzGYf5yTi6GBHvlbe8Qs+tKDkbIcEQAQyfjE3vqe/s7yeEBxaoC62XoxH77pn1syCaD4GyK2C4hEfW18K8ogREnMzpfk77SgsoTt2CVb8OkHrVGl0tO8CSIAJRJs5uWhEMGper4uMk8EPxSgAAUoUHQBBgCKbsU7KUABDRK4ci0FH36xA6umtoNvZSullmdkZmHg9D1oUd8FfTtXL/I1xRsLK1/MHP5+Ng4jm3sqZc0Ws4BbL97GyBaeSrOFpdktYiAScvEWdl2Ol0eIiSW+Pfyc0MTDNj9jeWk+/2XK1uQAwIh5G/F5n9YQe9MX/HEIO0Kv4rsxPVChQgW1s9hitlXkDnC2tZAJ+M6Ex2HS8m0Y1LmRDACIBIsTlm3FjYS7cqm+mHkV/041b8A3v+7HvBFdZCJCdddEvyoGAMQ/i7wCa3edRkA1N4x6symOXozG3HUH5FJv8XwR2FDXLh0dbbXXVNuct0qhoHaq5gBIupchcwv0aukHbxe7QlcARCSkY8nBSHSqWUkm2sv7iN/Qrn/vYG9YPCa08ZFBPMWPWPa/5ECkXOrfytdeBgiORycjKikdI5p5ym1A4t+JrTbiaMGutR3hbmNcpjPyL/M7fJHvigDAZyv+j72rgKoy66JbRUC6O6VBVEwURcRGrLEdHXXsjrG7c+wYa3Qcx66xHTtRMDERpEME6Q6df53L//Dj8R48GNt715o14Pfd2ve+tzj7nLPPaczs15KlYohImsY1qsK7YYFeBhEAzlaGhb+XZx7ehyPAEeAIfI8IcALgezx1vmeOAEegVAQ+JwFAXncq+zW8iRU0leQL13onPJHl4lI5rc+hBVAqaPyFz4KApBSAnWfu4PeTvtBUrYKB7Vxx5Ooj/NS6Lsvtl5YCQF5skQL+nYBI1LU3xbt/gcbVLZkBTm3fhfu49yIKCwd7Qb5yQSqKUOmfjH7y1td3tCjQWRBUARA+Y4r6grQFGkckZjiuexNm1AkrDRDZQKkN0vbVtJa11Gfie6a5StqncM1KCvLo07oO+rX5fwUFwZrFIwBoXPp8HrgfCRs9VVQ3Ukd2/lvcDU9iYfXtaxihjZOhROIsIjEThx9GITwhk0UBUNi9t7NRmXLmP8vl+0iTpmflYNLGE/i5bX1WsYIqQ5AewMy+LZnOBZ0fTwH4SODzYTkCHIFvHgFOAHzzR8w3yBHgCHxoBD52BED+23+x6XowkrNymRFA3r+A2DT4hScy7zup4PPGEeAIfJkIvErJYhEzpI5PIfzVDNWZ8r6QzPsyV/5lrerEzadMGLJ3qzrweRyK/LfvWDWGZ2GxGLvmKH5oUh2jurgz0U7eOAIcAY4AR0B2BDgBIDtW/E2OAEegFARehCVi5OKLuOUfgz7ejgh7lYpuLe1YmHwM5cauvIojFwNhZ6GFZeOaoIWrBQLCEtFv5ml41jXDvrMBSM/Kw4zBrhjR3YX9YSetH3kXpT0jT+GG/Q+wYAuJluVjSJcabMzYhEwW1v+TtxPW7L6HhJRsrJzQFArylTB51VXk5b/DyolN0bWFHVuXMAVAtLcbD6LQu60jouLSC/dW0rOS9i0txYBgpnD7vXci8exVCvPC6qoooF11I9gbqLJTkOd/9PLPI0eAI/ANI0AaB9ceBjMSwMHCAAPa1mfilGmZOaAIAQMtNV4G8Bs+f741jgBH4OMhwAmAj4ctH5kj8F0hkJ6Zh/6zzsC9tgkGda6OK3ci0XPKSWZgk0Eteja4cw0Ehidi8Pxz2DKzJSh313vkYWZUTxvoioDQBPw49RS2z2sNx6o6UvtZGmtIfZaakYtlO/ywY14bKFepjMmrr6KGnR5cqxsVzjV1YH2c8wlD35lnMH9EIwz8wRlHLgRh0yF//L2qI14nFpAFpAFgqq9aZG/X7kWxNRKJIdwb7VvaM0n7LokAIOXuv/2jWcm92JQsVkosMy+flb9q52zE8ow/VyORwmXnX7Ba5VQK8GM20j0Qlgz8UHORN5FKvFX+DGUVy7qHktJRyjoWf58jwBHgCHAEOAIcge8bAU4AfN/nz3fPEfhgCDwLTsDQheexc34bWBqrIy0jlxnX7ZpYwcVOD2OXX8buxW1hrKfCDK8pa67CWE8VLRpYoNeUk9gxtzVq2uvhTXIW2o8+iiVj3KGmLC+1n3stE6nPXKsb4udZZzFzSAMWZaClrsj2SYaUcC5xw4qM9ylrruH42k6IT8oqJABycvIxfNEFtn7aW3ZuPoYtOA/32qZsbyU9K2nfJREAUclZOP3kFQzVFaGqIAcLbWVWDvDww2i0dzZiSuCfq33tBEBKeg76zzqLsT/WZoTVl944AfClnxBf36dAgEg7/5fRuHg3iOlaqCgpsCoRvHEEOAIcAY5A2RDgBEDZ8OJvcwQ4AlIQEBrPOhpVIMyTtzLRgOeg/cV6TupXD33aORUJtRcSANRBWr/WbpZSny0Y2QgXfcOx9A8/3HwQjfrORlg61h1qKgpF5pKVAIhPzCwkBmhv1KatvQ4bc03Q3kSkgaRnsu5b1ot1PyIJ5wNef1YhwE9JAMiKS1neE96xr4EAKMve+LscgW8Bgdy8fKzcfxWHr/rjHeVASWjt3Jwwo29LrgHwLRw43wNHgCPwSRHgBMAnhZtPxhH4dhF4GBBXxBNeUgSAEAVxI7ykCABhP5pP6F2XhiylJvxx/AlOXQ/B3GFuGLPsYmFpP1kJAPEIgNy8txi99BLqOxsWiwAQfyZtjeX16lIlgLPPYjHe0xbKCgUq7J+iPY9NxXafUCRm5sJCSxlpOflwMdFgKQChCRmsRFlsahaUKsuhRx1TuFnpMPHCP33DcTs0gdUst9NXYzXNtZXlQREOW64HIzqloA8ppDe318ezmBTsuB3G6peHJWTCw1aXqagPcrNk29xyMwRmWsoIikvD23f/wtVSGz/VN0flShUhXGNVbRWkZOcVrlGEkYiY2nvmOfunS1u7syiA8FepmLjyCk5cDWYaFRumNYdbTWP2Tmk6Dj1a22P1rnvs3XkjGqFnG3tmlJA2BJ3/lTsRUFGSL9S2oPckaVSoKsuXqF1B6SjUStLMKEmH41PcEz4HR+BDIEAVFqZtOYVx3ZrA0ki70NNPlSLO+j5nZSp54whwBDgCHIHyIcAJgPLhxntxBDgCYgiIawCUlAsfl5TJQvRJnM/JWkdqBEAtB/0ief7CfhQBINQVED6Tk6uAg+cCsW5KM2ioKuDszVDsPv0c4/vUwcglF8pMAJgbqmLI/POoaqwO0g7wffQKfaafxtzhbujeyk7qM3Htg5L2LX6hyOf1IjYV0SnZiEvLRnxaDl7////N7PXRvbbpJ7uDqdl5WHruBax0lJnBfyP4DQ7ci4SnrR7aOhsWe3bq8SuMaGLN1n3icQwmNLeDioIcVl8OgrmmUpE+veqaIeB1Gv64FYb+DSwgV7EC1l99iTrmWuhT35xVPyDiQUQA0DN7AzUMaVQVVD/995uh7D1HQ7Ui67gWFI+D96PQzE6vmE6BeASApLs7+7eb+GtRW+hrKZeqX9HIxRjrpjZHeEwKfppxBit+8UC9aoYYOPcserVxgLe7FXwfv8KopRexZ7E34pMyJWpU2JprStWuEKWL0KHLopkhrsNBQpy8fRwEsrJzMX7eLjSuZ49eHd0++CQvQl5hzOydWDO3Lxu7tJ/tqhp+8DV86gEpAiAo6g3szPSKePgpDSAnNx/KVd6XR/3Ua+PzcQQ4AhyBrx0BTgB87SfI188R+IIQEHofB3epjrCYVKYBQMaH0MOqrV4Fk/rXw/DuNREUkSyVABD3zAr7kYdV2phvqYzeoYdYvuMOElKy4FHXDKsnNmVq+sK8e1kjABwstQq9wOQhpj39+++/TL9AWOFA0jNZ9y3pGDdfD2bedQO1KlBWqMQ879Z6KkwPoMInPHdKOyBP/igPa1jpqiAr7y2WnguAnZ4q7PRVizxLz8lnz5yN1GGmpYRdvuGsBJq7tS50VBTYqmm8v/zCMa6ZLUw1lUBkx8oLL6ChJA9XCy1suhGC/q4WqGWmCaEIIPUVPiOhxEVnn+MHF2NWYm2HTygjHmiNKVlEWhSsQ1yoUJwAEI9eycjKw6C5/8CrcVVUs9IpUb+i45ij2Dq7FYsiEGlbKMrLMXKIGkWExCZkMMHJ1X/dw8EVHZCWkSNRo8LvySup2hVCAkCaZgaloEjT4eAEwMf7wHAC4ONhG5+cjmM3nsDSUBuNq1uyCgBZOXl5MEnsAAAgAElEQVQw1tXgFQA+Hux8ZI4AR+AbR4ATAN/4AfPtcQQ+FwKiFICBnZyZIcVb2RBIyszFnjsRaONkiKo6ymXr/IHfvvYyHkceRGNaawfoqRYY8SsvBsJQTRHGmlWKPBPqA3SvY4pLL+JYygLtR12xMrrWMkXeu3fM4y/eqhmpo5WDfhHVf3ECQFgRQEgA0FjCNZakUyBOAHwo/Qpaw45jTxAUnoR5I9ywcf9DzN3kA2cbXVS30cH1B9HYs8QbduaaEjUq6joZlKpdQXMISSxxzQyhHoVQh4MTAB/4QyEY7lMSANK8+8IogW8hAoDgzcjKxcSNx1GhQgUkpWWiZT07uDqaY/z6Y/ilR1M0q23z8Q6Vj8wR4AhwBL5hBDgB8A0fLt8aR+BTIhAdl47e004x9X4yZC74hmPauuvYv6wdE8rjrWwIRCZlYt2VlxjkVhU2eipl6/yB3xaPAMjJf4fl5wNgpaNSYgRAN0GaAqURHH4QheexafCuZshKHIoiAITLFS/7JysBoCIvVyQS4WNFAAjXShEkXX85xkpWUsi/MALgx7aO6DX1JDZNb4E6TgagKhn9Z5/BH/O9QBEloibUqNi7xJulrFCTpl1REgFAVTOEFSmEOhycAPiwH4qg0FhMWbIXF288Rr9uHngVl4QOLeqwFAB6NuPX/fjnij+0NFQwZUQH/NzNg5U8FfW75vscfbu4I/JVQmG/2PhkzF55CPuP+6CmkwVmj+0MjwaOCAyNLTXsn3YnSg0wM9LG8k0nIC8vh1H9W2H30ZtYsuEY0jKyMbR3c/wy2BsaakqQNh8Z3LI2uvMZ2TlQUpRnJUo/ZCMdgI1Hb2J8Dw9ExSVj5xk/JvoXHP0GBy/7Y3rfFrwKwIcEnI/FEeAIfDcIcALguzlqvlGOwMdFgP4QPH7lJSh3+snLN6D8fcqFbuRiwkM1ywE9ieaR55xy2SkFoGIF4HVaDsizra+mgNEeNp9MBFDkTddSlsfgRlXhG5qIfXcj0MRGV6IGwHH/GAxtXBUhCRm4E5aI0U1tQH3PPXsNn5A3GOpuhQ1Xg5mmAGkA0L7WXwliwoE2uirligCoaaIhVadAPAUgOS0HPSafwOietVh0iiQNgAkrr2D/svYw1VeVqjVB+hWUj9+hqTXmj2iEkKhk9Jt1FhunNYemmiK6TDiGDVObM3Jg0bbb+PPEU5xa3xmBEYkSNSootYTSSErSriiJABBqZpAGgFCHgxMABR9CSt0JCI7B3mM+8HsYDDNjbYzq1xrO9rJramRk5mDUrB1oUMsWP3VpDJ+7gRgwcTMWTOyODi3rYMycnejiVQ8t3Wvg7uMQTF2yF5sXD4KhnkaRfjf8XqDv+I1YNu1H1k84JhEFExbsxoqZvRlxUFrev4gAWD79R5y6dJ/tddxALzx4Go4NO//B2rn9oFRFHvNWH4GTrUmJ89FzWZrf8wjM2X4WleUqsdD8To2dMai9KxTlK8vSvdR3ktKysPbQNfzSw4NVAlj453lM/rEZExTdfMwH47t7oIrCh5mr1MXwFzgCHAGOwDeEACcAvqHD5FvhCHAEvh0EKC9+07Vgppavr6oANcXKMNVSgpqiHKx1VVi+/If1t5WMnUi1PyYlG0bqiixv39FArVgVABL76+JigkbWusjJe4vddyLgF5aI/HfvoK2swIT+HAzUilQOkKtYEfUstJiaf+DrtHIRAKQxIKwCQPoEyVl5EjUASEhs2R93MH+zDxP669zctoieBIXsC8mrknQchIr8hOCy8U3Qpbkd3r57h00H/VkKgLGeCqYOqI8/jj/FqB4uaFbfXKJGhYWReqnaFSURAKRDUJIOx7fz6SjfTsj433fcB4s3HIO6qhIG9fKEkZ4mNu2+gMWTe8LG0kCmgR8FRGDyoj3YtHggzI11kJ2ThwkL/kLD2raFIoAkYhf3JhWXfZ5i01/nsX3FMEY+TFy4G+vn92f9yCM/cuYOtHKvjmr2ppixfD82LRoII31N9u68NUcYadDE1VEmAmDY1G3Q0lSBubEuFk3uDgX5yrj3OBSjZ+3AhCHtWDSBpnpBOhHtQdp8g3s1KxUHMs4n/3Ycwzs1Qk0bY5aXP2PraTStZQ3vhk4IiUnA7ydvw8HCAN08a5bLU0+k8oHLD5jx/4N7daw5eA2t6tuDdAHO+QVg3sA2H4xsKHXD/AWOAEeAI/ANIcAJgG/oMPlWOAIcge8DgYzcfLxKyWZEQGlt79n7WLbzcmmvFT7XUK2CzdO7wtZcV+Y+X+KLohQAdxtdtHaUzbAr6z7KW8qxrPOU9/3PrcMR+yYVZCg6WOoXbiEwPB5DFh5kv3/qexYe/Yap9S+Y2A2JyRm44/8SY35ug4s3nuBJYCTGDvCSCeqbdwOxYO0R/LVmJLQ1Cz6DC9YeRVUzPXRv1wC/77+MRev+RnVHM+Zt973/Er8tHog3iWlF+gm1A8xNdOHeZU6x+eeO74qu3q4yEQA9R6xFTSdzxCemYdm0XnCwNmbGM6UbrN1xFpduPoG7qwNmjv6BiVNKm2/G6E7F1hH9JgURsUmoYW3Ewv1fRMRh1YGrGNW5MRJSM1DVUBv03ZGdmw9N1SpY9OcF6GqqoGVdO1Q10pYJV/GXcvPfYvmeSzh+4wmItBM1lSoKWDjYC42qc22ZcgHLO3EEOALfPQKcAPjurwAHgCPAEfhSEaBc+3PPY1moPUUAiJpvWAILpx/fzLbUNIDvhQAgzYTVl4LQtZYJiya4+CIOJx7FYJSHzUfTUPjSCIAvRYfj7dt32H7cD1sO38L43k3Qs3WtL4IAIKG87fsvY864LqAwfooEIGM3JCIO568/wpThHWT6KhCPACBv/9Ql+1Db2RL1alpjyNSt+HVGb7g4WbB0g9Gz/8C6ef2Rk5tXJHKgpAgA4ULKWgbwrn8wfB++xNKpvVBF8X25PNrz3mM3cf7GY0Z8LNl4rDDioLSNU979r3svQ0tNGbN/boV7AZFMjK+RsyVq25vi8BV/dPaoge6eLkwTYNrmUxjcvgEcLQ2QnlmgEUCVW8rSiAAIioyHvpYq0xeg/qpKijylrCwg8nc5AhwBjoAEBDgBwK8FR4Aj8FkQ+K/K2R9b9Vq4vtrVqxZ64D6Fwnbe23e4H5mEpIw8kAK/trI8EjPzkJ6Th8zctywHtpapJoY0soJcpZITAUQEQKOallg2tt03mzNLKQmnHsfgn2evQRESqorvUxE+VqrEl0YAfCk6HBQOPmn1Cdx4GIpJfZsWIQA+y5fN/yclD/y8NYcxbWRH6OuoY/mmk3CwNsKpyw/Qra0rPN2qybQ80XeDuYkOy7O/4x+CoVO3sXGJAPh5wm9YMrUXIwRWbTvN0g72bRgDU0PtErUDhBoAtNbRs3cyoUA7KyOZIgBEOgGUNjB2zk50bFWXGc3Hzt/Dkik9WdrDxZuPcei0HxZM6IbJi/cU6hgI52vforZEHG48CsGJm08xf5AXjlzxR0BEHBPloznCXiVi0a7zWDzEm6UHTdl0ErP6tWSGP6UGzO7fCobaauy7q7yEAC2KIgH8X0bj4t0gDGznChUlhXKlF8h00PwljgBHgCPwjSLACYBv9GD5tjgCXzoCnACQfkL0B/Sh+1F4+ioF6Tn5sNVTZbXtzTSVoF6lMvtPQU42b9r3QgB86ff9e1rfl0oAiDQAdh25gf5dm0BPVx0/jlqHRZN7oFcHN1y59Yzl5TvamiAtPYsJA1IevaQmUtA/fu4u2resw3L2PVwdWQrAjgNXsGj93zAz1mGe9n0nfDCohyeaN3YuUgVgyI/NEPkqkWkAUPUAqggwZ+UhHD7ty3QAxg70YtUDgiPiykQAEElJaQrk4V87ty/OX3+M1dtOI+Z1Elp51MCCCd2Z3oG0+Uh0UFLbd+E+IuOSMbGXJwvNd7DQZ/n+1Eixf8KGY5jSuzn7fdmeS1g+vD3L1xf9TKkBb1IyGDkwtENDHL32GEM6NICZvqZEYoAiK1buv4rDV/1ZKoOk1s7NqZCE+J4+Y3yvHAGOAEfgvyDACYD/gh7vyxHgCJQbga+JAKA/zj9XexyTAgM1ReiqKLCoAJ+QBEYEtHEyQGUZQmo5AfC5Tu77nfdLJQDoRERVAJ4HRaO1Rw1UrFiRebCfv4zBriPXsWLLSRa6T61/Nw+M6Nvyox2kKAWgT6dGjBwoa/vYUVDi61m86wIsDbXQ1bMm5u34By3q2hXm4YsMe/L6xyamYfe5e1gy1BsPg6Kx9+J9LB1aEH0UGBnPCIFlw9pj1z932BSju7gzHQFhpICIVJi25RTGdWsCSyPtQk8/jXHW9znrxxtHgCPAEeAIlB0BTgCUHTPegyPAESgnAiXVzpZWk5rlEx+4UqyO9es3KRLrXrdt5oKJC/Zgzdy+IE9YQlI6eo9Zjxmjf4COlioLwW1c1x6Hz/giNS1LYo1u8dre4ikA5a3lXdLckiAln9eBe5GITs5iCvm/XngBMy0lRCdno665JjrWMC71JD4EAZCQkomjlx7j3K0AhMYksjBcMposjbTwQ7PqaOfuBOUq73ONRUJv1awMMLFvU/z65xXcehTGypm1dLXF2F7umPXb2cIQ8fZNquGv0/dw+OIjxCelQ0tNCZ08nTGwY30oKlRm3sVtR31x4tpTFj5M4mJdmlXHT9512HPxVtb1ivqTx/Hy3WD8deouAsLi2D5NDTTQq3UtdPSoJnEuSX1o/a0a2qN/+7psrZJaRlZukT1TKDPhSH0u+AYy4UZpaRvhr5Kw8cBN+DwKY3gQBjVtjTCsa0M4WxsVy5Fe+PsFHLrgz8LxvRo5Yvfpe/j7yhOGNfVt7GKJEd0awdxQU+JaaY+nbjxn6w2LSWTeWGM9dbbe3l61i5y9NM0J0V4iY5NLFAEkXOicD17wZ3NRszXTRf8O9eBZ16ZYHjmFlPs9iWD7exAQze4KNTqDOo6m6Ne+Luwt9Ithkp//Fg+ehuH4+XvYffQGrCwM0LFlHQSHv8aYAW2Ysv/6P/5h0QGqyoqlfs5keYE88MNnbMeMUZ1Qq5olrt5+hgXrjmLbsiGwNC276Catf/6aI9i8ZCB0tdRkWUK536F8/JlbT6NjY2fUsDHGxA3HYaqngQk9m7IzuXA3EOfvvMD8gW1w7s4LPAyKwfSfWjBtgKCoeEztUxAZQKUDReTA68Q0kIG/aHBb0PjCSAF6l+5dUNQb2JnpFTl3+lzm5OYXuXfl3hjvyBHgCHAEvkMEOAHwHR463zJH4HMgUFrtbGk1sMlLJqmOtcgoF697HRb1pki+vjgBQErZ3dq5stzdwJBYDJ26FWvn9Ye9lZHU/FwhAWBioFXuWt7S5qZcYUntTXoO1l15iZ9czVnu/26/cExobodXqdk4+TgGYz1tUaWy5HBd0Xj/lQC4/iAE09afZoamtOZsY4iV4ztAR6OgxJiIADDRU4d8ZTncD4gq7Nq3XV0M/qEBJq8pyBHv1aYWHgXG4ElwbLHhWzWwQ5+2dTBj45lCY1D4Ej2fN6w1m0PUyrNe6kvGyISVxyWug57XcjDB0tHehXukf3uTnIHJa0/i/vP3+xOuj4z6RSO90NilqFo5zTVm2d94ER5XbM/WpjpwtjbE0cuPixEAZPjQea7de72IKrpokIoVK2BAx/oMX6HgmogA8GrkgGchryViSUTF2kmdYG+hV2RNpPw+Ze0pPA99LfH4LYy0sHxsO9C6qf0XAoDuzZhf/wZVD5DUiHCY3M+z0PAjsmD2prO46Bck9W4SDpP7N2OEkbDt+fsmdhy8ir6dGzPvO2kCVKhQAc+CoqGnrcbIwg/dKPrgzOWHWLbpBK77BTDNgbnju6BBLRs2d1karX/MnJ1YOKk7BnRvikoyRAOVZXzhu8npWfjjtB8uP3iJns1c4FnblpXkoxabmApdDRU8C4vFryM6wNZUF9tO3mbPBnq7sp+ryFfGjy0LdAVO+jwtJAfo97WHruHdu3dQU64C/+DowkgB4fwxb1JZ2T+KMiBBwLYNHBnBwxtHgCPAEeAIlA8BTgCUDzfeiyPAESgjAiXVzi6pBnZt56oS61hT+KukutfiYbHiBAD1WT23L6rbmxWJDlBVUZRa21tIAPyXWt7S5narYysRzbi0HOzyDcOQxlbwC0tkgoCTW9ojJjkLhx5EYWQTa5mrAJRHBJA8sMMWH2YG2Q+e1TG8m1vhH97kad154g52n7nHPMJkiJOBRk1EACSnZTEP84LhbdC0rjXeJGVATq4iCwUWicTR+2REzhjYAi72xsjNzcfuM/ex8eBNVK5UCZUrV4Kpvgam9m8GJ2sD9nzrUV/8ccKPPd84tTMzzqmVd70Usk4kx5W7L6GtoYwp/TzhUccaZFDffRrJCAjylvdpWxtjerozY0vYh8qfTenfDE3rWKOyXCWERidg0fYLuPc8ikUACA1rYT/xfR+59Bi/HfIpJFvEz+z41aeYu+UfttcerVzQ17su9LRUQIbwsStPWN/M7FxM/Kkpurd0KfR6iwgA6mego4Yp/T3hVqOAdLr7LJJFY9D+WrjaYsFwL8j/n1Si8xu19AgjRWitE/p4oL6zOcMlJCoBS3ZcZHu0M9fDmkkdmXFGraQUAGllAIlMGb3sKCMabEx1mNFO94Hu1lmfANAeyCNMBEC3FjVBgofr99/A9mO+DOO5Q1uhtoMpWzuVuPMPjGFnQHfCycoAG6Z0hrpK6Z78C9cfy6wDUMavwK/2dSKeIl4nYc72s2jvVg1tXB0YCUNnEJeUxvL8bc30CkP0KVXA2coQbRs4YeGf51npwNb17RlpRWH+pB1A5AC1Z2GvMXLVYeTl5cOrgWNhpIAIrOv+IZi/8xxq2ZowkoFKCobEJDB9AYoM4I0jwBHgCHAEyo4AJwDKjhnvwRHgCJQDgZJqZ5dUA5uUtSXVsVZTVYKkutelEQAipWzx9ADakrTa3kIC4EPU8hafWxoBkJqdhzWXgtDMXg+3QhOhVLkSutc2xTafUKgpyjFioDS/YVnKAHZpXgPTBxSE6lIT9a3tYIKVv3SAmlgoNEUFkMeWPODCvkICgDz+ZDQLHZxCA5GMZzLihbXik1KzMGLJYWYMksH629TOzAAVNeFzocp8edd752kkM3SrKFYuthaak4gB8oKrqShiy4yubC2iPhUqVsCaiR1Rz8msyKeCjPJJa07Axz8MwkgFUT8aS5LH/fztQExZd5IZvkICQLjn4V3dMKBTfVYaTdiu3Q9hEQn6WirYNK0Lw46aiABQVVJghjBFbAjb35cfY+6Wc2xf22Z1h7Z6gXdV9O8m+hrYMOUHmBkUTRGgPU5ffxpX7wdjdM/G6N++HutXHgJANBdFEqyb/AMMtN974MnQpLNd/udldk9oD+Q1HrzwIDPwl4zyZuSFeKNUiomrT7D69Jund4WtufQwe0oJ+Bw6AOX4Kv0sXUS5+2R4k5iftPb23Ts8CYmFia46w51+VpSXY+RBSkY2C90f170JEw/0fxmDpbsvootHDebdV1aUL4wUoPFTM7KZYODoLo1hbqCF1QeuYkiHhngUHIPzdwJZOUJ5KYKFnwUkPilHgCPAEfhKEOAEwFdyUHyZHIGvHYGSameLRwBI26uwjvWkoe0wfdkBlusvrHsdEZNQYgqANAJAPAJAWNtbSAB8iFreshIAhMO9iCQW+q9YuRJGNLFG7tt3uP4yHp1dTKAs/z70XRpm/4UAKO3OCQ09aQQAGbniIfDCfuJeZ3ED0tvdEXMGtyoS4lxekTlp6136xyXs++cBJM1F60lJz2aExNPgWBbu3ry+LUrrQ/1Exr6mWhVsntEVpvqazGt+4PxD5sWmqAHxyG8yqsevOAa/pxFFCAAiEkYtO8KiIYTGvfCMhPsTrVNIAEiLAnn88hWGLTrEohdEhrJwLKFxL34nROuqaWeMNRM6srJsZSUAKN+eCBYiEijKZFCnAu+wsFEqwpAFB5GWmYPfpnVhaRKlNVobnZs0AuBD6ACQV/vu01jUcTIoc5370tb/JT1/nZTGjHdTPc1id1a4TvrefBwSy1IBFCpXKvw5L/8te40iBrTVlXE/MAq7zt7FzH4tYWuqxyIFatoYFVYVoHcpymj94ev4pUdTFnUiIgDo2eZjPhjbrck3W9b0Szp7vhaOAEfg20OAEwDf3pnyHXEEvkgESqqd3aFlnSJ59cKa1NLqWA/r3QJTluxlBICw7nXD2rb4adxG9GjfgJX2IpGvnydswqmdU1herzQCoFY1C4yftwuSanuXpAHgczcQAyZuxoKJ3VHSPoS1vMtCAEg7TNIHIA+wlvJ78T1J7/5XDQBxA5O8csGRCXgaEotr94ILxfIkEQDsD3UJnldphrhoLuFzSQahrAQAvVfaemUdS5qhXVKd+1dvUjF4/gFQDvNvU7ugmrUhJqw6zgQRhQa6+LmJyAWhwU4CfCt2XSkWpi/el/QBdhz3YykCFC5PTRQBIB7hIeorKSyfQvIHztuP2DdpRdIsxOcTGeZk4G2e0Q1WJtplJgBItJHmIm8+efcb1ihQ4S9LIzHA1PRsxCaksfSEW4/D4PMwjBmR0giA/6oDQJEJO088wdmbodg4rQW01EtPMSjLnr7Gd+muL9tzkZXmo1SMX/deYj+XlLNPn0Hy9JNOQD2H95E04hEAS/66iJ/b1kNwTAJ8n4Zj0o+eqFRRtnKoXyOWfM0cAY4AR+BjIcAJgI+FLB+XI8ARKIaAtNrZJdXAppDSnYeuFatjTX/wC415Ud3r3xb+jHuPQzF75UGm8j9xaDvc8Q/GgB6eJRIAFIYvbX0lVQEoTy3vshIAVP7v3PPXiE3JRt7bd8jKe4tKFSugi4sJWjkalHjT/isBIK5WL22y8hIAkgzo0ozykp6Xdb1C776sxieF4w9ecAAvI9+UaLCKG7Z2FnoyGbqSzkyYxy/LV4swmqE8BIAwjUOW+SgnXOSZL2sEgIhEyM7NLzVUX7gWMsAfv4zBhgM3WRoKeeMlNVlSAGTZo/g7l/wisOLPO9g2pzUMdQoEMHkrOwJE0kzYcAxTejdnkQPCdurWMyzfcwkLB7fFgUsPmQ6AhkoVVmLQyrhAeJI3jgBHgCPAESgbApwAKBte/G2OAEeAI1AEgf9ay7s0OGNTs7HiwgvYG6ghPi0HNU00YKGthMMPo9He2QjOxuolDvFfCABxtXqKxqC8cirvV8PWCBT2TR5n8mh/CQRAedYrqzEvBFnWPp+TABBGD3wKAoDwEREoZSUAgqMSMGTBAbx996/MBAAZ//vPPWC6AKSXQI28zFS2ke5m/WrmSM/KweQ1J0vVACBhz4DgGOw95gO/h8EwM9bGqH6t4WxvKvWzFfk6DUPnn8PycR5wtNJm5ENIVAqqmqh/06kApX1flec5RQ1IixSgc6ZKAyQcGh6bhPy3b+FkaQBF+eLlP8szN+/DEeAIcAS+RwQ4AfA9njrfM0eAI1BuBD50Le/SFvI0JgV/+8dgjKcN0wN4HpuKoY2tQP9+KTAOwxpbQ66SdCnA8hIA9If3mr3XmNK/UK1eKDxXmgYA7a20FIAPFQFQ3vWWFm0g6Xxk7SOeAuBYVb9QNFFYNUF8DlEYv9CI33r0NjYeuMmqMVDFhLJUjSsPASBae1pmLjbP6MKU/mVtZSUAypMCQOkCgxccREJKBn5sUxsDO9UvJlJZmgYA7YeM/33HfbB4wzGoqyphUC9PGOlpYtPuC1g8uSdsLItH2KRn5mHCyiv4oZkNjHVVsPdsAP449gQ5eW9xdmMX1HbUlxUq/l4JCLC0jozsQoKHXqV/C49NZIKB9uYcZ36BOAIcAY5AeRDgBEB5UON9OAIcge8WgQ9Zy1sWECkCYMetUAx3twZVBdjlG87EACkNgMQBiQxQVpAuBlheAkCo8D97cEt0bOpcbLlCZfrPHQFQ3vUScSAS5pMmAkgbFxnlond+3XWFCQc2q2eDRSOpdF7xMxAJ5OlpqsgsAig0noUEgEjRXqSCT8KCsrbyEACy4Clt/rISAKVpPtA8lE8+Y+NpUJUE0oWwNNJiCv8l4SGqLFBSCkB49Bum/bFgYjckJmfgjv9LjPm5DS7eeIIngZEYO8CryDYp2mDJDj/8fuQRlBTlULeaITp52uD09RDUr26Ivu2qlYmckeUM/Z5EYNqG06hcqSK7R+LVGGQZo6R3KHqBvtdIBPJjNdEZk75Dz9a1ZJqGUgMGLduPsFeJoM9QFQV5pGVms7z/YZ3c0KFRNZnG4S9xBDgCHAGOQFEEOAHAbwRHgCPAEfiCEch/+y9WXw6EqoIc2lc3xs7bYagsVxH/vvsXOW/fYUJzOyjISRfCKi8BIMyNl0QAiIdgf24C4L+s99KdIGZMUplD8ZKEdDVIWI7KBIZEJ2D+sDbwauRQpAzg0tHecK9VtcgtEpYBFJIE1x+EYOKqE6ykoKQygKKSgzl5+UWqAMS+ScXQRYcQ+ToZE39qiu4tXSRWEBCVHhQq95eHAKDNkJggER/k/V8zqSP0td6X5hNtVrReAx3VwuoEZSUAhHNJKgNIz6kk5PDFh0E6AVQFgXQDZv12VioBIEwHKYkAoLKh2/dfxpxxXUBVRigSYMboTgiJiMP5648wZXiHYt8ODwJe41V8Btxrm0JRoRIWbr3N3pk+yPWDh/+LiI+atsbMcC5L5IcsX2vkYR+34hgGdKhfLvFFWeagd8pDAEgam33vXHoAqjbwU+u6sk7P3+MIcAQ4AhwBAQKcAODXgSPAEeAIfOEIxKfn4MiDKDS11YOmsjz23olgYoDd65jBRKNkT3B5CYC3b99hwe8XWC14yvufO7QV6jiaogIqgMLDNxy4gbM+AYXhuU1qWWHJ6LZQVKgMSaryQohLC6Evz/P/sl6ab9r60yBjlvY6pb8n3GpYstJjpChPBvTDF9FM+4Bq1JNBSQYIGaD/3HrBfqeSfk3rWDMvamh0AhZtv4B7z6OgqqTAcpbC6L4AACAASURBVOOdbQrK1gnnEqZW5Oe/w+W7L1k0QnJaFntXvEQilQ+kCgGUhtGztQt6tanNjHISyqQ56RnNKW6wl5cAoEoAo5cdZca3jakORvVszHLr5StXYqURT11/ht8O+SAzO7cIKSE8v64tamBCHw92TxTkKyMoIh5DFh5k+xOmhwjnIq/+1P7N4GRtwPo9CIhmeFLYf6sGdqD0iZeRCRi68CAysnNZWsSoHo0YgUMG89V7wVi68xISkjPYPHSOVIWhXrX3CvOi+0gVR+atOYxpIztCX0cdyzedhIO1EU5dfoBubV3h6SbdyyyqAnDtXhRWTmiK8JgU7Dr5DIcvBGLDtObwalyUFCrP14wISzL+y1MdobQ5RekXRCp9jPFF838oAoDGC4yMx84zfqy6AGkD8MYR4AhwBDgCZUOAEwBlw4u/zRHgCHAEPjkCSZm52HMnAm2cDFG1jGrj5SUAaJMBYXHMAIxPSi+2ZzKqvBs7QldTBb//7YtaDiaFdeA/BwHwX9ZLfckAnbz2JFOTl9TIWKfSfeShLjQeS+mjoqSABcPbwL2WVRHPrbhYoXA+Mt5rO5pgz5n7RYQV6R0K1d5y5BbDWyR8J75WIjDWTOgIW/P3aurlJQBobKp0QNERZHxLanQPfmxTC6N7uhfxfpNeAekWiFqD6hb4dVx7RL1OlkgAyDIX3TGKttDRUGZYrNp9leEkqWlrKGNk90bYfswXkbHJUssuijQAdh25gf5dm0BPVx0/jlqHRZN7sDKiciWExVMVgH4zz6CWgz7uPo1Fw5pGGNy5BlyrG0FFqWyGKeE8d/M/eBb6mqWT/Ny+Hnq0dsG0dadw42Eo26IoyobeJfKJyBTPujaIiU9hUSlEElC0yvyt53D7cTgjh0hjo0lta0YS7Tjmh+3H/ZCf/xZtGztiWJcGWLDtQuH4IhFHaWPQfPQZad/ECbvP3AdFuYz70Z2td/Xua2yOX/p4oEOTgjQI0TpfhMcxcux1QlrhOsv7JUoaAJfuBeGcXwDmDWzDxQDLCyTvxxHgCHzXCHAC4Ls+fr55jsDXh8DNh9EYMPssC4NfNdETMzfewPa5beBgqfVRNpOZnYch88/Ds54Z+neQ7g18HpqIn2efYWuhJvr5Q6wrMikT6668xCC3qrDRUynTPv8LAUATxcSnYtMhH+adprxw8vDXtCVDpwFTWw8IjWOeWGqbpncFCd19LgKgvOsVAUpe/dM3A3D4gj8jP8jINNZTRzt3J/T2qg0qdSfeqM/lu8H469TdIn283BzQvZULtNWVJJ6XqFzhiWtPER2XAiILaB4Sszt88RET/BOmVYgGIa9zQNhr/HH8Du4+i2R17skIJ4LCu5EjurWsWWyd/4UAoHlprbTOIxcfITQmkeFC661fzQw/edeBs7WRxHQEMtBP3XiO7Jy8wuiJuMR0qQSAaK4D5x7i5I1nhaQD7Y3wb9vIoYjWAq3jom8gthy9zd4lUkR0XhQhQUJxoigW0rCYMaA5KlUqni4jqgLwPCgaTnYmOHLGDz73gmCop1FiNYBHgfE4cO4F2jauyoT/KDJC1NIycpGX/w4aqgrsfEpqhO8vq46jk0c1tGhgh3vPojBv6zmsntARRrpqmLT6BPPOk4FP745fcQx1nczQp21tZrxPX38aY3o1Rvsm1Qqf/eRdG0ERbzBj4xksHOHFPrv0OV75SwcoKVbG/G3n4Wipj5YN7FlpSlEEgHB88TGoCghFb7RuaI+xvdxZxMzsTf9g0A+u7HxOXn/GdDG2zOjGsBCukyqFTF1/GqN7NJJZAyA7Nw+ztp3BxXtBReDTVlfGgkFeqOdQPKKjTF+O/GWOAEeAI/CdIsAJgO/04Pm2OQJfIwIU3jt66SXUq2aA/h2cERD23uj+EIa2JEy+BAKAvF5nn8XiWlA8DNSqgOyJ12k5yMjJh76aAkZ72JQoBPg1nvX3umYy8BdsO48jlx4xsbtBnVy/CSiy895i5cVANKiqzVJZvrRGJMCBk7exeMPf6NWhEepUt0Rqehb+OnpDajUASXsIf5WK8b9eBqUFGOoqw0BbGZtntoRlKeU6aSz6fotLSmeG9a5Td7Fu0g+srKGQACBv+owNZ7BifHsmBigSa2xezwbVrA0xf8s5rJnUCYY6ahDdJdJnqG1vgqnrT2FYl4YsIkAkIimeAvD45SupY1Caz/iVx7B4VFs4Wxsyoo8iAigqgyJOSPSSyjJum9WdRSVQlMKaiR3ZOokEmrL2FOo7m8lMAND6SfSPiB5Ro5B/Hvb/pX16+Ho4AhyBrw0BTgB8bSfG18sR+I4REBnjg36oDvfaJhB63b8kAuBDr4WqnG+6Foyo5CzoqypATbEyTLWUoKYoB2tdFWgoyaNkH+N3fGm+sK2LvPFt3BxYLjt5VYWNIi7Iy0oGFBmAHzMv+2NBQ5oVO3xC8SIuDVpK8uhe2wz5797hb/9oJlqpo6LwsaYu97hUDWDG8v1YOKk7zIzep3lcuP5YYjUASRO9epOBn6afRmJqNib1q4vurexBaQJ7Tj/H2imezPMuqZF+BYXmU2qHmb4GbMx14R8Yg5XjOxQjAIRGNkWXCHPrzQ21MGLJ4WJTUCTJ1J+b4dq9YGw+fAuBEfGwMtbGpH6esDTWLhIBICqdKD4IjdG1eY0iBn9JBMCLsLhCMkAUBUN3v6qxlswEQLkPk3fkCHAEOAIcgRIR4AQAvyAcAY7AF4fAi7BEjF1+GVfuREBFSR4zBrsyj/+IRRew98xztt5J/eqhTzsn9Jt5Gp2b22L70cdISMlm747o7sIMK0nj0LOgiGTWz7OuGfadDUB6Vl6xfiMXX8SNB1Ho3dYRUXHp6NbSjqUAxMSnY+LKqzhyMRB2FlpYNq4JWrhaFIlGoPUJ0wFkmeuWfwz6eDsi7FVq4Vxf3MHwBf1nBESl6eh+kne/a4uazBtLXk5KO1ix60oxwcH/PKmEASiqJDsnX6pRWt45KSplxcVARlINamSJ16k52HMnHDn57+BooIaedb/MsG2qBnD83F38Mti7SMg+EQC3H7xklQFKa4t/9wWRdf3aO+GXX69g9rCGMNVXxaRVVzHmx9qwNddkQySmZENOriLUlAtSSoKjEjD2178xf1hr1LQzBnn5J685iWVj2hUjAMhDL/SslxQBIG29FOZPofoUaTB/eBtWBUCUAiAeASAcQ9zgL0sEgKiagYtdQTUD3jgCHAGOAEfg8yHACYDPhz2fmSPAEZCAQHpmHgbOPYtebRzg7W4F38evMGrpRexZ7A0TfZUi+fgUAeA98jAz0qcNdMXjoHj8OPUUdi3ygmNVHanjvH33b5F+AaEJrN/2ea1Zv/6zzrAIg0Gdq7NQXnpGhn7XFnaFz0jsKzA8EYPnn8OWmS2ZWJgkDQDaonCNJc115U4kek45yRTFiWwgtX9qbaoZ4vebIehT3wJ6qu+9p2RUZebmf5QIAPIsTt50Ag2dLNCj+ef5g53UvqdsOoklQ71ha/pe1E50bT5F/XLxK0qG4pjZO7Fmbl/YVS1Q9i9cT/5bZgCWVE+djK/Zm87iol/RvGbhOJIEBz/0l8WzkIKyenUcTTB3aGuJ+gblmdMn5A2O+cdgYov3nv7ffULxKDoZE5vbwURTsiZCeeb6kH2E1QAMdDXY0PGJqRg16w+mA+BWx7bU6aatvY7Wbpbsu4O+N/acec4M/5nrb2DNZE8Y66kgI4s0Rc6x7zdRlQAiAEYuPYJZg1qgtoMJVu2+hjM3A7B5RhcWPl+SBoAwt15cA+BNciYmrDqOHq0KCNFTN54xPQAqQXnRNwh/X3mMGQNbMJHHfu3qonl92yIaA6QBIBzD3kJP5ggAinagdZvoazC9AKpOMWXtSQzr2pATAKXeJP4CR4AjwBH4uAhwAuDj4stH5whwBMqJAHmMYhMycM4nDKv/uoeDKzrA3FC1GAHQa8pJ7JjbGjXt9fAmOQvtRx/FkjHu7I9wapLGoX+X1o+8csMXXcDuxW1Z3i7VHR+24Dyr+e1ip8ciE+gZ/TFPOapT1lyFsZ4qWjSwkEoASJtLR6MKhi48j53z27C5SDis78wzaNfEihEAx/yjcSs0AXb6asyA0qhSGUmZeawEYFbeW7Y/U00lTGph98E1AL50AiA1Mxu/rDuGn9vWR4NqFuW8ZWXvJo0AoHxxMhYH92pWqrFIxMVN/1DsPn0Pj1/GsvxoMtAsjbTwQ7PqTAxQkuBg2VcruQfd2zV7r2HniTtsLhszXZAhSXnjVHqQyuVRqcHytN+uBUNeriIGNLRk3YkQWX0pkKUC9HW1AKUH0DsRiZnQUKqM1o4G8LTTK/d85VmjtD7X/AIwfek+ONgYY+nUXtBQU0JyaiZCI+IQ8zoJhvqaUFFWLEb8iMb7xycMNx9EYdbQhuyflu7ww4Z9D7BodGO0dquKZTt80bGpDasWIEz9oBSAP07cwba/faGpWgWDf3BlQpB929WFW03LIgQAjSusAkDq/1FxKSANAPKsU5UFEvgjgUglRXkm0ti/fT28e/cOO0/cxZ+n7rKyjSQAOHtIK3bn1u2/wTQH5gxpxe6DtDGoJKYw57+kCAAK+xdVE7jzNBJ1nUzZ92VjF0tOAHzIS8vH4ghwBDgC5UCAEwDlAI134QhwBD4eAmQcbdz/EHM3+cDZRhfVbXRw/UE09izxlkgACNX2hQQA/ZEtbRxavbR+9GzKmms4vrYTyECnRp49G3NNWJlowHPQ/mKbF6UjSIsAkHUuccHBjNx85k19k57D8v9dTDRgoa0MSx1lKMhV/Cief9HmvnQCgNTvBy3bjwk9mn4RBEBCUjp6j1mPGaN/KJUA+HifHtlGFukMkKEnqZHY26whLaGlVnZvPRn3qopy6F3PnA0dnpiJLTdCMLhRVZhrKYHutG9oIhpW1Wb3euvNUBhrVMGgRlW/CB2LrOxcRsioKiuC0iT8HgZj15Hr2H/cB55u1VhpwHYtakFBvng+P313Ldx6G5fvRKJxLWP83NEZQeFJoIijX1ZcRi8vR4zrTdUkylYisKRTFaUA9Gzlwjz4vHEEOAIcAY4AR6A0BDgBUBpC/DlHgCPwSREIDE9Cr6knsWl6C9RxMsCz4AT0n30Gf8z3KhMBYKCjLHWckggA8QgAUeWB+s6GxSIAhMBIKwNYlrnEIwCE4196EQdHQzUYqCkWOY/U7DwoyFVihICoRcUlY+Gf53H3RST0NVUxq38rVjKLhdT/dgJ17E1x4V4QcnLz0d+rHvp51WMeyeDoN5j1+1kERsbBo6Y1XielwcvVgaUAUO36BTvP4fazcDbmhJ5N0aSmNYKi4jFn+1mY6mng6sNgeLs54ujVx0XW6FbdEkuHtkNCSobEddHL4mum8Q211TF10wk0q2OLYzeesPBkWm/3Zi6YvvUUbj4qqI++flxniSQAleibumQf2njUQPPGzsyL22fMBkwd0aHw9wkL/sLiKT2hIC+H2SsPMUOvppMFZo/tDI8GjggMjcXUJXthaaqHPX/fwLLpP2L30ZssBcDMSBvLN51AhYoVEBmTgN/3XWbruXZozhdNAuw47oe1e6+zXHcKD+/Ttg70NFUQEp0AEmp7+CIaHnWssWikV5kV1+9FJOHAvUj0rm8OFQU5JgZopFEFQxpbISfvLR5GJTNPsJORGtMJuPYyHhcD4j5KFEt5vriolKDvw5fY8/dNHD3rh3o1rfFjRzfcfRyCob1bwNz4vUCgpPGp/4vwJMQlZMDaTBMr/rzDhACpEkC9aobFyiWWdY2v3qQyvYBJfT3hYm/MhP1W/HUV6yZ1YqUgeeMIcAQ4AhwBjkBpCHACoDSE+HOOAEfgkyJABECXCcewYWpz9gfzom238eeJpzi1vjMsjNWKpQBI864TASBtHDLYpPWr46TP5qhqrI6pA+vD99Er9Jl+GnOHuxXTAIhLysTPs85iSJcacLLWkZoCIG2uWg76UvUGKAVAvL2MT8f+u5EsjJpSACgVgBqFUXerbcp+ZjXFNxxDXXsz9G5ZG7eehmHtoetYNaoDM8CG/XoQrevbY0xXdwRFvcGEDcewcHBb2JnqFes3fctpjOrcCO3cqhU+69OqNus3c9sZVoubiAMas2fzWujbpi4qVaxYKKJGBMLkjScwwNsVtWxNpK5LR12l2PiLdl3A0A4NGbkgWu+zsNeYuPE4lg5rBwsDLZkiAMiQi0tIwdgBXrj3OBS/bj6JRnXtMKJvS9y8G4i//7mDaaM64pd5u9Cgli1+6tIYQaGxmLBgN1bM7M20HXqOWIuhfZqjfzcPvAyNxbh5u7B8+o84dek+w3zcQC+kZ+R8FREASalZTCn+eehrjO/dBD961S4Sfk9h26OWHmFkwPKx7eBZ16ZMn38K+b8fkcQU/0mjgu4plak01azCxAFTsvIYiUUpAJRlQGSAi6kGvKoZfhGpAST4N2XxHnamTRs6QU2lIAqIIjzUVauw+yBLIz0S+t7wrGeGOcPcmODf64RMzP7tJhP7dKtpLMswxd4hvM76PMe6fTdAZACVCZzavxlcnS3+M7lQrgXxThwBjgBHgCPw1SHACYCv7sj4gjkC3zYCFEa76aA/SwGgPPupA+rjj+NPMaqHCzzqmspMAFAKgLRxLE00pBIApB0gUvo/cTWY5eNTjXDK8SejnOp8T1x5BfRMW70KJvWvh+Hda7LKAmVNAaC5qFIBVRygKgCDu1RHWExqoQaA8KQpXHrZ+Rcw0ajCaqmbaylDsXJF5kUVtichrzB7+1msGtURZvqayMzJw8QNx9HUxRrVrY0wYf0xLBrSFtWqGkIYRq+qpFCkX3ZuHqZuOoX6jmbs3fk7z2H16E4w1C6oL04RBgbaqnCvYVVkTNFaiIiYue006jmao7unC56GSl+XvblekblFY1DEgrT12pnpyUQAkNG/ff9lZrAfPu2HKoryuPckBNNGdsLv+y7B3FgXVhb6rATcpkUDYaSvyc573pojMNTTQBNXRwybug2r5/ZFdXszkAYA/a6lqcL6LprcnYWDfy0pAJfuBDHRN1JjX/lLB6gpF40oIey3Hr2NjQduoluLmpjSv1mhYUlRICRO5+XmAD0tlVK/iBIzcvH0VQoaWesiPi0Hv154gT71zeFspM76Po5OwY5boRjmbg0jDcUvIjWA7stfR69j8eSeUFR4/9miO0ERMyQMOHvFQcwe16XEaABKRwqJSkZdJ0N2n0gfYOTiC1CQr4Rh3Wqij7cTNASCnqWCyV/gCHAEOAIcAY7AB0KAEwAfCEg+DEeAI8AR+K8IiFIABnZyLlQIF435NCYFf/vHYIynDQutltZuPQnDr/suY+uk7iyHW5jLX8vOtIiqvpAAoPGE/ej3xbsuwNJQC+YGWhi5SkJ9cY8a6OxRo5hSP5E4qw9cZUsc260JixIoaV00vvjc1Fe8CoBwvbISAKTuPmnRbkwd0REHTt5CZ6/6LLy7Z4eG2HX4Ogb1asZSA9y7zCkG6dzxXdHV27WI6j8RABQRUNPJHPGJaVg2rRccrI2/CgKAUiKmrT+Ny3dfYskobyb4J6mJasE3qmmJZWPbFaYBiEoYOljqY8OUzqx8oawt/+2/2HQ9GJSy0v3/0So7b4dBX00RPze0hH8JqQHPY9NY9QszrbJrEsi6PtF7FMKfl5/PSB36OfJVAo79cxf7jvugcX17zBrTmZEAZkY6RcoFSpsnISULc3/zwf2AOKz4xQO1HfVx8low/rkZhhUTPMpUhpFIppMX7yMzKwdtm7mwNfDGEeAIcAQ4AhyBsiLACYCyIsbf5whwBDgCHwiB6Lh09J52ilUtqOtkgAu+4Zi27jr2L2vHBAeFjSIANl4LZkrqJKYmrZUWASAsq1dSBEBu/lvM3HoaLjbGxSIAhHOLG+kUHbD/0gP4PQvH/IFehWr2Ja2rpAgAaeuVlQAghfXZKw+iTvWquPsoBJOHd8DeYzchX1kOL8NiMX1UJwSFxRaJABDuT1z1X/j7Xf9gli9OivGZWblffAoAqbFTeL+upjK2zOzGVP8ltYPn/bFo+wUICYDktCzW90lwLEb3bMyU5cvaSFTvZnAC/KOTkZX7FuGJGew+n3v+WmpqQNtqhizyRVGuIt7+C3SqYYw65pplnbpM70fEvMH+47dw9Owd1q9T67qMOLIw0ZXJ6BdNdvdpLH6acZop/08f5Foo/kelAIcvPI8RPVxYmpMsjSITxs3diRaNq6OmozkOnvZF5zb10KFlHVm683c4AhwBjgBHgCNQiAAnAPhl4AhwBDgCnwkBMpaPX3nJ8oKfvHwD0gQgL2EjF5Ni+byUW01CgBeev2Ze04oVgNdpOcjIyYe2ijzGe9qyUoCSNACW77mMVaM7sl1KM6hr2hhj8qYTMNXVwOgu7rgXGIVpm0+yPHxxDYA3KZksF79HMxeQIS4c87p/CH4/eRtLh7djYoGiVtK6jHXUi2gAxCamYcbW0+jm6YLtp3yxZKg3bE11i6QsOFkasKiEn1rXRfNSarSfOH8PW/ddQpP6Dhg/qC2u33mBBWuPoF+XJujV0Q0ZmTkYNWtHoQYARQ2Mnr0Tfbu4w87KqFgEwJjZO5kIIKUIjJ2zEx1b1UUTVwcMmrwVg3t6MoHBL60REbLg9wsgLz6p/C8Z3bZIiLtovfTenC3/4OS1Z0wgcHI/T/ZIlDqgra6MLTO6ShScI/V8UryXpYRhclYezj2LRS0zTVYlQFpqAKUQXA2KZ1UFYlOz2VqevkrFy7g0qFWpDC8nQzS10/ugFQSOnbuLwJBX5TL6hedOaQCv4tNRzVq3yOfZ9/ErjFh8gZUvpUon1BJTsiEnV5FpBYi3uIRUDJmyFaGRcVg9py+7xxS1QmkqCyd2h47W+8/Zx7p3FIFEFRsGuRWUd5T0s9P/UzskrUHYv6T3xPuW1I+++4gcstdXRc+6Zh9r63xcjgBHgCPwzSHACYBv7kj5hjgCHIFvEQEiADZdC2blAPVVFaCrqgA9VUXoqSjARLNKkZKAQkV9Mq6n9G6G+o4WTLFfGgHQoJpFodL/nYBI1LU3xTuq213dklUBEI6ppCCPPq3roF+begiJSSgckyoBEIkgUucXnYOFoRZLSaD646LqBMJ1kRiccHxtNWUM7+QGOzN9TN18UiIBUM/RDOsP38Bf5+5idv9W8G7oJPXYRWH7c8d3QbsWtREe/QbDpv3OdAGcbE1YPwr1nrPyEA6f9mU6AGMHeuHnbh4IjoiTSgDYVTVkQoJLNh7DhgX9mcbA3FWHsGv1CDbPl9TCYhIxeMFBxCelo0vzGpg+oLnE5Yneo4oNIhFAUerARb8gRgpM6OOBSpXeV50QDUTkAlURoHdG9WgM+cqlC+aVlBpARt2KC4FobKWD1k4GjOwiIUFl+UosbYB+J0O0gaU2e/6hG+XuBwTHYO8xH1YO0MxYG6P6tYazfYHgZllbTu5bbNj/AFsO+WPLrFZoXKuA6KOIgCHzz6FXG4diqT80BxFYF32eYsJgb8xacQAtGjvDy9MFM5YfwMh+rUD38GM3TgB8bIT5+BwBjgBH4NMhwAmAT4c1n4kjwBHgCHAEPiICZKSsv/qSzTCyiTXK4mn8iMv6IoYWlf6jxYjn9osWSBEp6/ffwPZjvhDm+T8LeY2hCw+y1zZN7wrHqvrF9iSsLiBMEaA8empUclBak5QaMMitKotwuRYUj0kt7ZjYpU/IGxx/FIMJze2go6LAhqOoGColOLmlPZ7GpH4wrQAy/invf/GGY1BXVcKgXp4w0tPEpt0XmECgjWXZCAcqZzp80QVYGqthyZgm0NdWYlUBlu7wZSkCJFpKWhmSGmlXUJnJXwZ7s2iVxRv+xpPAKLaudfP6FVYq+FQXrTze/PL0KW0/PAKgNIT4c44AR4AjIBkBTgDwm8ER4AhwBL5gBMh8Ss3KQ5XKlVjudHJmHsISM5CR8xaxqVmszJq2sgJ+aVaQAvA9N04ASD79uMR0jFp2BIHh8bAy0UZ0fCqWjvaGe62qRTpcux+CyWtPgjz+swe3QvsmTqCUgF93XcG+fx6gWT0bLBrpxfQTxJu0FAGac9r6U+jWsiY6elST2Fc4lig1wM1Kh6UGCL37v10LhrxcRQxoWBCGLiIAKEVgYENLbLj2EqqKlaGqIIdqRurwsNUtUuKwLJ8NihIZP28XFkzshsTkDNzxf4kxP7fBxRtP8CQwkpWVlLWlZ+Zh1JILaNnAAt1b2aNChQo4fzsMY5ddQi8vR4zrXbtQH0DSmFSWctmm45gzrguMDbSQk5uHnYeuwd7aGBpqSpiyeC+rbjF9VEe4OFE5QOlkC32fbLz6Erlv32Gspy1LnQiOT2fEWT9XC2irKGDL9WBEp2RBqbIc2tcwQnN7fTyTMQXgeWwqtvuEIjEzF1W1VZCSnQcXEw1UN1bHlpshcDRQg390Cith6mqpjZ/qm6NypYossqm0eYnQE45voaWMtJx8Nj5PAZD1NvL3OAIcAY4AwAkAfgs4AhwBjoCMCJCnMjU9G+Gvklid9AbVLVgpvI/Zbocm4MC9SExsYceqAMiSAvAx18PH/voQEKr3zx7SErN+OwsiBX7p44HGLpagMPyT155i29++SM/MgUcda2boV1GoDEkpAeIICFME+rarizE93Qtz3q8/CMHoZUdRy8EEayZ0hIpSgee+tBaXloOjD6PQ2cWk0NtPBICqohzTA6BGRuSqi4FME0NfVRHnnseiX4MCcuCPW6FMG6Cds1FpU0l8TmkjVD6SjO4Cr/sxzBjdCSERcTh//RGmDO9QrnFTM3Ix57ebuOQXgc0zW7IygVQpICk1GxZGalLTJm4/eIlpS/Yy415XRw0b5v8MVRVFTF2yD83cnFDdwRzz1hxG3y5N4FaKJgZFUhx+EM2+UwzUFHHMPxqPolMwtLEVVl8OgpWOMnrVNUPA6zT8cSsM/RtYQK5ihVI1AEy1H4lApwAAIABJREFUlLD03AvWnwxyit44eD8Kzez0GAFAJIO9gRqGNKrK5vvjdhgjABwN1Qr7lTSv+Pg3gt+w70ZPWz1OAJTrNvJOHAGOwPeKACcAvteT5/vmCHAEpCJAodBU8/xFeByeh7zGg4BohL1KZEYT1QY31lVDNWtD9PaqDWtTXoqLX6UvFwESXxy/4hj8nkYUqvfffhyOqetOgZT9xVvTOtaYO6w1VP9vqItSB0oq/SctRUAoPGigowZFeTlExCax8npEBHi5ObDPkKlB0YoX0tC8F5HEDD7K/6+qo4z99yLxIDIZgxtVxS7fcDT6v1YA9V95MRCBr9OgWLkS8t+9Q4caxsyTLd03XnRWEoIkg3rayI7Q11HH8k0n4WBthFOXH6BbW1d4ulUr86E/DopHn+mn4VnPDHOGuSEhOQsjFl3Ao8B4GOgqg753di30gmNVbYljE9GSlp4NpSrykJOrhEoVK2LN9jOsLODkYe3h+zCYVbj4dUZviQKPokETM3Kx7HwA2lc3Qj1zbay8+AI1TTWhoyyPv/zCMa6ZLUw1lUDRAisvvGD6Iq4WWqUSAO8A7PAJxYgm1rDSVWGVHZaeC4CzkTojADbdCEF/Vwsm/EgEz6Kzz/GDizFU5OVkmjcn/x3+9A3HKI+C8Sn6ica30+MigGW+jLwDR4Aj8F0jwAmA7/r4+eY5AhwBSQjk0h+Wf1xC1OtkOFkZsJxnMvT1tVULa6Jz5DgCXwMCotJ/aiqKRdT7E1Iysf+fB7h89yXy376Duooi+rWrC/faVoVh80LyYHg3Nwzq5FpsyyWlCAiFB0kDoLqNEfss0efL90k4ImOTWd47aQb0bF1Lag68cNK74Uk4cD8SZMRqKcuz6gGvUrKLaAW8SsnCqktBaO1oAE87PeZt3nk7DMPdrZjhKEsTaQDsOnID/bs2gZ6uOn4ctQ6LJveAg7Ux0tKzykwCUFWAkKhk5vWPiktDt4nH0bddNfTvUA0K8pXg8zAap66HYO5wtxKxICJg+rL9aN6oGqrZmbLqExOHeMNATwPX/QIwoHtTiSKNwn3/7hOK3Px38HY2ZKkWZLQHxhV4/MUbpVO0ctAvlQBIyMzFkQfRmNbagWkxCHP0iQAQVQ6gUH4hAUDzyTKv+PgiosdQTZFHAMhyqfk7HAGOAEfg/whwAoBfBY4AR4Aj8AEREAmaXQmMQ0xKFshrRU1BriJMNJTQrroRnI3VJXoiQ95k4NSTGLyMT0d6Tj7zCFaqWAGaSvIsn5lCXcmjKWokfkZ/OJO3bqynDShd4OKLOCRl5rJXqJ/ICKooyAsW9SNhtSmt7BGRmIlDD6KQkJHD+hmoVcEPNY2Zp06SxzQ77y0rzXbt5Ru8Sc9hodjUSKfAWk8FHaobMw+teKN9HX0YjZA36QwXWpKKghycDNXRsYYxMxqEjTyQ9yOScPrJK5b6QPNQH3XFyqhroQXvakYsJFzUpGkAlBcn0bhp2fnYfy+CeZvJ60g5y06GauhayxR0zucDXrMzmNTCrpgOA+15/91IRCRlsvXTeVLYNe1XHF+RwRSZlIl+DSxAOc6HH0YhIDaN9RXOa6iuWOqtJcN+/tZzOH71KTo2dcaMAc1LNQyFgxJJMHDefpYGsGFKZzSsYVFszpJSBETRAxQ1s3ikF5rUti5MDaDPiY9/GGZuPIPUjOxCzYFSNyX2gggzoVbAkYdReB6bxnQx6PNC92KnbzhGe1jDRFNJ5ilEVQCeB0WjtUcNFn5/zfc5lm48jlnjOsPD1VHmsUQvUvQDjbPp4EPk5L3FmF61CzEhgmDh1tsY2dMFVibSoyKIAKDQ/w6t6sC9nj0u+zzF9gNXsHZuP2iqK+NRQESpugD+UcmMSHEx0URcejaGuVvjQURSEU+8cHOyVAEQ99CLRwBIIwDEIwCkzSs+Pv2+/HwArHRUOAFQ5pvIO3AEOALfMwKcAPieT5/vnSPAEZCKwJvkDCzYdh5pmTmY2r8ZC1uetOYEJv7UFG4134uQCQdIzc7DmktBCE3IkDouGbCtHQ3RtVZB+TlqZOhSaDPlMJPRL61Z6ihjvOd7sT+RYUuK6FQaLTwxs1hXmo9Cn3vUMSs05kX9yHgmUS6/8MRi81K/+hbaLP+XDE9Ri07OwprLQczwl9bo/R/rmcHduqDGOTVSa6eQbRFZIN6XyAPKQSZyRFZMiOAY38wWxhpVWJ/SCICy4kRj0n4pnFxEqgjXrVGlMow0quDZq9RiBADtc9/dSFwJipN4ppLwFRIAhAOFsIsIJOG84vuWdg4U4r9kx0XceBiKNRM7obbD+zsn/Za9f0LK/oMXHMDLyDcY2b0Rfu5Qv0g9eyIYVu2+ij1n7rOxV/7SAWrKBcSEsCoA9aP+4tp0dNe3HLmFTYd80KSWFZaMbstC1+nfs3LyWLRNCXp2bB5xrQC6l8vPv0CHGkZoWFWHfbZI9I7a8CbWMqcAiONDwntb91zCldvPsGJmH5gblz31h8oAzlh/HT+1c8Kh84Go72xYpOzfuVth6D7pBAZ2csb8kY1YyoS0RuUndx66inm/dGVpARMX7cav03uzUoWy6ALQd9Wv518wkb6fG1iihokG6N9EOfyUi09VGNZfCQIJMtroqpQaAVBSjn5JEQA1TTRkmtdCWxnLzr9gkR+U9uEbmoh9dyPQxEaXEwCyfKD5OxwBjgBH4P8IcAKAXwWOAEeAIyCGABkgZDiRl9LMQBPXHwRj+dj2iE1IxcYDNzFnSGtoqhUYnaJGhsbm68HwC0tknvAedUxRz0Kbef7JiLsXkYgD96LYH9nayvKY2sqB/SFLjTz3FJJL81EeM3mHycij38mo33sngkUFkBd/oJslU8+mJjLk6WcylBpY6qCzizHL2SWv/u83Q5jnXEm+EsZ52haGP4v6UZ8KqAAdFXn0b2AJW31VJGfmYvcd8nYnsTm6upgW1lgnzz/VYSfVcDJ++ze0hL2+KiMIyHi9+jIeJx7FsP1SBMDEFvZs/2Q8L/knAPHpOcxz3tfVggm7EWbCdZLRK1Imp2iIVZcCkZmbzzAhMTiKWCBMyOAmpXFSjG9hr1/4x39pBEBZcRLVnQ9LyGBzF5ypFosCOOYfw6IgRISGeATA3/7ROPE4hmFYw1iDET6G6lXY+Z98/Ir1pdx0ITkjJACoH90TIm5cTDWQ9/ZfnH36CiefvMLbd/+irrkWhrlbyfTZzczOg6KCXJkV8elzQCUBqTQgGebTBzRH64b2LDydzuHAuYdYsesKSyGYPbglizIQNWlVAcQX/Nfpe2wMSrWhKANKRRBFFehpqWDhCC+YG2rKtE96iXB/HJOCic3tmPc/KC4dW24EY3AjK9joyRb+Lz5ZYnI6Zq88BHXVKpg8vANU/09yyLyo/79IHv4xSy9h1cSmCI1OwZbD/lg0yh1qKvLYe+Y5lu3ww9KxTdCuiVWJZRNpOIpOoJz/Rev/x951QEV1bdH9LYDSVKqggAKCFcXeUBR77yXGHnuLvcXYey/RWKLGxK6x9957VxRpAiJdOoiof51D3vgYZmBoRpN71/orOPPevfft92b+nHP22fsvPHnuj4lD2+D79nWhrZVfY10A6XuFxAAlZhElLzde9WGHkXx58vDzTkJ9lIySKvi0vqq/lVX6qTefPqOSBoA6BgAlCjVZl+aX3AICoxJhYajD3yGUxBQuAJl9GsXxAgGBwH8ZAZEA+C/ffXHtAgGBgEoEpL7mdq7l2TZt9qYzaFW3DCo5FsOi38+jWW1HlLcrmurcoOhEFqSiAE8eNMsPOvEsiCv9FBRLPvX0A3b5OQ88fh3FwTQJcMkr7nQ+UcKpqkltAfKAV54AqGtnzArocso+BT80NwWsRCmXKvLy84iOTgEAJRykQUEtKa4/CIjkoHXC3z7sUoBNgeEPdUqislXawIwSGVe9wjhglnqBs2LPJ29TkObJ6HHVJAGQGZxILf23a758v+TsBGkfJ54GYc99f65YyxMAVIWmZyE8Lomrp8SikLdg0PnEiNhxx4+TMxSsEjVdngCg1ogxbg6wLvKZsi5Vs0kMT13LQUYYZfb9xHfvsezPS9h79iGzYCgRYFZED9QeQI4BNChAXze5I0joj4bcFYD+TYJ/9Dki5gxV+ksWM+IkQmBoNAsUktimvEVBah1QZhVosndiBFDSiKrFhBe5AUQnJmOoix3y5dVUAvDzSkGhkRg8eRPb73VoVg3/y/M/6BbQhk1xE7Y0NNArkK7tnnzPxAAYv+wiujZ1RI0KFnjwIhhjllzApbsB6NioFJaOdYWFhhoFyljkhC6AJvhm5hipBcDF3oRbkcQQCAgEBAICga8DAZEA+Drug9iFQEAg8JUhQL7nRoa6aFSjFKia6fM6gkXSpq8/iWa1Sqvsh87oEqSgVp4AyOgcel8SzKLkgqoEgLr5pB/glJxQdR4xALpUtkLj0mZptiEF0x8+fcKgOrbcr67JoKoi9cTLEwDPg6Kx8oIn3iV/QEMHakconmE1mpIIv1334eM6Vy6ukYJ7RgmAzOAkT8zImQlyDCTKNInOyQNyqu7/ftOX9Q2k4F4ZO3mwT9dHAZJyC4DEhpCfKyWR5Phqcl+ycwwlOJ77BmPLodu49sgXWvnyomF1ewSFxYBs/pSt/yRXAEokVXKwhFdAGDtoyIehXgHExCdyUsGksB5Wjm8HRxvTVK0DyqyCzF4DiQNSAozo7ERxz8pISEzCzkPXEBoew6eHR8bg4TM//tvU2ADzJnTl5ICm45lXOIbOO4N+7crD0+8tth56yo4A37UorZEIorp10tMFIIyPnL3HbgEtGlaClUXm2xc0uT5KVC4/95LZLsQcID0SYgQNr2+fZfaFJuuKYwQCAgGBgEAgcwiIBEDm8BJHCwQEAv8RBEgBfe5vZ+BUygI6WvlBCQEapAnwy8QOGVqXEUWalMopCPGNiMPTN9F4FR7H9PiMEgAUWNK5XmFxTL0ldW56jQIxVYG8umBQHlCqOo8D1EYOHLwqD1p/3kl3rmJLAaryMRTgUZKB6LsBbxPw8HUkXy+9Lt+TvHWA5iCGg52JHmrbGqGyVRHGQ3lQFZ36fSWtAWqrcDTX537f0uYGaVgSdH5GCYDM4ERsC6rikwaAuuunNUkPgQTV5AkAslKjCr+8DULVx4ZYFrdfRXBwOtLVPlUCQH6/5OdmhRmRGx/ZoLBoDJq7FxFR8Vg3pROr+0tj5Y7LoCp+w2r2mDusOVfKqaf/iWcQjl15hkv3vBERnaJXQfaCE3o34M8ZDal1oLhZoVSsAvk1kL7Agq3nQJaFrlVseX51gz6HJLqX+dp/bqCWMmdAcAz2nPZAQZ186OBWCsZ/a1hkd0VVugDkYLBk/RE0qlsBFctYY8+xm8xkaNO4SnaXS3M+Jc2OPg7EyWfBiEtKZoHOjpWKoY6dyVeFf45fuJhQICAQEAh8YwiIBMA3dsPEdgUCAoEvg8CrN28xbP4+RMYmMn2ZApSKDpZsZWZkqFpJXFKt3//gNffQqhP0U5UAoMB5zz1/ThSoE8qjK8/JBEB6VWR1yQMKqCi4pUo09faru0bluYmFsPqCJzsjyAexEKwKF0QDBzNOCMip8u5B0dhwxZv7iOWDlPTtTfW5ai53VMjJBICcdSFvn1B++iTGgzwBQKKBTwKjNH5QSXthbEMHZkhQ0oMqqV97AoAujpIAT72DUb+yrcJdgFoGJq48iov3vNDRzYl1AzQdcttBZVaBfA5NkgSarpmZ4yRXgB0Hr+HWAy8W3BveuynKOxbPzDS5dqyyLsDQXo1x+dYL+AaEYPn0XqhXvTQCg99i5or9mDOuC4yL6OfaXsTEAgGBgEBAIPD1IiASAF/vvRE7EwgIBP5BBIhSGxOflCbYp4CXFMGpF1o+KPgnReozz4MVQTEF+oYF8nN1mAJVCqr33AtIwwCg/v91l724V58GBbhUnaf+ewdTPVgb6WLzdR+QHd0/mQCQawNI106VeRIdtDEqyGJfL4JjWOBOVXKBkgdPAqNx8WUIJzrIh1walAggS7KBdUumqu7TmuT9ftkrDC9DYlgAT35O49LmXKGnCu+3mgCQkgd0Xd9SAkDdx3PBlnPMmMlsD//tp/4YvmA/tPLnTcMqkNaS6wuklyTI6a8OCq6pFWDemoMw1C+IH7o3gIVpYaz78wzmTegG+xJpe9xJHHHFnkuoU6EEqpexzuktZTjf4dN3cfbaU4wd0BLTluxGo7rl0bxBJUxdtBvDejeBQ8miiIlL5HmyKmyY4SbEAQIBgYBAQCDw1SEgEgBf3S0RGxIICAS+BgQo0CeasrtPMJ54vsFznxB4+IWC7AFb1yvLtOX8+fIqtioJ7iUmf0Cl4oXxXVWrVMJ6dKAqDQCix5PAH9HoTfW1FWr8cspyRhoAmaG2y/dBFF1yIyAhQOUhbwHoUc0aDRxMIYniUbDuWsqUrdZ0lazKVGkAqLqfFMYTvf6yZyjbeVGLg7LLgfJ5lEDwCYvDeY8Q3POPBGEndzjIyQSAXD+hTQULtHGyVPlYSjR+OQNAEkIkx4PRbg4a05/VsS7kC38tLQDpfUZf+odh6Lx9CH0by0mAn35orFDyp3u488R9uPsGY0TXutz/T4OEN0ls88D5x6kEAZXXSS9JQDoDF+56gtg7xoa6LDpoZ2Wcod6EJt83r16HYfTMbZg9rjMiIuNw+6EnRvZthrNXnuCJhz9G9WueZpq7LwKwYs9FLB7aBqZ/X6cma+XUMbuPXId/YDjGDGiJuPh3mLfmAJ54BHACY9XM3sibJw8mzNuOcg7F0aujCwrofBYCzak9iHkEAgIBgYBA4OtDQCQAvr57InYkEPgmEaBgedW+yzh16wUSk96juGkhjOpcD/Uq2rFFnYd/KCauO4L5g1qiVPHP/vC5fbFZXTfp/QdQJZMEzIj+T6r/+fPnxVPPICQlf2Bfc1Iyl4YkzkbWbRMaO7LNnfLY/yCALeDkLQCSwn980gf0rWXD3uXKQ67mn5MMAAq41a1Jfe0U3NK9kxwLpMC2hBFZ/H22DpP2K1epz4xIHbUSUL89JTrUUd+VMSFrviVnPLjXWKLo52QCQBMRQHnALk8AaPIsqHru/y0JALo2T/8wTF51FJQMyJPnfyhlZcItNM99Q/DoZSCL//VtU50/R/SMSdZ/0bGJWDWhPaqWTUurlycJ5PoCxArYdPAWfjtwky0J5cPGoggm9WmIqmWteJ2sjhfeb/DbrvOY/mPHv4Ppg5g6oh28/UJw+vIjTBzSJtXUpHlA33duVUqhVe2y/F5kbAI2HLqOnk2rwuwL0O9f+gRh4bpDvGcSKiTm0ta9l+BoZ4nK5Upg6uJdeO4ZiNpVHHD3sTd6dnBB2yZVNHY1yCqWWf1Ozup64jyBgEBAICAQSI2ASACIJ0IgIBDINgL0A/zn305AV0cbIzrVhX4BHXi+DsXPm05gWIe6qFXO5qtJAFx/4osdZ+9hQveG+GnjMUzs4ZaphARd66yNp9GtiXMq4bODD1/j4KNA9m5XlQCgajf1hlOwK08AeIXGst994vuPKoNxZdp9TiYA6MbbmuhhTMNSCh9weo3WXH3Rk60J5cG+VO1WlwCQtzLIEwAZBcTyBIBUbc8o2SAlAKhton/tEqhRwihHWwAIB9I62H7bT60NILkd7LrjD6pqyxMAAWTbeCbFttHNkVwPrNKwAIjxsPj0C/Y1J2HDXjVsvikRQE2+NCgYJ5eA9fuuM3uGgn4alDjr364G+rWtzn8T22b1riv47eBNVCtrhaVj2kC3QNpqtDxJsOjHVqhbqSTPR+et2nmF/6YkQyc3J24jOHHtOS7e9eL7M66nK7o0rpTlJEBYRAxmrtiHycPawszYEIvWHUFpOwscPX8fnVvUQIPa5VJBcuaOB/ZeeIiFQ1rBoGAKw2bnmXt46BWIn/s0QWJSMgrqaLGjQm6OG/c9MXn+Dg7qTYwNsGZWXxjqF8DSDcfgFxiGBZO6Q7egNl4HReDHmdswa2xnbg3IzSESALmJrphbICAQEAhkjIBIAGSMkThCICAQyAABqv7/sHAXxnZ1Rc1yNoqj/zx1F37BbzHpe7d/LAGQ0zePgpppa0+gZd0yqawApYr5+48fUbaoIXu/Fy6oxar/51+E4NDjQKas06BKZN+aJdgjXm4lR8mDvrVKwNHcANRzTP30226+AgnoSUNSjKd/Z0QHz8gFQJqTFPl7VrdmL3qytPvzth9IgI8YAv1qpQTXNE65B2PX3RQLNBc7E3R0LsYtAHQNxGyg3n9JwFAnf16MqG/H10JzLj6TkvwgZfzOzsVhZ6rH85PK/+83X+Hpm6hUtnlSNT/pw0c4WRZC+0rFYPm3WrpfRDxrItB/SSdhQmMH1hzISQYAXSPht+SsByjZQPOTfSHZm73/8AlnXwSzxRndXxrKiv+77vrjlHsQv0faBm0rWvL+6fkhRgc5BdB9pWdkdMNS/N6/iQGg/Lmjinh8YoqYY0Gd/Cgg09CQHAWIuq/O+o+SBBToU6JAOUlAAf6lu16IjElAS5eyCmYOnXP9kS+mrDnGAfeSH1tnyb6T9ixpAGzbfwWkrG9qYojvhq/C3Ald0b1NbeSTBfJS9b9t3XJwdbbnaw4Mi8bYNQfRs0kVbD1xm91EaN8D29RC69rlspyY0OT7jfVMYhNRsIAWa5eQlsHeY7fwy5y+nMyg8SYkEkOn/obpozuigqMVQiOiub2hsUsFFCmU0qaRU0MkAHIKSTGPQEAgIBDIGgIiAZA13MRZAgGBgAwBUu8es+YgihoZYHDb2ir7XZV/9AWERGLO76dx54U/zArrY1qfJqjqaIWVey+xZdiE7xryj2JKIIxZfRAz+jWDkUFBzN56CjeeveJzxnZz5RaDlwGhmLj2MKo4FseZuy/xLikZfZpXQ+/m1eAdGJ6q9SA4IkblHOrowdQK8DYmHl7+4XjhG4JL971ZOGvNpA6paLyqBPLkDwkFxFQNJgE8EvOTW8tRpXnHHb9UAnfSubSv6jZGCI97x4GjpBifL+//sp0AoOCddAdIf0B5kBBhs7LmaFexmKJ6TYE+sRgo8FY1ChXIj1q2xiyESMHNoDq2cLYqzIfSNVJQrM7hgKwBu1QuzloDHHAB2P13EK3OaYD2T6KB5SxSgpicTgDQnHLmhvI1U/BuXaQgHgRE8h4okJcGXefm67646Ruu1ilBef//5gRAel+Y1Pc/Y/0ptgRcM7EDChsUSHM4Vf8Hz9vHzgNSkoCeC3q9qLF+GlFOaQJ54kDeNpCVL3DJBcD95Ws0re+EPHnyqFw3Oi6Rg/2h7evAyc6S7/+a/VeQ8C4J3zetAv/gSFRxtEJswjtM23gcPZpUQWWHYlnZUqbPoVaGMbO2YdGU71DaLkXXIjn5AzMCaAz+3g2/7b7ALgdOpa0x+ofmqZIb8gXputL7vtbOnxczNp+E+6tgaOXLp/I72cqsEJbsvMBMiJGdXPA2JkHtd/z0305wa9nFB17MrHBxss309YsTBAICAYGAQAAQCQDxFAgEBAI5goDX6zBM23QCHv4hsC9mgnYu5dGkuqOC/ipPAFgaG3LCgAL+Ho0r4/pTX6zcexnLhrdBaGQclu66gFWj2sPIUBdHrj3FxftemNzTDZN+PcrnfN+kMl4GhOGnjccxm36g5s2DwYv3oGl1R/4RSe/RD/A5A1pAr4C2IgEgX1d5jjI2n33MJUA8XoVi4Jw9XLUlK0AHa1OUKWmO+lVsYaiXVjiPgj6qklMATMEy/UDW1c4HJ0tDdKhUDPra+bH8nAeeBUWjjLkBRjUoBQrkaZBtHDkEkE0eKd1TQEz2eFRlp6D/9N/Vd3IHGOfmwNX67DIAqKo9sYkjbvlGcEWbEhO0rqO5PtpUsOSqtvKgnvu/HrzGTd8IrlhTgoLmqV3SGM3KmfPeF5x6wVV/idouzeEdFoeDj17DMyRW4XhA7RClzQ3QvqIlX1OqAAPgNgSqtAdExiuq7XJMKQiXRm4kAGhuwoWYDw9fR/E1E0Yk8NetqhUOPQrEVa+wNAkAOo+SGMr7l/AiVgM/EzqfPey/tgQAVY4feAaCPtsNnO1zpW9dbv03oltd9GldjfUDIqLiFX37dMyU1cfYWtC6aGGsm9wR5sYGeBMWjQGzdrNbR+dGTujSpJJKi84Xr0IwcPZe6BfUwvqfOqOosQE/MqQpsGbPVU5YtnIpq7LtIKtfjoeuPMHGwzfQrEZpTiBS0pK+06zNi6SaktoCaHR1c+b/xr97Dx2tfDkiXKhu73RftfKnPHcU/P++7zLuP/XF/IndoK2VD3NXH8D+E7fwx4phLBBIIyomHgZ6BdLoA9x57q/2+3rK+mNoU7ccGlV1wL0XAZi19RSWDm/LuJM+wqz+zXDs+jOen7633yd/VPz/grrv+G5uzujVrCoLGJK2hBgCAYGAQEAgkHkERAIg85iJMwQCAgE1CFDAG/I2Bufve4J+AL8Jj+YfeXUqlEzVAiBpBiwb3hZWZoX5R++4NYfgWskOjas5YNTKAxjSrjYqlbLErC2nUK+iLUwK6fEPyOUj2jHTgNYiBoG5kT5XgsauPoi5A1ugXMmirN4vtSRQEkESH+T+fTVz9G9ZI9VVUdBP1X/qJX7qFYQ5G0+zoBkNo0K6mDu0OaqVs/omn4WMEgffwkURw4AqrVJfeWhkLNO0Ha3TJnJy63oowF965gVbGlI7B7VL/JsGVWMHLtrNCYDVP3ZI1d6TU9cpqfob6Olg/dROnEAatmA/wt7GolENBw74z970UHz25MKBZ256YNzyw4qtUCKwXmVbDOlUGyUsjRS0eimRRwf+OqUTSlmniJBKmgL096oJ7aCdPx+3CtCa8haFrF4r4UfV7z9O3oGzQzEOfKklQBJBpe8jCpLrVbKFayV7zNh8AvdfvmZ3ERIKbO9SXhGoZ3UP6Z0ntTVI7QCmRgaK9oBR/ZrBelufAAAgAElEQVQhPuEdtwAEBr/F8GlbFO0B8jnpM6jq+1pqfSDBVHKDuHDfE3+cuoMVI9vz6fR9baCrA0sTQ8zs14wTD0+832j8HZ8beIg5BQICAYHAfwUBkQD4r9xpcZ0CgS+MAAXoO8/ew/Eb7hw8BEXEKALx8Kg4LN55HhvGd0ERg4IplP91h1GrrA1XwjYeuYGExPfo6OqE2VtPY2a/ppxAGLZsX5qr6FjfCR3qO6Wi+atLANC66uYgnQJp0H4mrz6GWhVsUNbWnHuIyfavSpniXHm688wfWw7fwuwhzVXSlb8w1Jle7mtLAFCbh29QBF8H9UpTewiN98kf8Nj7DQdlNGLiEzm5o260rFWGW0noHuXEoHYHYmbYm+phrJsDV/7l41VEPJacecFOBD2r2zDj4d80pM/l1Uc+mNGvKVrWSlGzz6lBATB9zs7eeqmw/qN7LVX7pXVIyZ+CSBLNoyQB/ZsGuXTsPHmfbTmrl7NmfQBiBdCgdoKhnWujenlrPPIIxJB5+2BSWDcVA2DzoVtYueMy0/ipmCxpFFAi4fsWVTCgfQ21rQWaYkDP7/w/zjJlff3Ba1wNp4QoDbIJXLj9LFaMbAe/4EisO3CNWVCUfFix5xIKaGtxG0F23AvS22d0bAIWrj2E79rV4XaAizfdMXPZPqye3UfRHkDtTjQ+fvyokgFA76n6vi6kXwCbj93Cb0dvMm2fWGGPPAOxeFiKWwIxtuyLm/Dnmb7fKXFHAq2afsdrir84TiAgEBAICATSIiASAOKpEAgIBLKNwJVH3th6/DaWjWjLlHtp0A+6Zbsv4tdxnUEVWnklnlwDVDEAKOh/5hvM/tlNqjkiIDQSwzu44KlP6uqQfNPK+gKaMgDUXThVDCk4mDagMfuSU1WyR/PKisMpubHsz4ssBChVE7MN4hec4GtLABANetGO89lGoHaFElgwqFWOVG9pM5JtIwVgNUsYo62TBds7UqvH48Ao1igg60J6bXwjB5XWj9m+qH9wAoll89elRxjcrjaUWTLZ3doz72AMmrMnxXViQntULp3SB0+Jgcv3ffDQI5BF+8iKc/HvFxRJgrx/J2LmbDqDvWceYnwvV3Rr6sy6E+7ewVi58zIn6YgdQmwdYgkRi6dOxRJYOCrl+ZALD1LAX7tiCTSu4cD9+XvOPER4ZBzqOdtizrDmWW4NkJhOTrYWnNik70PSAqC/SQ+AAuRJPdxQ16kkXpEK/6qDGNimJhpXdWTmwO8nbmNUZxfsOH0PfVpURyG9tNoI2b0H0vnunq8xbOpmTPuxA+pVL80vx8W/w8T5O1DesTj6d22glnKv6vva+004Rq86wME96SC88AvBJLKBHdyK55b+v+DuC39QGwG1chHTRM7QSu87PqeuW8wjEBAICAT+iwiIBMB/8a6LaxYI5DACYVFx/GOvVvkS6N7Imfv+gyKiMWfraThYmXEVi4X66AfgoJZQpQGwaPt5TiAQPZZ6fieuOwz/kEjMHdgS1J8vCQ1KGgBhUfEY98shdG1YCQ5WphoxAJQ1AORzSF7dBA0lAKiyOLFPQ5y8/hxB4TH4od3nFgGivS76/TyGdqrNvcjf2viaEwA6WvlhVlgvxSrh0ycEv41FYtJ7rv7SvS5vm2JRRlV+G/MiimCf6NuqrOOyc29Ix2HFuZcqRRKleUn/gIQIScfg3zhW7b2MLcdvgZg2cpaM/Frp/tx85ofLD73xyCuQP98tapVBnQolQPdT1aDkwoodl7D18G2kJ85HtPkLd72wfv91jP3eFVXLpvSk06DqPSXqxnxfP1WCjt6jAH/rkTs4cOEJEt+luA/IHQYk4UGqVM8b3gI1ylsr5iWh0JELD4C0A6TkQlbuLSUkHr58DdtixgotFEpOHr3+DPSd2bCyPcqXtGBmCyltegaEgYTu+raojkZVHPDcLwQv/IKZBTOjb1PEJiTxa1UciuV4a8DslX/BuIg+BrL46v84+J+6eBeKmhRGr04uOHHhIbcEtGhYCVYWxqngUPV97RUYjhHL9uOn3o3gXKoYMxqO33yOtWM68vzS/xdQcmb8L4fRomYZ1pmQtGFIAyC97/is3A9xjkBAICAQEAikICASAOJJEAgIBHIEAarwE4WV/K9J3Zp69vu0qIZ2dVP6WNNzAaCAYWKPhqhexkZBd6WqMFFk5wxorvixK3cOKKitxYravZulVfpXxwCg5IK6OagKKA0K8ImaPKhjLZSwKIL5W87CyrwwV/upMrjt6F2ERcZh7rDmCi/yHAHxC03ytSUA0rvsex4BmPzrUWaQ1K9kh+l9m0K/4GeWSW5DRtXpS55hOPcimKv9xAah3IShTn5UtSmCluUsUgn5ZWY/z18Fs8ieoa4Oi8V9jUNiZ6hiV1AQf/OZL4t/UnuN8jAvYsCf34r2KWrz8kFB+bI/L+HghSeYO7w5GlRNscvLzLj20BfDF+5HJQdLLB3ThnvK5YN0PBZtPY/dpx+kEg+UhAfvuPtza0/nRhXTLHvu9kvWF6joYIkVY9tCLxefub3nH3KClBIsT32CFOKmVPEnMVN6vXzJogh5G8sJAvqbGBk5OS7deo4N289i5Yze0NfVYVcAv8AwdGtdC5MW7ECjuhVQsYw19hy7iQ7NqqFN4yqpllf+vv7w8SOzwjYduYnC+gXQv1UN7L/4iLUNSPdFSgDQd/K1J75Yvvsi67tQq4HkDpPed3xOXruYSyAgEBAI/NcQEAmA/9odF9crEBAIaITArSd+mLzmGAf8NCgAKGZqiHJ2RVkXgBIDlBBITyyMKoARcUn4+AkIjk5ESOw7xdohMYkIjXnHfeWtKlig2N8e9xpt7j92ECWPflx5gFklVE2cN6gljA3TOhR8zbBQ0ElCZ/JE05+n7rKCejuXCpjSs1Gu9Xor4yKJdRLN/LHXG7x7n8x4ulUpBUuTQqn2IfVlly1hzloe8iCbKv4UyCUlJ3Oij+zsqAXobWwC97tTMpASgdTjTiwdVYMSAfny5U2Fi6b3UdLquHDHE12bVMKP37l8Vrf/8BHbjt5hXQAaPw9owloBNCThQXsrY6ya0B7EAlAeksMArfHr1M7sAiIf9DppBpBif3aZJ6SBQXaAQ9rXgZ2lMTObBrSuhdvuftwqMLprfWa8UEKDbFApodK2bnkWwYyMTYC5kQHb6GV3ENuClPV3HroGEgacOaYTpi7aBR//ECyf3otbA0gQcOaK/ZgzrgszBsQQCAgEBAICgW8PAZEA+PbumdixQEAg8IUQoB/cMXHv+Ac+uQHIB7EM/IMi4VTKQu1u3sYnYdlZDwRGJaJA/rwwN9BBVOJ7RCW8Z4s9ek0nf160dbKEqf6Xq2p/IfhydJmHnoEYtfIvDnrISm3RkFawtUxNRc7RBXNoMgq2icWwZOd5zPqhOWwtPgeSZHH586YTyAntAlqHqOSkIK8uKUXHPPR8zXoLxD5QHhT8dXdzxvCOLoqAnJTZBy/ZCxNDXayf0EWReKHAc8Ty/VyxHtvNFV0bOqdKHNBnZ/GO89hz/gFTu+VMnhyClqcJDI3G6CUHma5vqFeALToJg6sPfFgQkK7pu2bOGNEt5ZqoL3/a2hM4ef1FuvR+KQFAtHu5c8CrN28x97czCo0B2gPZCvZrWx0t6pTOsmigxKC6/dwP9SqmuKHM23YG8wa2UFgHEiOKtFEWD23DrRbkkGJkUBCJ75MxsE0ttK5dLttJpBfebzBm1jYsmvIdPH2CcPbaU4wd0BLTluxGo7rl0bxBJUxdtBvDejeBQ8mUdhwxBAICAYGAQODbQkAkAL6t+yV2KxAQCHxhBGLi32H2htOo5GiJ9g0+23J5BYRz//Lkvg3V/uhP/vAJG695w9ZED26OZtTmy+PcixA8DIjE8Pr2yJc3rZc1/Qgf+fNWrJjRK1M/srN6nqaQJiQmYfTMbahbzRHd2+YsBTm9PTx4+Zrt0ogBIA2qLJPtIzECvuYhtaMQfZv6n8mmUhpkkUZVV00s5zgZFZ/CIKEWCIlJQP33Gw/fxI4z91grgQYpqk/r3ThN1V1esa9VrgSaVnfk5BbZXZJbx6WHXsiXNy8nVySleurlHrRoNwvqrR3bSWFhR7TtkSv2sw7DurGdQHabyoPE4YYs2cMv/zKmE2t55MYgdsWmAzex4+R9Rb8/rUMCgKO6u6B5ndLI87eUviQ8SOyctZM7oryd6iD2nntAGueAy/e9uTUoNv4dJxbMiuiDBAlJb4Duj31xY8wd3gJ2xbOXmCL6/Nzfz7BFXp/m1TmoJ8YBsS2IpVGznE3Kc1BAm1klUbEJmPTrUfRrWQOVHbL/eaAkCbVt7T5yHf6B4RgzoCVrAsxbcwBPPAJgqF8Qq2b2ZlcAMQQCAgGBgEDg20NAJAC+vXsmdiwQEAh8QQQoOPp53Qm89AvlH/skDFixlCXbVy3YchZT+jWCoV7q3mNpe9QzvuaiJ4bWs0tV4Vf3unReVgP5rJ6nKZxfOgFAQdqBS4+xZOcFDm6pJ5ro0CduuHPfMNHNZ/ZvBhcn22xXPjXFILPHkR4GtS8QC4Ao9FLwlt48FOyREB0FmeZF9LHl+G3up5YCfKp0T+rRkOf6acPxvwP3PJxIkJIExUwLYe2YTrD4W6SSmBNksaauYi950p+795J1NYZ3rMtblBIYRFNfM7ojqpW24tclbQDCft6gFgqxP9p7XGISq9qTov6qfZeZpk5q9+TwkZuDgvCA4Ei8Doliq0AzI/1UrQVy4UHrooWxcVoXGBdKm7iQHyd3DqDq/6wNp5j6P3tIM5T8uy0gMiYBi38/j6NX3OFgbYoV49tyciA7g+4XJXkowHf3DYZv0FsQY2TB4FZY+9dVnLjpjg71nNCvZXUWyKR2kvcfPvC9y6nx0icIC9cdwvQfO8LSvAjeJb3H1r2X4GhnCZdqjgh/G4sjZ++pFQfMqX2IeQQCAgGBgEAgZxEQCYCcxVPMJhAQCPwLESC/8ZoVbKCvq435m8/C0cYUQzvX4f7i/u2qs0CgqpH4/gOWnfNAFesiCgbAJwBHHgeyv/zohg7QzpfWsz6rgXxWz9P0ln3JBEB8YhIrh++/9Iirz0T3Xzy0NQuIUZBLYmgX7nty4Dmuuyva1Cn/VSYBqMr/04Zj3A8/jqjybs54n/yBK+3vk5NZ6PKFfwiaVS+tCBql4JqCcBKbpOo+JTuoyk5ie5RUoOumai8F9JN7NoKrsx1XuenfY1YfZNHEn3o35l5xGhKVnwTZyJazqFFa1wJJk4CqzNSuQH3l8e/eY9yaQ7jx1JeDT3qPxqLt57Dz7H3eM+kHUKIg+G0M3ytVgxwcxnVvoOmjlivHya3/SM9j/U+dmb6vPKitYOCcPZxMkDsH0HGUHPiETwpGgXSuvLWgV6uqGNnNJUvPI82z4M9zLApZxbE4MwuojWLl3ssY1KYWJ1FIB6CbmzNbBZKAYOcGFVkvoFppa7R1Kc+fG3JgqF7ms7NBVgG9cd8Tk+fvYOV+E2MDrJnVF0aF9XD3sQ9+nLE1Q3HArK4rzhMICAQEAgKB3ENAJAByD1sxs0BAIPAvQWDP6YdI/vCBvcaJbrzxrxs4ce05U7F/GtBYLY2YLt89KBrrr3iD2gHy5vkfe55T0P9DHfXWcRTID5+2GU1cKmDb/suM4qShbVl9mwTTgkIj8fPSvdh16BoqlrXBz6M6oH7NMvDwCVK0DlhZGGHRusPQ0sqHH/s3x9uoOLXn0Fp1qzpi3/GbiI5JwMShbdC3c31ei6qA5AV+9spj9O5cH29C3qJNoyq52gJA1WaiNEt96lRlpmC2iEFBxRNF1XBiBpCyOFXKyWqyR+MqWRKTy63HlIL103c8sP/CQxCVvqB2fu7XpkBt0dDWeJeUjIGLdrP/uZwdcOWRN0au+It72el/Q9rVRod6FZiWTXTvsWsOMaOAhjzIlwLUlXsvsYe8XFyQEhESdZ2E/CRKPJ1DQSb5tP/y11UO9GuUteH90X6Jjj5z80kcufZMkcCgc6RkgRw708J6KKxfkFXqKcFQ0tIIVqaFWWRPec3cwjy9eSXrPzqGnpn5w1uiUY2UhIY0CItlf17E9uP3WORz1fj20NHOxzoDJP75XbPKMC2ip3IZSVywuHkhrJ/aGYUNPlPkSVOA2ESULPy7G0HlHKqsAw9ffcotGu1cyqN2hZJY8MdZtK9XHk52lqBEGbEsLj3wxi9jOrB1nqQTQPcjJwYlJWJiE1GwgBYK6GghJDwaAyduyFAcMComntsEKHkghkBAICAQEAh8PQiIBMDXcy/ETgQCAgEVCCQnfwDVFCkQSm/Iq990XFZ66NXNT44AZ2+9xKS+DRWHSGJg37eoAqIJpzco6H8RHIPgmHcw09eGg5k+q/+rG3Qt3YauRM3K9pg/qTteBYRixLQtmD6mEyqXK8HJgZrOpdCzY10O0MfO/hNLfurBATtdNwl4HT13j6en4D85+WO659BanVvV4GM9vIMwaNIGrJzZB462FqnOu3bHA/3G/YrZ47rkSgKAqqvXn/pyxZxo4xSk9WleDf1b1lDpe06Byer9V7hCToOqosPa18lxj3RV94kq3oeuPGH6PQnF1ShrjU6uFVHctJDicHIvGLx4D18LDaraWxoboGb5EhjQqiZf34R1h3H1kQ9m9GuKlrVSVOopuB+6dB8L1lHlXFKBlyYmNsGEtYe5JULely+9n5G4oOQCQIJzNNdtd39FewHNYVO0CDaM76JIuEjV/o71ndiSjoa0BrkDLBrSOtuU99z+8nsbnYCh8/fB3ScYgzvWwl33APgERmDZmDYc2NMgvP88dg+rd6c4B0gJAkkPgNwS6J65ONuif9vqKF3SLFUixeNVKDMHaMiFA+UtBeXti/K8FiZpmQfqnrOF28/h+yZVQFjTIGcGSvJQ5f/Dh0/47dhN7v9vXqO0QiegVe2UZ4mevQ2HrrP9XnbbEqT9HT59N0NxQHfP15iycBd/F9la5472Q24/M2J+gYBAQCDwb0VAJAD+rXdWXJdA4F+AQHRsAoZP24IB3Rui9t/UY3WXlZsJAPphv/nQLUwb0FgjwTblPXqHxeG0exC7AZDafz17E5SzMFR7h+ha+o5Zy0F45fIl8OnTJ7beon7gFBXuXVg3tz8szAor3itqWgj1apTB4EkbUaSwHqwtTTB3Qhdoa+XHo+d+GZ6zfEYvVHC04r7eHiNXY+qI9tDX08GEuduxbl5/WFsas8Da2Nl/oFblUhkmAKhfODI6HmbG6q9TDgBVXon6TtVM+puC5TFd6zOlWV6tVgaNjv3j1B2s2X+F6eea9tnL56GqK/Vc58+bV62lGwXlZNVG4nhEt5/861FFYC/NRT3bwzvUZZq/pDgfGZvIVfUZm0+mUfunwJA8z/+69Aiju9THd40r81TyxAFZ6EmCfNI6VK0nZX6qq6pKANxy98PQpXtRoqgR0/2J9i8NclOggFLuAkCCim3qlEOlUpYstkhDPq/UkiBvDZBaCojVkp7A36q9l7Hl+C1uHZDaCv6Jr6Zzt19i3PLDKG5WCOsmd4T36wiMWXaIg37SC6Bq+ROvIAVLglT9B7Svyfdxw1838Mvuq3wcJe5e+ofxJZDoX792NeBaxZaTTuREMHD2Xhb2lFsHylsPKIGwdlJHVCuXoqWQ1UGCmMTKSEh8j0ZVS8HBygwX7r/ErnMPsHBIKxgUTNEloXv30CsQM/o2RWJSco7YBmYkDkhsI3ISGN6nKVsHiiEQEAgIBAQCXxcCIgHwdd0PsRuBgEBAhoA8GP0nEwC0JerFnr3xNPefT+rTkIPN8SsOY1xPV9ROhwFAiv977wfA1lgXEfHvmQHwMjQW7Zws0cBBtTe6ql7+7QeuwtsvBK61ysKl4/Q0z8mM0Z3QqWUNZg5ULGuN0IgYLJzcHaXtLHH1jke658jZEnLMaZHZK/fjjxXDuO835d9/oaSVaYYJAOodnrJgJ1bP7sN7SG8QPX3pzgvc60wjswr/FMDvPvcAy3ZdwLhuDTQSm6Nzbjx9hXUHrnIvtdS7Tmv3aVGNfe0pqJOGVJWnYJoCKaq+T+nZiINm6snfdeY+Nh65AZp3Wu8mkCqwdL4UkJN+gbyyTu9JAbK8ui4J7/m+iVCZ0HhDFOxFu7kdRVUCQEogkMK/vN+froEECWm/VOUnxoJrJTuYFtZnWrq0bmBYNNaM7qBwWJBaEuStAbT2mDUHufec5iErQMmZQMKMhAyHL9/PLQ7KrQpf8ouOgnxS7ycWj7w//6FHIEjfg1gB0iDnAPp8u1ZN0VSgMWfTGew98xBjvq+P7s2c4e4dzAnBi3e9OFlFoozdmlZiMb6lf1xgRsGaiR0U4qDy1gOab3JfN3RqlLOCiJJLQNu65eDqbM/7pvs4ds1BZm3QvUjPNpBaakg/Qr+gDuyKGaebdEtPHJCsAYdM+Q0dm1dD19a1BP3/Sz7oYi2BgEBAIKAhAiIBoCFQ4jCBgEAg9xAgmv9vuy9g/pqDiIlLxKAebhjaqzFmLNuH9dvP8sKX9k5nFoAm/e90vDyoTe+c9PrfpSumSi2J/1FwRz28l+97YdGo1ggKj+bK4PSBTVP1+0rnxb1LZhHAZmWLwtFMH2sveaFLleIgF4DjT9/gxwaloKv9OciUzqMEAFXypap8egwA+V2RJw7uPPTCzQeeWDCpO176BqViAKg7h368p8cAoEBq0vydzErIyAaQ9rzz0DWcvvwYy6f3StcyjIIXiQpPFnbkfU7BcmYG3aNTt58zHZ/65dMb8tYBCvyp+ltAWwsJ75JAdn00yF5w3qCWCt97eVWekgRUmXew+pzAofV3nr2HxTvOs1XeipHteV4a6gJyek+Vmr7cOUAVA+BtTIJK7QDpmsOi4jBgwS5ExSUqEgRylf+Wtcpw8kKe4KBzpcTC69Aovj6JeSAlP8hRQJ7AIBFG0mogfYzujSpjYOuaHATTIBFC0g4gtwa6pzQfiQX+E0Oy/qO1103phDIlP1PS6b4R+4MCeQr4SehTOZEhJQDG93JlHRBphETEYs+ZB9h58gEzB6QhTzLIWw+k9zu6OWFKv5RWipwa9EyQy8OPneuxeCBdF7Fi6Jnu2awq8ubJo9Y2kMQbx6w6CHKOoBEYFoXZPzRP9zOoShxQRzs/JszbDisLY4z+oTm3JIkhEBAICAQEAl8fAiIB8PXdE7EjgcB/DgH6Mblm60msnNGbhaZmLt+PsqWKoUk9JwUdnYJ/8qLOqP99xYxejJ+UAChmXiRL/e8U5EqDvNoXb7uAdq7lYVvMCLM3nUGrumVQybEYFv1+Hs1qO6oUApTb/elq5cXKCy/RurwFTPR1VNoDSutJGgDtm1XDuEEtuc+frmfB3xV9OQZhETEY8fNW9OroAgdbC8V1U0vAqOlb0bZJVTSsXS4VBurOUU4AOJezweiZ22BdzJj1AW4/9MagSRsxeVjbNAkACviPnr2PwoX0FO0alNhZuiGFUp5eQCAp5VMQNr1vUxZXzMqgoIeC0fT0IuiYzcducnBEVXyipdcsa8MVcHrv7gt/TN1wjAPYxtUcmDpNgbK8Kk/91CM6plV5l4IwotfLFfNVBeTS9VE/NwVulHBYNqItq/1TNXbSuqOsLyA5B8jxkCdM5NoB0jFyyz+pJUK+f1VJBTqX9AAm/XqE2RCqWhKIvr5uXGfYWhjxUsrtF9S2YVZYDx8+feLkGL1vXsSAr4uSIv/EoKTd3E1nsO/sIzSsZo+5w5pnWiPi8KWnmLb2BNq6lsfUfm5sByof1BqzcucV7Dhxj59deZJBaj0gB4dqZYuzVaDcWlAVJuRC4PEqBDXKW4OCak0HaVJsPHwD7etXQGBoFG48e4WVI9uzW4M620ASziRXAUq49WlenT8HlNjZd+Eh5g9qpbYlhvYkFwekzxx91v0CwzjpqJvFz7Cm1yqOEwgIBAQCAoGsIyASAFnHTpwpEBAI5BACZCk1YtpmjB3YitXsC/9dKVRuAciol10K+mlb0t/Ui55Rz7yq/nflloOdJ++zDRuphtOPep/XEejdqiqmrz+JZrVKo5aTTRo0Et5/wJIzL1CrpDFc7Eyw+qIn3BxN8ToyAQ8DIjGyQal0bQDbNa2CtdtO87xE8W/dqDJTav3fhGP60r3Yd+wm6wCM6t+cVfu9/EJSMR+I+j//l4NYN7cfsxc0OUcZc4k9cejUHbRuXIU1B+rXKKOSAXDxpjvWbTuD5dN7Knr/6fxBkzehS8sa6VKCH3kFwtHKNNPBWWYfQeqdHrJ4L/xDIzFvYEuFrZ18nssPvVlMjTBbNao9V1TlVXl5cC8/T97TL7e9UxWQS+dJvfTEFpBX1+dtO4O9Fx6yCKCyfZ467QBpTlUJAvkeyDFBCvakc+T2gfQasQSm9WnClWMpeUDsiLVjOqJcyaKKy6a9PPYOZG96YgpQ0E/D0tgQLWuXRY/GlRWsgMzeq5w6ngLVy/d9UMzMEA7Wqttu0ltLsgWkNqAFI1rCxblkqsOf+4ZgxMK/EPo2Fp0bVcS4XintEPLWA0oe1HMuiR+XHIR10cLYOK0LjAulZUQoCwauntCeHRQ0HZSE8vAPwanbL/gedG3ojFlbT6q1DSxhYYRRK/+Coa4OOzfQs2FSWI9tHn/u0zSVfoS6PUhsn73HbuGXOX011v3Q9JrEcQIBgYBAQCCQswiIBEDO4ilmEwgIBLKAAFUcL910x8rNJ3Du6hO41CiNn0a0R0krs1QMAE172WkLUgKAqt3p9cyr639XTgBQz/Pc387AqZQFC9RRQoAGaQL8MrEDyPpL1bjkGYrtt/3Qs7o1bvpGsBuAvnY+DKprC1uTnLHpygLkOXqKJPhnamSATTvP48GzV6mqgAvXHsax8/excMp3qOZkm6NrSwJ+cv95uV2g8mJSP3tJCyOsG9uJkzrKQ06X792sGoZ3rJuqKp+e0KBE6a9doQQWDGrFopHpVezJHjoJV4gAACAASURBVHDQot1cdVclvCcPxOX7VKUdIH9fSiBIlXyJEk7sBwpOO7pWRPUyVmxNRwkPqhDbWhpzwmHeH2e5fWHtmE4g2j89+yQcqKOVj5Xn6bj/2jh5/QWm/3qSsevapCLa1C+P/Pny4OzNlywSGBmTwMmFFePbKtT2pdYDwnjVhPasCUAuAXQvfp3aUWUyQi4Y+POAxsw6yMqge0bVfKLhz9l6WqVt4NLhbdj6sZK9Jbo3ckbw21h24Bje0QUVbIsiX9686VoWSvsixhKJ/pHif0Z6H1m5FnGOQEAgIBAQCOQsAiIBkLN4itkEAgKBbCJANP8dB6/i9JXHmD+xGwtKkSI9BeTKDAD5UupcAJQZAOrOUaa/KycAyPZv2Px9IFV3agOgREBFB0tUsLeAkeFnf3pVl0+tAPRj/E1UIvL8DxnaAGYTwi9+uiT4R24BxEiQ9wGHR8ZixabjGNmvGUyKGLCNmqpBActzv2DEJSbx2yRgFhASyX+/T/6Ax95vWHyPRkx8IlelVY12LhW4v12d9biqAF3VPCToR1VtFydbzBvUgpM+UlCtjkJP80gWffIEAL2uHJBLa6oT3lM3j3SeKu0A+XVI+5eLCxLGMzafwNm7L1NdspQQGNSmFge4914E8H0qW9JcoSb/xR+qr2xBCtov3vXk9p/wyLg0u3MuXQxzhjaHuZE+v0dtQ3QsCQBWK2uFpWPacLJlwOzd8PQPw6JRreBWvVSaeSTBQGIJkFuBubFmdoHpwaXONpCq/qdvv8Cs/s0UzJs/T90FOTuQk0VmBiXNlDUlMnO+OFYgIBAQCAgEvhwCIgHw5bAWKwkEBAJqEDh27j4Onr7LAb+hfkGcvfoYRCedPqojRs7YigHdGsCtbvk0GgDqetlpGXUaAJr2vysnALjfNT4pw2Bf1SXGJCbj+LM3aFDKFJ8AHHoUyNT/NhUsoa+TVgTwW3tQJArwtbsv+R7GxidixM9b4P86nHvyF//0PVyqOaZ7WVJAm91rVw68lefTNAEgMQXIe50q/kTDls4d3K42+resoXKrR649xc+bTqSx/FMVkNME8e/eY9yaQ2wVKE8spOccQOep0g6Qb2jv+YeY98cZ1K9kh7kDWrCFJA1iTHgGhLHzATET7IsZw9HKLN1e7+zeE03OJ6vNCSuPMMWehqq/S1n/MzoC8v1Tv//NJ344c8sDz31COAFIbUFk6ye3q/QNjMCA2XsQHhWHnwc0Qet6ZdlGc+LKo7h4zwtDOtfGD+1SP0OUoBm95CBuPfVL5VagCX4ZHaNsG2hWxAAjV+xnRkfLWmX59A8fP2Lu72dQ2tpMIyeNjNYU7wsEBAICAYHA14mASAB8nfdF7Eog8J9CgKr0W/dewvKNxxAY/BZN6jth9tgubDdHbQEzlu3FtuVD0apRZY363+UJAKrsa9ozn5HtYFasAJM/fMLycx54//EjfqhdErvu+iM8LglFdLWYDTDYxY793NMb8YlJOHztKRpWTqkYzv39ND58/MQCcZJy95d8YIilQRXiAn8rvtPaJPg3fdleGOgVZME/qtoTK4PuoYHeZx96dfuUJwCIwk92ZDQK6elwgCoxB+yLmyj6kqkqT6J9W4/f5vVIQI+q/42qOqhlAEgBulx0T9WepACb7PKk3nypKt/A2R5zBqgWk5Oo+cq9++rWlQQQaW654J/kHECBO7UqKLsikHYAiQeSuN7CIa1Z0FA+WNU+z//StXP7ks9MRmt9KwmAjK5Dep9sAlfuuIzSJczYErCwQcr9IdtBah9q6VIG0wc0SSUoKAkG6upopXEr0HRdTY+jBNGSXRcw4bsGaFs3pc2AxCunbTqBhYNbsU2kGAIBgYBAQCDw70RAJAD+nfdVXJVAQCCQwwhk1QqQ6P+rL7zEkHp2KJA/Lxaceo4W5Ypy///m6z4Y4mIHwwLqlb6pKrd05wVExMRjTFdX7Dh9D+HRcXCys8BjrzeY+L0btL6g3RYla8bP3Y6b9z0xZ1wXuNYqqwjOg8OivpgHOCVFVuy5hP2XHnH/PFnNEZWZevvTG5KlXWH9AioDa+lcVQG7VJXXypcPK0e1R2WHYqmWknzvfd6EcxAl+bHTQZLYH+1bsh2c1rsxKtpbKtoD5HR9cg4YunQvtPPnw4x+zVDiPxSQyZMBX0PVP7NfJXLrvxHd6qJP62qKKSRHgbK25pwYIF0AGnLBwCY1HTBzcIr7RG4NShCRqOOc30+jdZ2yLPb468Fr6FDfCV0aVNKo9z+39ibmFQgIBAQCAoHcRUAkAHIXXzG7QEAg8C9BIKtWgGGx71j9nwL9mMT32HDVG0Pr2XEFn9gA9Leetvof+qQ+T7RcEqIz1CuAiWsPo0eTKrAvZsI+6z/1boz0RO9yA/71288iJCwanq+CePrpP3aETbEUera752uMmfUHlvzUI9cEwbwDw/HTxuNcsaQqd4uaZTg5ool9oOQC8Cr4LWMnVT/lOElU6AOXH6dSw5eq8pGxCbA2L8IsAGInkN4AvTZryym2UCPdAPJR1y2gpZiW6PZkL0jvS0NqJTh89Sm3AFQrY41WsoRKbty73J5TUrFPSHyPiX0aMjZ+QW9Z/X7W4GYoYlgQszacwo3Hr1gsb3wvV9SrbIeXfpq1AFD/PFny0fENqtqz3V3zOqXRrakzgsJjVM6tTg8it7A4fcMDE1cdYYHJ9VM7wcbiczX9nnsAhszbx4yAX6d2gpV5Yd6GsmBg1bLFc2t7qeYlu0vq+w+KiEGHehVQxdFKBP9fBHmxiEBAICAQ+OcQEAmAfw57sbJAQCDwjSGQFStAbgE47wFdrXzcfx0Rl4S+tUpg1YWXKFvUEN9Xt04XBQocF+84j/6tarC//fhfDmFKr8asyL54+3mQD3xmbMKyAjl5ex89m+J60KJhJURGx2PL7ouYNbYzrt/1wNTFu9G1dU380K0h+3+/jYrj/5JlIe05pwbhd+rWc8zbdpZt+YjyP6qzC9rULa8x1V2uhu9gZcoe9WaFU4TbpCG3AVw0pBXqVEixfaOq/IAFu0DJAxqUfKBzyRde8r0nzQDyTyf1fOVBVddnvkGcLLA2KwxLk0IsuvdvG7ef+mPJtgtYM7E9jArpgqreF+96YUo/N+6Br1rWCj1bVsZLvzBM/eU4i+cRDhlpAFiaGnKPPJ3/fYvKuPLAB1NWH8PI7nXRul45xXvKc5cpaaYRxOqERKmNiIQuR03fys/zHyuHwVqNE4K8j58U/Kf2c0tF838TFo0Bs3Yj9G0cfpnUASQeKLf+kwQD5ckjjTb/Dxz0NDAKG6764IfaJVDWwjDVDt5/+Mh6J1p580B+HB0knSP/W/n8f+ByxJICAYGAQOA/g4BIAPxnbrW4UIGAQCC7CGTVCjA09h22XvdFRHwSB/z2JvoIikmEhaGORoHrluO34O4bDHMjA7z0D+Xq8vw/zsDZoXiu03Uv3XqOpRuO4vt2dVhLYeeh61zxP3ruPob1bgIKjkIjorF843EUKaSLEX2bcZD0519XcP+pL+aM7wJtLfUtDpreE2XKv10xY8zs1wwUxGd2BL+NwY8rD+CFXwhXaX/sXA9VS1uxCNrJm8+x6chNTjB0c3PGqM71FEF6dFwi990/9QnixMszn2AcvPKELQJNCumhfb0KKn3v45KSEfA2AUUNdWCgk30sMnu9OXU8BaqX73tjx4l7+OmHxrAwUa1QHxWbiFGLD2BIp9pwdrTEzA2nUK+yLfvLz1p/CivGt0NRYwMOfGdvPA1zY33Uc7bNMAHwCZ8wdc1xLBndmivnsfHvMHLxAbhVs0c5u6Jq51YW21OHh7oEQIniJpg0fyecy9mge9vanNhSNyj5MXzBfmjlz8sU//L2RVMdKu2ZmACT+7qhUyMnkGDg4Hn7QBaA2bH+y6n7rOk86hIAb+OTsOj0CzQtaw4XOxORANAUUHGcQEAgIBD4QgiIBMAXAlosIxAQCHz7CGTHCtA7LA5nXwQjIekD8ufNg9q2xihvaZihACChRgHmrrMP4OEfgu6NKoOqzPSadv78uUrXpUr+xPk7MHFIG1AQREJ/yzYew+Ezd1G/Zhk42lpyQKRqkFYA2Z7p66b0OGdn+AW/xaRfjzLln0bzmqUxvntDjSj/6tZVnlN+HFWjh7avAxLyk/dhExtjwrrDuPrIB5N6uGmslP44MAprLnoiKfkjW6xRy0dRwwKwN9FDscIFYGeih0IFtTR6FrKDY06cK9nUDetSB33bVFf7/G346waoDYAC3FkbTmPW4KZ48SoUQ+fvS7ONjm5O6OTmlGECgEQ4F/1+HhundWE3Drof45cfRi0nG1gXLaJ2bmIeZGckJCZh9Mxt6NG+LtuRqhty67+G1ewxd1haoUg6Zvr6kzhy6Rm6NqmECb0bQBIMzEnrv+xcr6bnqksAkO7J3BPuaF/JkhMA6kZ6DAJN9yCOEwgIBAQCAoHMIyASAJnHTJwhEBAIfKUIPPcKZPs5vYI6cC5XAuUcisGmuCnTdcleUJ0HvaaXo84KkCqZFPDqaKuu7p57EYL9DwJQwkiXg73AqEQ8C4pGOydLNHBIv4JNtHeqPBP7wDcogqvUgWHRCAiJ5ERAmRLmWLz9HEZ3dc1xoTiqiJIDw6qZfaCllQ8LfjkI4yL6CAyORJFCeggMjsCCSd1TuQFoiqUmxxGu5FNOQmVUkSfV/zFd66Oti+aU//TWIUr+bXc/EOX/uV8w6yqQKB9ZCRr87UKgfP68bWew98JDpGcFqHwO3f8/br1K95KpqExtIsQSsDHShU0RXRaKNNYjt4iMfCI0QTNnjpEE7mLi3+HXKZ3UsgCop3359otoUtMRAcGRGNHNBU+83qSq0st3pIkLwLv3ydz/v2Jc2wwZAOquliwrl286jviEd5g8rC1X81+9DsPgyZswtFdjrNp8Eitm9OLTyUp0weTuWLftNEj3gsaM0Z0wdUQ7ldPLrf8WjWrFGgWqxh/H7nKLBLEexvdugLHLDsHdJxjKgoE5c8fSziIF3uUsDHHHL4IPcC1livYVLeERHIPNN3xRqEB++IbHo1tVK2Yqbb7ui/C4d/ws1ihhhJ7VrflYic5vY6yLdZe8GM/I+CQERCbwvL1r2sCooJZK2j+9r3w+Jd8G1ikJnfw51zqUWziKeQUCAgGBwLeKgEgAfKt3TuxbIJBFBCjoocAqf76c6z2OT3yPgbNOo0E1K/RpUy6LO0v/NE3WILo6Uc/bNKqMpx4BuH7vJc5dfYKYuESevFJZGzRvUIl/+KsL1tPbBeEWER3PP9afeL5hH3APv1CQ+jv1IE/u2zBNz3tUwnu2AWxXsRgqWH7uk330OgpHnwRiRH176KYjAkhVzsm/HoX3m3BW6iYFeTtLY+4rdnEqifIli8LnTQRKWBjluBtAbFwiPHzeQEdbC7NX7kevji5o7FIBOw5eQ0h4FEPVt4urRjZ/mX0oiOGwfPcl7Lv4kFX+SXRv3sAWWaL8Z3bt9I7feOQG1v51FXLF/ozmp+CfkgBZGRT7F8yfD0Z6WpwUKGmiC1tjPZjqazOT5J8YmrAAKGE1fsVh+AdHYv7wlqA+fKk/XtIACIuM5+CXKuGONqYZMgCUNQCuP/LFpNXHMKJrnTQaAPK5W9dL8bmXxq2HXpi3+gA2LBjACa3Dp+/i7LWn6Ne1PsbN3p4qAUDJACsLI2YA1K3mqJbxQnMHhkZjze4r8HvzFivHt1dY/ynfI2qjGLHwLxYHpGtfuPWcSsHA3Lq3lAAgYVIzAx2MalAKvuFx2HTNhxOSZvra/F4V6yLcrhT/7gMWn3mBmiWN0KysOW74hGPnHX8McbFlIVMK4HvWsMZlzzDeLgXv0YnJqRgAGWkAKJ8vgv/cuvNiXoGAQEAgkIKASACIJ0Eg8B9CICr2HfpMO4FR31WGS+XUFmbZgUGT4Dw789O5mqyx/cBVxMYnYkD3hrwcCXdtP3AFc8Z3Zfr6sXP34Ule1yPbp9vHq26vRGknH2+vgDCUsy3KQY1uQS1Q9TLxXTIGd6qVRtSN6LBE/ya1fwrapEGv/3LJE8Pq2cFY7/Pr2cUpO+cTg2L83D9x/e5L7t3v18UVQaGR6DN2HQb3aIS2Tapw3/Wk+TvQu1M9VPlbHC87a6o6V5me36SaI8Z2c/3ibgeq9kb+6fP+OMMsgQWDWqGAGtaH8rnRie/xKjwevhFx8AqNQ0BkPGISk0FiaVkdZCtJrQM2RgVR0lgPtsa6oNYC7Swk94jdEhweCzMjfe5fT29oygIgrYC77gGpqPDEBpi18TTuPPNHQR0t9GxZhW3yvAPCM0wAkCWg3AWA1P8DQqJYA4BcANTNrSy0GBUTz3aVI/s1Q+VyJfDz0j1oUKssLIsacdVfzgDITAJAwoxo/pSgUzdevArBwNl7kfjuPfLnz8ufKVWCgVl9LjI6jwLyNZe80KVycdSzN2GxvqVnXvB3l5uDKdZd8UafGjZwtkpxKKDxLvkj3kQl4IpXGK57h3MCgAYdq5MvD1uZjnFzYKtT5RaA9BIAqs7PaP/ifYGAQEAgIBDIHgIiAZA9/MTZAoFvCoGwyAS0HvEX5o90+VcmAGav/AtOpa3QqlFlvi9U2Xvo7qeg7ConCHLq5tEP/vmbz6J1/XIob5da9It+OK845wEHcwO0Kl+UKbSJ7z9wFS0s7h1GuZZCvrzqKd4ZtQA0q1E6Ry7jdVAECL9xg1ohLv4dflqyGyum9+L2CUqkjJ7xO7cB0LUSBZqYAOmJoWVlU6oo/2R/SNX2jNTyidlCtHSieOsV1M5xNoR0Pdef+LIQILVfrP6xQ7YdGOLeJXNLiFdYLLxCY+H/Nh7EGqHnJiuDqNuTm5bOVFKJqOtk00f/pTaZUlYmaFDNHnUrlURJSyOVCQFNWABZ2X9mzpEE9bo1qQS36up781XNSZR+agPo3LImpi/bi7njuyI8MjZHEgAZXUN4VDz6z9zFeNPQzp8Pqya0x5ey/lPVe7/jth/eRCeiSWmzVMr+5GKy9aYvV/71tfPBRF+bn9dBdVKcMYgtUERXGwlJyehdswSznDKTAFB1fkb4ifcFAgIBgYBAIHsIiARA9vATZwsEvkoEKBhas+s+Zq8nIa5kDOzohDE9q2DCikvYcdyd93xuQxdOArzwjcCoRedx4bYf9ApqYeqAGhjapRJe+kWi90/H0KCqFXaeeI7YhPeK9ygYo/OGzTuLK/cD0KNFGQSExKJzYwduAVA3p3SeuvWGzz8Du+KFsf2YO/5a1gbFzPTVrqEMPFXTqHrdvW0d1Khkx2/Tj3zSA5CE6pQTBDl18yjwnLjyCHq1rIpq5azSTBsUnYjVF+iHshZGNywFn/A47LkXwH205gbpi+RJ/vE+geEgxbXS1qYsTHfPIwCjOrnA1Vl1n7Gm10b0+os3nuHRcz9UqWDLImfU+79w7SEsntoDhQ11eSo6LiYuAboFtJEvB639pH2StgGp7284fJ3XIicBEuEj5wPSO6DxPvkDHnu/QWJSMv87PCqOtQGUR2YE+jTFSTqO9Bie+4Ww3gI5CORWf75UcfUKi4N3WCz3Y1NvdcL7D+lu2apIQUxo7MiVWE0HVf+pt/7k9RdpTqHPLNHzXSrbolH1UihmlmJdGBmTwGr3kbGJ6WoBaLoHTY4jCz1yFxjfqwEqOVri0l0vLPnjIlaNb8d0+swMahFa/OsRtGhQCQFB4RjZtxk8fIK+SAKAvqvIDvHiPS/esjrBwMxcT2aOpQTAL5e8mOJP/fzKDAC5td/zoGjFsVWti4AELTde9caA2ikJADq2f+0SoJYmz9BYjGlYCnFJHzLVAqB8fnotUZm5TnGsQEAgIBAQCKhGQCQAxJMhEPgXInD1wWss3HwLm2c2g26B/Jiw/CKcHEzRqp5tKgZAbPx79J9xAt2blUZLF1vcfPwGwxecxfZ5Lbm/s+WwfRzcT+5fA899wvHdpKP4bWZTlClpjD7TjnMC4YcOFXDpbgC/t/DHeujUyEHtnBYmehmuN+I7ZwzpXAnxicnoP/2EyjVU6QwQrXfcnD8xflBr2NmYcSV45or9cK1VFi7VHEFK3mNm/YGeHV0UCYKs3HoK9u8/f41n3kGsAUD2fCERsaxEvnBkKyj7d1MFPyIuCR8/AZEJ7xEYGY8P9IsbQHTCe674Ui93qwoWKFaogMZbIkX8bSfvYGqvxhrT0FVNTsH2/uO3MHXxLmxaNIixGz93O/p2qQ+jQnpwf/kanVrW0HhfWT1QrrCf1Tmk88Z1c0VXN+fsTvNVnk8tA1RhJcaAd2gctxSExyYh/n0ya3s4FSuEka6ZTwoRVX/Ygv0oW9IM37eogqsPfXDhjhdC38amwoGC/wqlLDgZEB2biLV7ryEjR4CcApKu78Q1d6zaeQWUDChuXgiT+jREjfI2mXbDIJbL6Fnb4O0XguU/90TZUsU48ZUTLQCaXC+1Eu08eZ8ZF+kJBmoyV2aPkTQASJR0sIsdP0u/XfNB96pWXOVXTgCsueiFzpWLgRIAv17xhntQNLc0UZODdKxFoQJYfMYDVa0Ls/L/vJPuaOhohqZlzDWyAZSf39bJMrOXJI4XCAgEBAICgUwgIBIAmQBLHCoQ+FYQuPXkDfpOO4GfBtZEoxo2KGKYUmVW1wJAve1B4XE4dc0Xy/+4iz1L2vDx3SceweYZTVHR0TTVuQa6Whgy9wz+nNcCJSwNuSI7ePZpuFQurhABVDVn6RIpVTpN1nvwPCTDNeT3gyjsZFE3ZXg7rlpTlW3B2kPo0KwayjkUB1na/Tjzd0wd3p6D3KwOn9cRWLXzMlccSQPArrgxCujkx+aDt1DLqQRcnFMqY9IIi02xxKLKrfbflXNKCpAlHKm8U792VhIAJEY4ffMJTO/TNEu98b4BoVi95SRX80f2bYoL15/h5KVH0NctgI4tqqNe9dK4escD5689Vat6nhGGJL74267zuHjDHQ1rl0OP9nXYjUHVING/SeuO4tLDlKooBUZmhakfPR//WxI/pL+pv9rRylSRbDHULYDipoX4OGpL0C+onWHLQEZ7/9bep2cqLJYSTZ8yZJWoujaJBXD6pgeL9jWqkUKpj4pNxFOvIFy464lrD33xOiRF/FE+iBWQniPA14oltQSRIOCCSd2grZX/iyYA6Pvp6BV3XLrnhekDm6oVDMwN7CgBsP6qN6yK6OJlSAwv0aSMOSjwfhYYlaYFYNstX1zzDodOvrxwdTDBDZ8Idi8pXqhAqmMvvgzFwYevMay+PY4/fYN7/m/RurwFO59IiQJaS9XfZS0MIZ0/skEpWBdR/T2RG3iIOQUCAgGBwH8NAZEA+K/dcXG9/wkEqKp79uYrLNhyC1fvv0b18hZYMMoFtsULpWIAUKvAL7seYMa6ayhvb4IK9sa4fP81ts9vyTj1/fk4fpvRDBS4y5MH9N7EFZdwaGU7GP9dtZ688jLsrQvj+5Zl1M5pb1VI4/WIVaBuDWUGAAn8UVGdaOPqRkh4NFZsOo6xA1sqaO05+TCQECD5eU8boFlF/vTzYHiGxOKH2iXT1QCQ7zEp+QMLhlG1/PgNd1x74ovlI9pmug+dgv8Zy/ahfdOqePzCH3cf+2DptO+xZP0RDoTmTujKCZRpS3ajY/Ma6Xqfq8KQ2Bdhb2PYUq1qhZKoVK4ENu48h8fP/fHLnL4wM/7shiA/n5IA2vnzZ7qam5P3Mafn+vWyF/dWWxYqwIFQKVN97s/PilBfTu9NeT6JBWBXzIh70gvpp2WkqEoIULJm2g+N0aZ+7jiA5PZ1q5pfzgZwKJla1+Of2E9OrqlKAyAn509vrn9y7S91jWIdgYBAQCDwtSMgEgBf+x0S+xMIZBMBovlvOfQERy97Y/UkN3w/+ahCBNDj1Vt0n3QE66Y0QpWy5njmFY4+Px/HllnN000AKDMAqKI/YsE5VC9fFLUrWqqdM2+e/2m8njIDQL6GcgKA1Ou7Dl2BpKRk2NqYo2IZa5Sxt4SdjTlX/wvoaGUTxfRPp0TKsSvuOHvLA/OGt0RBnfwZrpcZF4A/T93F0l0XFHMWMSiIUsVNMaRdbRaj03RQYH7q0iOu7Dep58SBPSVPlm44hvfJyejduT6GTf0NIWFRyJMnT5bF/vwCw9Bv3Hq+D+QmQFV8WofE1kyNDDG8T5McFxDUFIMveRyxPhaceg6/iPg0y1ICgJTTixcuyEkBe1M9mOhpp2sJmdt7l7MAfh7QBMr2earWp2QUJRyVW19ye6+5Pf/9p76YtWI/fp3fHyZFDHJ7uS86/z8ZhN9+FYFdd/0x1s0hS0yVLwqUWEwgIBAQCPxLERAJgH/pjRWX9d9G4MD5l9hzygOrJjZEIX1tnLjqgz+PuXOPfr/pJzCimzOa1y0JSgB0HHsQaya5oVq5opi78QZ+P/wUR1d3wP/y/E8tA6BKWTMMnHUaJS0NMal/ddx89AbfTzmGGUNqcwJA3Zz58uXReD3J9k/VGqo0ACjAjIyOh49/CF54BWL30RscmMwY3QmVy5fI0Qfi0ctAnL31Eg89AuEfFAmi4xc1NsD0gU1UigAqL06WcGefh+C+/1uMbeQAgwwSBhRkkQCefkGdbFfHL950x8CJG7jfnxIANKJjEzBq+lY0qlserdwqw93zNRxsLWCgp7kmgfI17jp8nan/S37qoUjAkNDg0g1H2V1AXStAjt6of3gyqf2DtB80HdQOoq+TD8UKFYStiS5siujC2qhghs+IpvNndJwmLICM5vjS798ip48Nx7jtY93YTrAy+2xfl5W9UGvAyOlbFVaY6Vn6ZWV+Tc6hpCIl7IjV5OEfionrjmD+oJYoVdxEk9MVx6g6959KAJDTwJkXwahV0hi9qttozHzK1AWLgwUCAgGBgEAgQwREAiBDiMQBAoFvD4F3SR+wbu8DLNp8G+FRCahf1QrLx7lyC8DCLbcx69dr+GNuC7RxtcO6PQ+5BcDSc7XaQAAAIABJREFUVA+T+lXHlkNPMbxrJZQoVkhtAoDE/wJDYzFu6UUcvujF4oL0Y7VRTRtuAVA3Z+NaNhqvR6irW0NVAkD5LlHPP1HaxwzIecr/rSd+uPc8AKVLmsG2mDH3p6fnnb7i/Es8DEhRspcGBXmdnYujtq2xRg8YCaC98AvGluO3OSDQ0cqHzq4V0bxmaUWfvCYT0X3aeegaLt18zir/ugW1+TQK+kf8nBL0VHNK8fjWdJAA4x/7r+DExYeoU9UBP3RrwNoCY2ZtQ/c2tVmIke9n8FtMW7IHCyZ1h1FhvXSnl+wPKYlDIzQyFsFvU/qV4xKSWImfLAlpeL4OQ8jfYnVUxba1NOZgqYB2xkwMTa9R1XEBb+Ox8ZoPi6PVL2UCXa0UvQJpkMXf3vsB7PoQGvMuQwX/9PZC7BkzfR2MamCvsPgjjEjzQL2JZOavLissgMyvknNnUFvMTxuOoaK9Jbo2dM52gizndpb1maLjEzFm1UH0bVEdNcvZ5HgCIOs7E2cKBAQCAgGBwL8BAZEA+DfcRXENAgGBQBoESPWfKOd9u7jin+7hpYp/4vuP0MmfJ8uV3MsPvbFo+zl0blARjtZmiEtMwp+n7qCCrSWGtq+TqcCH2BIkkJg/Xz6M/qG5wtaPkiZUmaeebk1HcFgUxs7+A+2bVkP1SnbYcfAqrt19yb3+/oHhmLxwJ2aN7YxypYrze8Q2IMs1VVXV6098MWzZPk2XVnucTdEi2DC+S5bEETOz+IlnQdh9159PKWNugFENSqVb1ZSE+rxCY1m93zc8DoGRiQoF/4zWJh0BsvjT005JNND6e+75c+KhqKEOq69rmlBKby25I8DSMW3SaExQdZqSYNuO3sEDj0DWizAprIcODSugR/PKX7QdQHKP6NbQmYPlf8MgRtEPC3dhbFfXbF9TdtgD/wYsxTUIBAQCAgGBQFoERAJAPBUCAYHAN41AiljdHnj6BsG5XAmUcyiGQoa68HsdhtOXH2P1rD7/ON1cbgUYn5TMgZ9kBUh930V0tXDiaRCaljVXaQVI4niztpxia7vyMkGysKg4zN56Cj/3aYrCKgTb0ruxFLgPmfIbOjavhq6ta2W5J5/o0jTXqH7NeA55r/+Qno2weP0RrP/zLMqUKoZWbs7o2cFFrSaDJgkAHa38MCP2wP9SkhSlrU1RWL8gXodG4fpTX26VUE4AEHvi8n1v/HbwJrMHyMKuZ8sq0MkmQ2DtJS9QTzONzpWLs+VZVgZxHCLjk9hHPeBtAl6GxuJNVAJi3yWzHac0yhY1wGg3B0XFf9M1H1z1ClO836OaNauzZ3eocwQgHC/e9cTCrefZhk/VMDc2wIqxbVHKOnNU9azsWdk6smN9J0z63g1er8MwY/NJuL8Khla+fOjzf/auAyqqa4vuKB0RECnSO1ixYgdFsPcaTYy99xqNUWPvNXaNxsTYexes2EXFLlV6711AzF/n8mcyDDPDAIMxeu9af2XJvHffffu+N3/OPvvs09kZQzs74110En7Ze5l1jLj1LBhT+7vg6PXn6N6qNg56PWXPBv2NPCs2HfNmCpPp37ZB95Z12OMmbV4qPYiMT8WyP7zw2D+Cda+YObAtXOvbIj4lg72jD96EFfl7YGRRWb8g6J/cpzVOkE/HixAGyZZpfaCnrSksAbA21sPvFx9h38VH+FBQgM7Na2FqPxdoV1GXuIYaetqYu+Mc2jW2x5k7r9g9CvCgdcclS17f/1+vsmwLP4cjwBHgCHAEPnMEOAHwmW8QXx5HgCMgGwGStCenZoGMAMOjEvAmMArP3oRBS1MN00Z2RpNSytkrAm9BLXjuh4+s5Z9gGFZVRR1jbbja6eP08yi4ORhKJAAo0Fl76AZGdmuGGnr/GJIRAbD6r2v4eUj7UncCoDWQ7J/KAahMoqz1/ht/uwgNdVWMHtROeF+itf6ZWe8xacHv+GV6X9RzNJcJb1JaFl6HxkJTTQUWRtVQ6f9RSBUNVahI6PBAmWift+HYd/EhfAOjmOcDDTJG3Dy1N3SqqIOOoUz1zhP38eNQN7RwssTJ6y+RnZOHKYNcytUucP21ALyKLmyLVx4CQBYopB4JS8pmigFdDRW0+n/JyIeCv7H2mj8C4grLIlSUKrHe7HWNJXdYKO1z7esfhbO3XmN4d2eYGekwHHedvI/fTj9kOFPw6NrIBr3d6rFgn9pjHrz8lLW1szPTx6bZPWFYTau0ly318QISoEVtS0aQUYA7a9tZ9GhdBx5NHPDUPxJL9nti/aSeLKAft/YYBro3xJBOTfAuKgnj1x9Hx6aOmNzXBTefBeGXvVcwqlszfOfRCBfuv8Hha77YOas/e/6kzWukq4UZW8+giaM5BndohMDIRCz/8yoWDOuADUduFvn7/D2XsJRUN5UrFanrF836O5gbFFEAiGbxUzNzsPPMPayb2AMaqsqMdKhpYYhuLetIXMPYHi0Y6UH3OKWfC96ExrH7WDWuGxzMDIqdI1hfrXK0Si1pEx/4BjHPEfI3WDyzP1ZtO4tNi4bIVGp9yV0ZSsKLf84R4AhwBBSNACcAFI0on48jwBH4JAjk5uWztnKWpvqoXk2LZZ6p7zzVtAt6x3+ShXyii5y49QIB4fGMBNBQVUFsSgZ2nbkHvaqazIOAyACX+jZwrik7yC7PcgnfHX96YfufXjCoro2Nvwxh5QK/7ruMzYuGCtsr0o/1Zb+eYmZ/utqaOOv1BJduPCviOVCedVCN9MX7b7H3wkMQaUCDBaT1bTCkkzNqWhoKyQOSs/+y4zLaNbVHdEIayN2eSKP52y9j4oBWsDHVK/NSRL0dyMiRSIAmFrpFSJ4yT17CiUR1kJLEPy4DVFKQnJ2HMa1sYKBV6OmgyEGZ/yOevljzxw0W/Hdo4YgZ37sy2b/oIKXLXxefYP2BWxjeoynDt6IzyeIEgGA95A2QkJKJm75BOOD5GJum9GYfzdxyBsvHdEEd6xqstl7836Jme6RIWXv4RpFyEknzkmJi4d7L2DCpZxEDwlfvYhj5sHFyL0bcEY4UsBvpacHFyaZMBEBmTi7m7bqAMT1aMIWBQPlD15K0BvF7FCUatDRUpa5vZNdminyEhHMRVnNXHkbDOpYY1LMlAkJiMWXhfk4AVAjafFKOAEeAIyAZAU4A8CeDI8AR+M8hQJm8TXsvISo2BbPHdcONe6+xeOMJUOBJmf8B3Vtg0fS+MNLX+SzuTVYJQHpOPiJSslnQ2K2esUQFAN3E8RvPseLAVXY/VdRVmSyYhkACTz/m2zs7wqpGtQq556zsXFZq0bZ5LXRo4wS/oGjo62mx8oofVxyEHsmeR3cFdXrYsOciNNRUhe3+6FwiBIb0cy2zHwNh+DY0DvsvPWLybcpI06DA6vsOjZkZYlUNtWL3fujyU2Tm5GFkz2YsiI2KT2PB6aJdVzC+X8tySdU938bhyJNwFtgJBgW82mrKMNXVgJWeJmz1q3xSF/+K2PzYxHSMXX4cYTEpGNGzKcb2bSFVOZGSnoMJK08g+30edvzUF1QSUJFDnAAo+PiRyeOJHCKpv52pPl4ERWPtxB5sGaIBvnh9vPi/RQkA7SpqUuclEkqcKKBrSStpoVKFPm2cykQA2JpWh/ezYOw6ex9URkAlAbMHuYHapEpag/g9iRIAtEZJnhuCUoqK2DfyZpm++E9837u1sAuJPNfhCgB5UOLHcAQ4AhwB+RDgBIB8OPGjOAIcgc8IAXKTp3Zy86f0RkhEApOQrvppIMyNq4OCzdNXfOB5+yU2LvxBmJVWxPL9w+JxwycIDpYGzGDO1FAHGmrKJbrNi5YAkKyd+sOrK1eGsY6a0Dm+JAKAfACUKlcul2S9PBg8eRmC/cdvMQd/dTUVkPM/YW9tbsDUF4s2nsD+Y7egrKyEeZN6Ysx37lJr/UuzDkG2/8CVx4hJKqw7l5btlzTvOe/XiE5Ix+jezUHB4Ya/bsH7STCsTPSwakpXltEmf4A2jWxK7QlALv9bbwXB7/8yfFn3RcSAlqoyjHXUYaarzogBIgjI/0FQ6lAaXD7lsVcfBmDWxnNoVNMUkkwBRddCZMjSPV64cPsNts3tg4Y1TSt0qeIEQHB0Eqb/ehqLR3SEk60J/MPjMZda6I3rVi4CICUzR+q88ioARIGQFZjLKgEQbQNI5Q5HrvsylQMZga4+eL2YCkHWdcQVALI2ShCA9+rYmCmAaMyd0BN9OjkjmDBeeQhWZgY4ePoODm2dDBsLQ/yy/jhOXHyI+rUtsXLuIDjVNGfB/66D19j51KK1X9dmRRQAsQmpWLj+OI6cvcfOWzi1D9o0ryW3UqBCHzY+OUeAI8AR+EIQ4ATAF7KR/DY4Al8TAvRjdO+RG/hlWl+cuuzDbp3kpIJBCoEVW8+gV8cmqG2vuADkqNczVgPduoE1ImJTERGXyky0KIikzOj4/i1LDObyPnzE5puByM4rwOS2dtBRl69VHWVUz917jXaN7NltLv/DixnEzRrYFqYGilc6CFr7Xbv7Cu1d6sGlWU1MX/QnM1l8/jYcz16HMmwN9bWZ0aJ+taqMCKhUqVKpughIem7Lmu2XNFdiahbmbbmI3u3qoa5tDUYenL/9Gu5N7UHeAvO3XUJGVi7zB6C2jqUNxt/nF+DCqxjcDEhAVt6HUr+GRAxoKCsxMqhGVXU4GGrBqrom9DRVFF5KUNb+76SiIOO/GYPbMJd/WUNAAJy8/gJb5/RhngsVOSQRAJM3nMT8oR5oaG/KzPwuPfTD9hl9mUllWRUARABIm9dUX6dILX1scgZ+3n0R43u1wu+XHgk9ABLTsln9/bftGqBFHUuMXXsMPVrVYd4F5+++xrI/vbB5Sm/mYUGZ+R86NoF7Y/sibQDJiPDi/TdYMqoz8/24/iQQZ26/xPyhHbDgt0vCawnW0N+tAVNDUFtMIg9EFQD1bIyLrFt0fd1aFrbuFAz6zh04YTOaN7JjwXxYZAImk7fHjH4wrK7NPhs72B3D+rdBDpkpLtqP5g3t8UPf1rj3OACrtp/DjhUj2LFEArR2dmTf2aKZfVOjapi0YJ/wvMCQWMxc+hfWzf+edSqRp1SgIp81PjdHgCPAEfhSEOAEwJeyk/w+OAJfEQKJyRmYsfQAZo3pyqTGD58GYuLQDkIne/IHWL7lNAb3doGtAs2sSHZOGWRBwKiprsJQp0wcGVqpKFeWuQsZ7z9g9913iErNYZng5Kw8TGpjC6OqxaXrohNR5nr94ZtIzsjGjG/b4pDXUySlZ8HJ1hgvg2MwZ7C7RJO8sj4S5Oo/Z8Uhlt2zs67BXPwJ05ED3fD0ZQicalmgrqNZYS392mMY0K05GtW1KuvlhOdRJpWcyvdf8ilTtl/aAqgWfOvRu7j5OBiDOjbAyF7NmGP6zPVnYW1WHR2aO+DWk2BQRrSsxoBUBUD7+iIyFQHxmaysgwz8RF38SwsQqUR0NFRgqaeBxubV0MCsfERPWQmAY17PsXzvVcwe0hYDOzaUeRuCcgEiXrb/1JeRLhU5JJUA0PPz2/mHrD6ePDNO3nrBgmlzQ90yEwBUAiBtXgrSRbsAkC/H+F4tmTFfVMI/3QHIu2Nwx8YY2skZlStVwrm7r7DxmDdy8z7gh46NmZHlkI5N4FzLHFtO3GHeBQuHdYC9mYFw3ZZGuvjj8mP8eeUxsnPzmAEgHWNjUl3iGhzMDTF353mJBAC1TRRdt+j6iCgTJwAGT9mCDQuHMOk+vfuLN52EqooSenV0xri5e7Bx0RBm9EkmoD8uP4gdK0bCwqQ6snNyMXXRH3BvVQfd3BtJJQDoO+bnNUewY/lIGBvqCq9Rw0AHrs1qcQKgIl8kPjdHgCPwVSHACYCvarv5zXIEvhwEbj/yY9mi1LRs1g6rdydndHdvBCXlynjwNJAZAU4e1lHY415Rd05B6oa/vFmWe9p3rnJL8h+HpeDQ43AYaqlidGsbaKsr4+KrGPhGpGCGuwMrCZA2yPhr+R9XMalva9bua872c6zuneqbF++7gvlD25e7531CcjoyMt8zSb+4sz9l4sb/vBcDu7fA0H6ueBMYCX29qrh6+yWevgrF4hn9mPlieQfd57TNp/E0IBLU7m909+bo5VpXYm1/ea715l0cftx0Dt91boT+7euzrH9mdi5mbjyH0b2aKVS2TmUC0Wnv4ReXjpDELESn5SAlOx/5//cwkPc+WtpUx4gWhSQLkQ1/PQoDEUpUSmBnUAUmOuoKVwwI1vYyKAbjlh+HS0MbLB7XUeozL3g3Dl/xhXNtc1YuICDJ5L1PwXH3nocyLwFL42rYs2AA9LQ1SjsFP16BCEiqwacWoO/C44vJ+O8+DsDSzSdxYNNE6OlWgaDun7L+pMqSpgAgYtel7y/FVi2pVECBt8an4ghwBDgCXx0CnAD46rac3zBH4MtBgKT3SakZCHgXC//gaPi/i4bv61AEhcTiu16tWI0pBerlHST3v3DnDTTUVNCxhSMLauZtvQhzIx1MHihfK7ktN4NgpK2G3vVNisjMgxMzYaytLpMAEG0DSEqD2dvOYt6Q9lBTUcLagzewaETHMrUBFMXF6/YL7D1yC9uWDcfug9fhVMscrZo4Yveha/B+6IcOrvXg8/wdK7sgguDRsyAM6tkKg3u3VkjwT2shn4O5Oy7A+3kwWxplIUmm3N7ZgbmmG+hqldtV3i80HtPXncGUga3RvrmjcL7YpAz295mD2xQjAPI/FDD/BUU62lNLyJi0HAQnZuFdYiZCk7KRnJUL+ruk0aOeMXo4mbCPMnM/YJWnH1Mc0NBQqYxpbvaw0a/CyIFtt4KQV/ARU93sQU8/dQnYcisIbvYGuOYfj1EtrVDbWBtvY9Ox734okrJy2TPZzEoPPzS1KEYkkMKFsHkRFINVk7vCpaF1sSWSymLZnqu49TQYqspKWDm5C9o0ti3zq8cJgDJDVyEnEgEwfMZ2bF48jKl9xBUAovJ8RSkARG+EmwBWyLbySTkCHIGvFAFOAHylG89vmyPwbyCQ/T4fY5Z4wc3ZHMN61FHYEogIyMrJZTXdVOdLg3wAKovJWMtyQe+n77B6/3U0r2eJlPRs3PENwbAezujlVheLd3miW+tarC2arEE17bHpuVCq9A3i0t8jPjNXeHh8xnskZOSW2AWAaonJBd9IryoCIxJYL/GVB66ioYMZBrg1KHVwKprxp8UUym+PMpf+4QPasMz+LxuO47ueLZm6IjQyEWt3nmOt/Mj5v6IGYUWy5MsP/eDl44/Q2GTmsUCDuh+0a2SHzs1rsTppdVX5/BNE10plHMlp2TCo9k8LOzIJnPPredS3Ny5C6CSlZeOP8z7w9Y/CsvGdYWZUPgm+PJiRMiA+IxdEDL1LyEJochZSs/MxqIk5nC0LOzzEpr/HiitvmQKABvkFzO1QkxkK0rj3LhEnfKMwy8OBlZeceR6FF1Fp6Fq3BvY/CGMEgFk1Daz29Edzaz10qm2EByFJOPw4AuNdbOBoVNy5n9opTlx1kpEyw7s7w6O5A8P/XWQS665AJRSELRFuM75vg287Nii1n4IoPpwAkOdp+XTHCDwAOrvVZ+Z/IRHxTJK/6qdB0KqiXkSeT0asorX85AGwcP0x7F49BubGenJ7AJAiYPLC/RjS1wUONsa8BODTbTe/EkeAI/CFI8AJgC98g/ntcQQ+JwQUTQCQ6dzBM3eZ23RYVCKrN6XM/7SRnVFNp2iP8rLgkJb5Hkt2e2L6921grF8VXg8CcN0nkPUX7+5aB66NrPGh4O8S5ckp2XnYcC2AScFJ6k9BWdr7fKTl5MO6uib7m5pyZfR0MpHax52y40euPUNARDwGeTRiATD9TVVZudTBP2EhmvHX/X9LQfqRP3PpAaz5aRBOXHrEapPnTujBgrqdBwqduycN+8droSyYlvYcyj4/9o/A9ScBuOkbDCoToEFrohKIri1qoVU9a2aEWFoDP5qHygFmbjiLfh5OGNylMQtwKfDff+4RnvlHs5Z3zepZlGnu0t6rvMdHpubgsE84wpKzkZ3/gXUTmOXhCFWlwrpt8pZY7eWH7vWM4Wyhh/XX/FHfTBcm2mrYfTdEqACgYwVKhDvBibj/LokRAKQOEB9k7ud53w+/7PLE+9x8iUutUb0q5o/yQLO6lkWeScKT/DHIY0HewQkAeZH6NMfRdwMF9a2bOOLEpYfsoqSw6u7RSKJDf0RMkrALQJP6tqwta/OGduzZkVYCQOSj6HnkAzB1ZGcM79+GdRrgJoCfZq/5VTgCHIEvHwFOAHz5e8zvkCPw2SCgaALA+5Efjp67j3mTerFa1AvXnrKa0/DoJKycM7DcbegCwhKw7+wjLBjdHiQDX7LbCxP6t0RCShZO3XiJX8Z0KNH4j8AnkmDPvXdMou3uaMhk2TSu+8fjeWQqJrWxg1Ll8pcqyLPRgsy/iZEuy/jXr2XB3LhJOUGy3o2/XQK1WaQs36+/X2btuNRUVVjt/6hBbuXGVJ41SjtGoA7w9PFn7ufUB11UHdCmgQ3cGtmjsYOZXLXnPq8jsGD7JYzp0xw92tRFXFI69p31wduQuM8y8JeEC2kjqBOBuIfEb/dCQB0nKOu/6847THC1RVJmrpAAcDCsiv0PQ1nmX0tVCfpaqoygGtvKWiIBILh2WEwKU8Q8ehUuzPjXszNm3QFaN7Bi3huCQYaAhCd1BCAiZXiPpnKTVZwAKM+bovhzuQRf8ZjyGTkCHAGOwL+FACcA/i3k+XU5AuVAIC+/AJNXXUd3Vxt0bm2NqPhMdJ9yCkvGtxT+e+xST2z+sR3o2KlrbuCmTziqaKjg59HNMGFAA5bp9A9NlvhZYHgqJq28ClszXRy8+BanNvSArbkuZq2/iXO3guFgWQ1bf3JHy/omeBuSjKHzL8KtiTkOX/ZDZk5+sWtMXHENd3wj8X2XWoiMz0T/9g6sBCA6IROz1t/CyWsBbM7V01zh0cwSfqHJxa7frqlFMcTW7jzP2tM5O9ng6Pn77PMe7Rtj6eZT+L53ayZnL8+gAGb6+rP4eaQHouLT8OZdLJOIP34TgZtPgjBzcFu5AhqSdFO/eArCDLT+yYJK+3t51lzSuaKZf+q5PXv5QayfPxh2VkbsVDLwIrfvnStHwqN1vZKm+1c/J3XAi+BoVipw7UmgUB1Ai/qufSNMH9BG5vrIqZ5q/6md2s4T9xCXlIEJA1rByd64XBn/08+jWGBtpqvBSB+b6lVgrK0GTdV/guOKBo6IpaNPI9DAVBfxme8xzsUWb6LThARA5UrfYJt3MAY3tUATi2p4GZ2GPXffYXRL2QSAYN1ExlA3DC1N1WJYiQb+VBagpqqMH7o2xsieTVm3DHmGLAKAWm9SB4dXwbHMr4F8CarraAqnJTPCC3fe4sDFJwiNLiwhMTHQRjeX2oyoEDcmJKJvzLJj7Pyd8/rB3kK/2BKX/XYVx68+R193J8wb4Q7y5Zi98RzuPAsp8XZa1bfC6qndipSsEH7eT4JZW1HypSCcqlXVYOVEw7o3gb5u+RVMJS6sFAdwAqAUYPFDOQIcAY7AZ44AJwA+8w3iy+MISENg35lXiE3MwtwRTfHoVQwW7bgHN2cLzPihMbyfROLw5bdYOqk1xi/zwqBONdHVxQYPX8Zg0qprOLiiK4z1q2DkossSP6PWZV0nnsDk7xpifP8GyH7/ASN/uQyXRqYY1acem3/h9rs4sLwL8vI/smMpuP9pZDP4hSThu7kXsHdxR9Syro5hCy4VOY8+o0C/n4eD8LPRfZwQEJaM0Us8sWt+e+bcL3p9kntTwCI+Vm47A7eWdRgBQMZ0TZxs0cTJmrUAHNijZbkIAJK/KytXxsOXYTCopoUVe69iWHdn9sN83Z83MbpPczSqaSrXA0oZ2g3XA9DYoppQAUCZ2/Mvo/EqOg3T2zkI5dtyTSjjIAp2MrJyoKWpzmTylNVPTc+GTlUNluUX1PpT5n9gjxbYe+Qm68W9dFZ/kNv/pr2X4N6qLuv3bW5cvbzLUcj5FGzR/2jkFxTgXVQS+y+N6MR05hlA9x0QmQDfgEj2dyoNWDCsA2u3JmsQiUAqj3bOdnC0NGSEDgVnN3yCsOmQN1LSczCgfX0WvFIgK8/YdCOQKTvEBz3DVdWUmWM/yfbJwd9CT4P9TdGDWhCu9fJnpSbDm1vByVQHom0AaS1bbwWjfyNTRgDsvPOOmQISSVVXQgmAPOsTD/wF55CTPxkHkoGmAOOS5pNGABBp8+Pm83j6NhJ1bIywdnp3GFbTEk4XHpuCOZsvMBWHpEFrWTO1G2zN/nm2K5oAcG1ow0wRBc9Pcno2Fu/0ZIaJkoaOljpWTOqCZnWLk54l4VZRn3MCoKKQ5fNyBDgCHIFPjwAnAD495vyKHAGFIEBB/9bDvtg2zwOHLr2FupoyHr6IxrJJrbHlsC+sTbUxoEOhOR2pAGKTsuB5LxQbDzzBsXU9UNOq0FBM0mf090FzzmPfoo6o72iAZ37xGL/8Kv5a0QVWJtrIysnHqEVXmNqgUS2jIscmpuag++RTWDnFBVU1VYqc9z7vA8Yt9YJLIzM0cDBg6gOa08SgCqjGeM6mWzAx0IJHc8sic0oD7PrdV1i76wLWLxiMQ2fuomu7hoiNT8XFG8+YWV1ZW9OR3H/53mssezjtOxeYG+li96kHoKCE+oGP79cSTWqby5X9F6ydgiuSYlM5AAVfZPZGNdujWlmjpgTTtdI+JBTo37z/BgvWHWNBfv3aliyzH5eYhmmL/8Caed8LCRFBrT99rqOtgckL9mP0IDekZ+aAVAE/9HH516T+5+6+xp7zDxCblM6yomUdLetZYdXYollXeeaia24+5I27z0MxZ2g7WJlUw5mbr5CakYMpg0ru+JCTX8Ac+sOTs+W5HDuGSActVWUY66jDTFedEQNEEJCpX1l8DQQXPuQTjiBS2Xg4MI8JUQKASgD+fBSKe++SoKZUGW0d9PEgJBluDgZxbiBLAAAgAElEQVToWKtQDSLvkBT4E1HWwsmSZdtfBESzbD0FwNK6CIhfSxIBQIHz/G2X2HsoKfinPZq06iS7FgX61NGhaV0LRoSRWeHKfddAZoYOFgbYNLunkDgoCwEgCxv6LiNjxDV/3ICetiY2z+4FR0uD/3/ffsCC7Zdx5b4/KNCfMbgN3J3toKqijJjEdGw9egeX7/kVO0/eveDHcQQ4AhwBjgBHoCQEOAFQEkL8c47AZ4pAQkoOy+4vmdgKB86/YZn8vadfYnjPuth5/DnL3lvUqIptR54xdUBdO33Us6uO275ROLiyK+zMdaR+Rrc8fOEl7F3UiREFlPGfs8kbZzf3QnUddYjW8jerZ1zkWFECgOYRPY/+/dPm27Cz0IWNqQ7cRh0phu7soc4Y3K12kTmlbQFlfb0fvoWJUTUs/fUUzlzxwYDuLZjhlJF++RzbSUZ87VEg1h24BcsauuyHurzZS2nrpaDfPy4DcRm5MNRShYOhlsJ6t5N0/8i5e5g/pTf0dLTwPjcPGuqqTAHw2+Ebwiw/BRrif6M2ilpV1GBpWlz6/Kkf/8NXn2LNoRtyXdZAtwrUVQud73WqqMHR3FDY9rGxoxlaO1mXqAAQv9Bt33fYdeJ+kcxyZnYu5m+/jIkDWsHGVE/m2qju/sLrGPjFpiMm7T2y8j4wcqssg4gBHXUVjGllDXvDf7LcZZmrIs6RFPjXtDJkOIkaJxKpQmaaZ2+9hng2XNq6xAkAMhH8eetFUFcOScE/zXP6xkss2uUJU0MdbJ3TmxF3ooPUHvO2XGSZ98kDWzNFDw1FEwC0RlIp0BAnPMh3gkgKup9Ns3uhgUNha0fBIKw2/HULBy89Rc+2dfHzCHeFdDOpiP3nc3IEOAIcAY7AfxMBTgD8N/eNr5ojwLKjszfcQtO6NZi0f9G4lqCyAPphSbX9yya1QmRcJgbNPY8d8zzQuLYR3gQnYdjCS/h9SWeWhZb2GcErSgCUpAAQPVaWAkDgXUBrFlcAiG4p+QqIzilpu6kDgKC+uCIfByICTl5/ia1H78LBQh9zh7uXGARKWw8FhBdfx0BbXZm1XotKyWFkQEsbvXJleul65HtAfggtGtrh+r3XOHz2Hlo1ccSAbs1B9zB+3l4MH+AqrOsnwmDU7J3YunQ42raojVf+EQgOi2Ou3oJWihWJq1SMktLhHx4vDOTNDXRZjT4N8q3Q0lArlfKitPew+dBtVNPWYLXigkEEwM/bLjHlh0A6/iYkDp73/dG0jjlaOFlJXRPF/qnZeYhMyWHZ+JCkLESl5oAk+lRqU9LQUlNiLf6oc8TnNA5dfor1B24JVRqSAn/R9RKxMnn1KZaZ37NgQImdM0QJgE2zemL9n7dY4C4t+BetyRcN7sUxo3knrT6J+g4m2DSzJ2sdqkgCgOr56T6T0rIw64e2GND+nxadRASRCuGo1zOZwb1gPVXUVbBrfn9Qd4WvYdD3OZGT8vpEfA2Y8HvkCHAEOAIVgQAnACoCVT4nR+ATIXDiagB+PeQL92YWmDeyGW74hGPuZm+M7VefmewFhKWg78wz2DrXHc51amD5ngf449xrXNjSB0pKlaR+9k2lb4oE4JnZ+cVq+Weuv4kjq7uzO5VGADSubYgxS7xgbaKNuSOb4uGLGAyedxGLxrcs5gEQn5KN4QsuY0xfJ9S2rV4iAfDCLxz9x21EXt4H1LI3RYPalrAyM2D9om0tDUGt7UQdycu7JZS9fBkUw7KG1BKwtIMCPuq7TrL/jNwPrP1fS5vq2HsvBM2s9DCgkVlppyxyPHkgUMb//ft8ZGa/R2e3Brh43Rcv/SKw8ZcfmAJg6/4r2LxoKPMD2PTbZdhbG6FhXStW6x8UGsfUFN/1asnkyF/rOOf9mhkDjurVjEEgkHNfvPsWm2f1wvPAaOw5+QAxSRlo29gWvn6RjBSS1w9CFFd6JsKSsvEwNAnPI9OYWoAGZf6VK1VCXsFH5hfwY3tHVPmEBoLy7P3LwBhMWHmCZdvFM/6Szk9KzUJIdDKsTPSgW1W9RMJLQACQTJ4CYEFN/8LR7VnwLD7IG2Dk4iOITczAtrl9mDmgpEEeAWOWHmNdPXb+3J+ReYoiAMiccMrq0/APi8egTg0x7TtXRloJBimnqOXk/RehWDyuIzMllDSo/ShhS/e8fW5fONcxL3YYrZlUBqQwkGRaKM8eih8jPqdoQF4R1xO9PnWV+GnrRfbdunFmT2aIyAdHgCPAEeAIVAwCnACoGFz5rByBT4IAZcrJLI9M9fq42yMkKo0F2NvnuTPJP/2A23HsOSsBoDp7Mgz8/exrTPq2Adq3sJT6mZWpTrEAPCwmXdgFgOZeN6MNWjUwZY790ggAMg0UOP1T94BurjYsw0M1/kRQiM6pp62O2cOcMX5AfVAXgpIUAAQwlQCkZWQjLCoRoRHxeOUfiaevQhAelQjf16EYN9iDeQHIa95G5m80p+iPdkEQuPfMQxYYkgN4WQY5/u+9H4JxrW1Y9vfPh2HMcI3+ftw3grUCLE+QRwH+8BnbUa+mBVbP+w5ammoglcQvG47DQE8b4wa7Y8OeS9hxwIsRBROHdsDIb9syw0U+/kFAYDLXrXUt1LI2wt6zj1gNOwUltubVcdTzGTYduo2urWrix2HtmDmhqnLlcpNN9OxdfBWDcy9j8OHjR+beP6yFJfIL/maKkU/TJFL+J4G+WyJiU2FhrFtiMC//rP8cKSAABH9RVVZCbv4HRjiQU784CScI4skHQJ5B3gTbf+qLurY1FEIAiJYXUJnDsomdi3UbSErLZiQFeYvIO8iw0L2p/ScnAIyqa2HaujMY0aMp83KoSAIgOiEdS/d4YfaQtrCoUQ2B4Qm4+ywEDpYGaOhoIvf3t7yY8uM4AhwBjsDXjgAnAL72J4DfP0fgP4wAmdZRsG9vXaNYAEbBLwVnJPGVV9JOBmETV52Ehqoyk3o3cDRBHdsaLEt4zvsN2jSyKXO2LS0nHztvB+OHZpYs0P/1ZiD6NzSDlpqyxBaBJW0LER8HTt7Btbuv0N6lHr7v1YrJ/h89D8bGhT+wIJ/G64BILPv1FJP6a2tpMMKECBF1tcLa+f/6oMCLAkMatN+hscko+PgR2prqqGNtVGoPAJqHzOb2nHrIMrXN61mytmxk/khGkLceB2PF5K7weR3OAjPR9nOKwNLLLw5HHkcwFcD3zhZwtfv3fRnKe1+0LxRApmbmQLlyZVC5AKkAZA1RAoBk/0S2LP/tKsuK9/eoj1lD2hYh6kpLANC1t87pIwxuS9sGUHTtonX74gaDoseVhQCgoHhgx4afnADQ09FkZAWVMVQ0AXDM6zl7Nkb2bMbME49dfY6GjqZ47h+FjJw8LJ/YuZhXQnmfSX4+R4AjwBH4mhHgBMDXvPv83jkC/2EEQiMTMHzGDkTEJKFZQzsmbQ+JiIe+XlWY1ZBt1CbttimYXL3/OrSrqKN9cwe8CorBgxdhTPpP/yZX8coikt7SwnfmeRRSsvPRu4EJjj6JgKmuBnLyClgP9hnt7OXuE0/O/nNWHEKfTs6ws66BXX9dY87/s8Z2xU+rjmDayM5oXM+aLS86LoV1Blg1dxD0PrPe4pLwo9rpR2/D4Rcej4L/dwEIikpEfEomO5z8DOJSMphSQ9aobWWELdP6CP0DSrtXosfTc7Hq9+uISkgr1nO+PPNKOpfUIas8/RGTlsM6AQgc/BV9nYqej0on/ELjsPGgNx6/iSiyX+TK37V1Lcz8oS20NAqJKvEhIABI/r97fn+YGGjj5uMg1uKPSpTWTevOAlPBIAf90UuOIiM7Dzt/7suc/uUdJZUA0HP4y64rOO/9Bn3dnYqogGQ5/otfn7wkpqw9zVoYUmeA1g0K39GyDFrz7E3nGAl1+uYr0DM6vLszhvVwZsQIqZXIePHByzDW7YCIBNdGtoxYCopIxKKdV0A+FlQmJTiPOiVQWcHisR2x6+R93HkWwpZGRAkRXbKuV5Z7EJxDfhLpWbkM2zX7r+PHoe0YQUSqmMt3/RjxtmFGD+YfwQdHgCPAEeAIlB8BTgCUH0M+A0eAI/AvIHD0/H1U+qYSenRojIXrjqF7+8aIS0jFycs+LANOHgBlGRRg/nr4Dqhl4YzvXRUqP/3tXgjuvUss4gqvqaKEbxubMT8AeYeg3n/0oHbslMCQWIz/eS8Gdm8BKzN9bNnviZVzBsLcRA9/nbqLxOQMzBjdpVzkhbxrk9fIKyAiAXN2nMfKsV1hb/ZPlvv+q1BM3HBC3stJPc6yRjXsnj2g3LXEaZk5+HnrJehW1cCPQ92KybrLvVAJE2z3DoZPWDI0VCpjmps9bPSrVMRl2JzUmYKoFJVyEFvii6N3iIK2vWceCQN/UuJQEEnPB3UPoP9Kk8rTfJLaANK8ghZ6pAr49cferJUeDdHgWppPgDQQSyIAROcWJwBkOf6LX0+USBjSrQmmDHQps6GlYM0dWziyVqWv38Vh1oazWD2lG5POT193hrUq/aFrIwSGJzITy2UTOsOCOppsOIteberAo7kDnryJxOLdnqzEhdYn8BWQpAAglYSk60nzW5D3oSVfBjJObFnfihEZ9J6pqxb6kBDBsumQN0z0tdHPw0neKflxHAGOAEeAIyADAU4A8MeDI8AR+E8icPD0XViY6qNlY3vmgE9O9i0a2WH97gvo6t5I2PNenpujwOLAxSfQUFNh7uBmhjrMqft1cCwWjukgNUspz9yix1CmX7+KKvQ0VUrd/i8hOR0Zme9hbW6A1dvPwamWOXP5333oGrwf+qGDaz34PH+HlXMHYtW2s3joGwgNdTV0cauPkQPdPonkPz37PWb8egbDuzRF8zr/ZGcl4VQSASCpxR9lBG8/f4fY5HSM6dECjhYG0FRTgYVRNWEdekxSOiZvPMkCQ0UQABSoPnkTwcpBFGkqKevZOeQTDioFqPTNNxjZ0oqZRFbESMnOwxovf3SsbQQXW8WUGojK4WnN9D6RK7+TvbFwjxJSMvHLzissyJcmcZdEANB8gRGJmLDiBGgOMh8c3qOpMIjed/YRqIuDLBm+QEVANe47fuoLo+pVIVAPRManYeWkLujQwrEI3IJzqNRElACQ5fgvbb+u+wRi1sZz0NPWZCoAR8viSgUqcxi/4gQLyHfM64da1obFpiMCYPr6M1gxqQvzMRCUF5BkX0tTFUt2ebI2g6SgoCCaauzpngXmltSRhVQ1dG9/XniMX2f3ZteQRQBIu56oEqOszykpFuiZeB4QXaR1Iq2d1Ajk+SDNNLGs1+TncQQ4AhyBrxUBTgB8rTvP75sj8B9HgGrd3wREYkhfF+w+dB217c3QxMkay7ecxsAeLUtFAJDxG/24/fvj31BRUcKbd3EsgHyfm8/qlcmIi0zDyjMoeE3OygMp1+PS3yM+M1c4nXLlb0oMwLxuv8DeI7ewbdlw5uL/5GUIM/j7rmdL9O7kjNDIRKzdeY6ZHiYkZeCOjx++69Xqk7bUotr5UauPYOa3bctMAMjCmGrJf9xxDndfhDB5vySSgQiAMWuOFhpgzuwHc8OiveDLs4ef6lyBAoDk2sObW5VKHVKaNZIB5fLLb1lJiqIIAOqWsWjXFUaWUMlML7e6Ek0CyfiNMsoG1aoI2/GJrl0aAUABIRlybjlyh72j5PhP7ygNeo8pk0wBtJ1ZdUwa2BpN61iw1qjkrH/h9htsP34P2e/zirToIwLwpy0Xce1RIPR1q2Dp+E5oXNsMHz58xI3HQVj9+3VkZOeyzgECAqAkx39p+0DPMF2LAm/Ksk//zhWujWzY9wt9dsc3BKv2Xwd1TZDUSUAwr7gpnygBQMdQFwHxQWufM9SNGVv+dvohzA11YGehz4Lu9dN7lEgAiHYdEL2eIggAujh9R97wCcLaP26gVX0r9G5XD/6h8bh014+ZKirab6M07wo/liPAEeAIfEkIcALgS9pNfi8cga8EAfrBvnLrGew9chOd2tZHVk4uWjSyh4a6Crxuv8SWJcOY4V1pBv2gpx/m5P7evU0dpKTnsFrdDwUF6NiiZpmluoI1JGbmYsUVP+R9+IjKlQo93akPfG5BAdo5GBZrA0jdElLTs1mwTyaGVOP/85qjqF/LAv27NsPqHeeQm/cBcyf0ANVU7zxwjc05aVgHuU0Pg6MSsWjfFbwNi4OKkhKGdXbG0M6FNcTSPnsXnYQ528+hsaMZrj4JZGug8wa0a4B5uy+w4JyGIECXOY+EEoCS9mzFn1dx/OZzzBrYFt+6FzdHE5AQ5Aa/fWa/IuUFJc1d3s+zcj+g4O+/UVWt7G0UySxylacfYtPfs5aRE11tUdtYu9jS3samsxaSydl5sNargrT3+WhgqoN6JtrY9yAUOurKCE3KxsAm5qzl5J67IYhNz4GGcmHJSX1THaz28kdESjabe2hzS0YCRKbmYNftYESlFR7b3ckY7o6GUrsQkKM9dZzQ09ZAetZ7ZqJJyhnKRA9o30DqeyOQw78KisWeBQPY+aJDGgFAx9DeTlp1Eq+CY9GmsS0ziRNIxqm+nTLs0pz26V35rlNDTB7oUsREkK5HAS7J/cUHBeLZOXms1l5AAFDd+ur9N+R6ZIiooM4FgnZ9gk4T9P0ibbRztsOisR2lEo+yCABxBYDoNYIjkzB17WksGdeRqTOoZeGPm86z0gEashQAFUEAUND/zC8Kj16Ho3EtM7Ym+k7Zc+oBU2WRV8SMwW2YmSsfHAGOAEeAI6AYBDgBoBgc+Swcga8KAepnPWaJF9yczVk7PxqFtd+AstI/fa8lgUKtCwUt/uhzedr9ic9Dmbhnr0NZ4B8Tl4LgsHjW/o/G7HHd0ayBbZn2g36Yz9tyEe2a2qGfe/1yB/3yLOLy61g8jUjB9Hb2UFP+pyVfcFgcpi3+A2vmfS9UM1Crv5lLD2D9/MEwNtTF2l3nceTsPaipqmBoP1eMGiS/1J9qbWdtO4serevAo4kDnvpHYsl+T6yf1BNGulpSP6PAbdzaY+jY1BFT+rkgMDIRM7eewbLRXWBpVK2IAkDWNWgeSR4AJWH2ORMA5PFwNziRPTdaqsow1lGHma46bPWrsP/paKjIbOdHtfiHH4fjql8ce5eoVGRuh5qopllUfSIwCrSprskCfO/ABBx7Gol2DgaMANhyKwiNLaphcFMLZOcWYM1VfwiOvROciAsvY1gLSmovKKoAEJ13UBNz+MVl4Pf7oRjW3BJOpjrFtkZQ//7T8HZMni2oSyfZORnHyXL6F8jSn/pFlpoAoIXc9n2HWRvOIb+gAAtHd0B319rC9dFzd877NU5ee4GQ6GT23UQBZNM6VBPfGHVtjSW+22ExKdh69A5u+4Yw9Y+ZkQ4zyOvqUpuZQB6/+lwhBAAtlEjMG4+D8dfFJ6ysga5H3Tnq2hrh+86N0aqBlcz2irIIACq3EPUASEzNxswNZ/FthwaobWPESJoFozzQqKYpNvzlzTLsZJz4Db4REgCGelpMRTC0WxNmNCjremVVANC+bD7kjWcB0ahtbcRKbWgsn9SFdWEhU0J6Pvq0c/ok38UlfffwzzkCHAGOwJeCACcAvpSd5PfBEfiECIgTAGmZuRi24DKmftcILo1MZa5EFgHg/SQSu0++wLJJrTBh+VWsntYGNa2KOz9Tiz8KlpTL2cOeAgWSm1648xZdWtVkruQkw52z+TwzpBrcpXGRLGFFQPwgJIn1f5/p4VAkc0wKgN8O3wAF/Utn9YeqijIk/a28a8r7UMDqqW/6BuGA52NsmtJbmDWX9Bldb+aWM1g+pgvqWNdgLfMEsn8HcwOJJQDS5ikLAbDm4HUcvuaL6QPa4Lv2jYrdfnZuPmZtPYtHb8OwdXpfONc0Ly9Ecp3/oeBvrL3mj4C4DKnHEzFAWXVjHTVY6mnCspomrKprskAvO+8Dzr+MgW9kitAkspG5Lsa72hYjDchLYt+9EBbEk0GgQDVQ11ibEQA77rzDsGaWaGiui6fhKfjjYRgmtSk8NjP3A1MY0LFt7A2KEAB07IFHYZjWzh5muhrsHVt/1Z8RFyNaWBW5L1LIUIBIcnsKqsnQjrLvJOsng77VU7sJs/KSAIlPzsSk1YVeDY1rmrEg08qEu7zL9bABJQbkkXGpWLLHi3VgIG8T2qNh3Z3Zs/T7OR/sOf0QulrqGN27GU5cewEyJTQ30hUSANT69Ncjd5g/wC9jOjBfBUUrAKj04JjXM8wb6QE1FWVW1uHrF8meOyq74pJ/eZ8GfhxHgCPAESgdApwAKB1e/GiOAEcAgDgBkJiag+6TT2HlFJdSEQCSgnt5APYLjsa3EzYhL+8DbCyNmCy+lp0JbC2NUMfBTG7DO6pXJiOvfu5OrO6Wsn0kQ6WgdtvRu+zHMZmEKXK8S8yC19tYRKe9h4GWKuvzXkeCxJuumZKWhfHz9mL4AFd4tK7HlnH3cQBGzd6JrUuHM+PDso6Cjx+x7+Ij7L3wEGYGOrAz1ceLoGisndgDNiZ6Uj+j64kG7rIIAFnXEJ9H3vs4fPUp1hy6gb5tnDB3sHux0+TxCZD3WqU5TlS6X5rzpB2rrlwZE9rYopZR8efPOygBJ32j8FPHmuwZotIDkvM7GmoxAmD33RCMamnFSgdkHdvO0bAIAUDHUsZffNDzSQoV0SHI9lsZV8OGmT2hXUWN1a2PXnYMqspKMhUA4kaBNC9lp8vbZlMRuPM5Ph0CVEZBY2DHhoxI2nXyARaMao/1f91EpxY1i7R5/HSr4lfiCHAEOAJfPgKcAPjy95jfIUdA4QiIEgADOjiwcoBDl96y61zfPYCRAP6hyZi65gZu+oSjioYKfh7dDBMGNEBgeKrUEoDohEzMWn8LJ68FwMGyGlZPc4VHM0uJ8k9SAVCNfEhEPPyDo3H0wgPWcmzR9H5oVLdotlISACRBp/ZSVNNrZqiL5b95waOZA575RyE3vwDj+7dkmVnK2ipqXPePx3HfSCbHTs7Oh6GWKgITMtHLyQRuDpL7lns/8sPW/VewedFQ5gew6bfLsLc2QsO6VjA3lr91oPg9BEcnYfqvp7F4REc42ZrAPzwec6kmf1w31i5Q2mc0j7wEgKxriM8jL8bn773Gwt8uw72xPZaM6gwVMRXIv0UA0PpJQh+Xngu/uHSEJGYhOi0HKdn5rNVeaQY9c+1rGqF/IzOJJQPiWX1xBYAoAVAeBYCsNQsIANFsv6BlG2WNpXkAkNpk3YFbuHLPj01PNflEuv04xA1WJnoKfd9Kgzk/9tMjQB0Rznm/wfxRHli17zr6t6+Pho6mrCygeT1LONf5NOqdT3/n/IocAY4AR+DfRYATAP8u/vzqHIH/JAIlKQAys/MxctFlDOpUE11dbPDwZQwmrbqGgyu6MuM7SR4AZoZaGLbgEiMPRvdxQkBYMkYv8cSu+e1R167kFmWULV+36zxmjO4KXW3NEnGlQHHXifvsRycFkUt2e7EfoqmZ75nL+M8jPWRKmEu8gNgBlKXdcD0AnWrXYJlacnof0NgM5MR+6XUM6/euqapUbFoiOtbvvogdB7ygoa6KiUM7YOS3baFUzvIHCs4nbziJ+UM90NDeFJuOeePSQz9sn9GXzS3tMzIklEYA1LYywsQNJ/BDxyYsQJd1DfF55MXzaUAkJqw/Ab2qGtg5uz9Mqhc1yItKTMOY1UdBpQB0L1SW8G8P2vuEzFwExmciKCGTGe0lZ+Ui90NxYkBTpWTjPXEPAKrrP/okAm72hR4AogSApGPPPo/G2NbWqKGtjhVX3oKUAB1rGTECY5VnoV8AeQDEZeRiy81A1oWgp5NJERilZfsF7vjBkYkY2LEB+rdvwN4jMu47fMUX52+/YfXugsB/6iAXOFoa8sD/335I/4XrUwkWlYK8DIrBvechrOXqy8AYZv63eFxHVh7CB0eAI8AR4AgoHgFOACgeUz4jR+CLR6AkAkAAAPWajk3Kgue9UGw88ATH1hW2mpJEAOTmfmCKgb9WdIGJQRVWBz1n0y2YGGhh8qDibu/iIOe8z2Nt8YYPaFtiC0AyEVy+9xpO33iJ3m71WBuuh6/CMHNwW1Yz6/nAn7XLoky4+AiLS8H2U3fxxD+ClQrQqKKuipqWhlg8ohOof72kQYH+1ltBrG5bU6UyNt8MRPe6xtDXUhP+neTckgYpG9IysplJmLpa+doRCuYnef7+Sz747XxhLfDIbs1w8tYLFry3bWgr9TNqqyeNAHCuZY4tJ+4wL4GFwzqgU7Oacs8j70uTkpHDSAa/sDj0cqmH6QNcWY0zjdTMHPyy9zJuP38HRwtD1omA7u1zHaQMoOx9TNp7vP9QIJdRoOBeRLsAOBhoITUnn9X1ixMAdHxIUpawC0AVVSX0bWCKVrb6KCj4GzvvBDMTSnoWeziZFDlWqVIlOFtWww9NLaAs9i6IZvvFTfiop/uS3Z548DKMqXJER3kCf3KMJ68KfZ0qqGtdo9i2iqo/6ENpnSI+x+dBUEoTGpPMlietzeXnuPbSron28dGrcFDnhTq2NZjSateJewiOSkI9O2MsGtuB+RHwwRHgCHAEOAIVgwAnACoGVz4rR+CLRqAkAoBqfLcdeYZFO+6x7H09u+q47RuFgyu7MlwkEQAJydlwG3WkGG6zhzpj+eTWwr9T9nDBumMICo1FwzpWqONgCh1tTYRHJZaqBSAFMCFRSczoyvtpMPp71GctpzYfuo3RfZozh2zRQcefufMSaw7ewPu8/GLrpOw3/Wivqqkmce9z8guw7qo/WlhXZ+3WyKnd3dEAUak5eB6Ziilu9qztGx8lI3DsxjOsPnidBZdkHmaoW4W134tNSmeO7xRkzh7khn5t65c82RdwhKAEwMVOn2XyP9Ug9/oJKwr7zW+Y0YM5zNOgAO/tuzis2HeNtQSkUZ7An84n4m3Zfk888Y+UGhxzAuBT7XzZryPwf3gREI169sag/yamZbNWjg0ciqpMyn4VfiZHgCPAEe1tkfEAACAASURBVOAIyEKAEwD8+eAIcARKjUBJBEBAWAoGzT2PHfM80Li2Ed4EJ2HYwkv4fUlndi15FADSFkVO+MmpWSAjwPCoBLwJjMKzN2GsF/m0kZ3RxMlG5v1QIB8YngCqP62mrQHXhrasneC2Y3fx8FU4pgxsLbHtVFhsMsavO4HY5HSJ83dtUQsLhnVA5UrSg3gyWTvoE84yqg9Dk+EflwEtVSWMbW3DHNr5kA8BCiJ2n7vPDAwlZZiHd2mKUd2aV3gHB/lWq/ijIlKysfF6IPo1NGUZ+mv+8Tj3IhqT2tjBzuDTPUf0Lh3x9MWaP26wLG6zuhbMNJPUNBGxqcIbJzKNermXVepPpSRj1xwVKm6kZcc5AaD4Z03RM755F4dDV55i/kgPqCgrMbLo8l0/7D71gJFIlsa8E4SiMefzcQQ4AhwBcQQ4AcCfCY4AR6DUCIgTAKkZufj2x3OYPLAhOre2BhEAfWeewda57nCuUwPL9zzAH+de48KWPvim0jdyeQDEp2Rj+ILLGNPXCX09ijqQ04KpNp4Cdy1NdZZdlHdQ73Jy+G/gaAJqleXzJgIT+rdkTtRKEiT/gnmvPg7Aj9vPsX/S9cb1bIkBbg2gqa7CyhVy8/NZNrqkQaUAZPJGsm9atoOhVjF5dUlz8M/BMA+PT8HZO69w/1Whc33zOpbo3qoOzA10v+iachLVX3gZjStv4pCV9wFaav/I+uV/ExTzFFEAR6U01E8+MztXOGl5M/6iqwuISMC4tcdYiQeNL1Ee/7WUABzzeo7c/A/4vvM/LTzJkPWXXVfgXNsc3VzK3tlEMU80n4UjwBHgCHz5CHAC4MvfY36HHAGFIyBOAFBGdvXvPliy8x4OLO+CHm1tsePYc1YCQPX8c0c0xe9nX2PStw1gZaojtQtAWEw6Zq2/iXO3gqGnrY7Zw5wxfkD9IoE5Bf57j97Eyq1nEBaViGo6VTC0nytmjO4CI30dmfealvkeC7dfxqwhbWFiUGgeFx6bgjmbL7A2ZN1dpf/4FLSfo3OsjfWwY2Y/6MlhNqhw8PmEHIHPEIH0rPe44xvC2mrWta3BnP11qyrGf4ETAJ/hhsuxJPr/BSoBqWllwLL9NKjuf8uRO9gwswcMq2mxvxGZt3LfNbRqYIXWDazlmJkfwhHgCHAEOALlQYATAOVBj5/LEeAIfHIErt99hZOXfbBkZn/m9k/u/0fP38etB2+xdelwmR0AktKyser3a5g3woP1LRcMn9cRTMq8dHwnZrQnaYgSAC3rWWHV2G4K7RLwyYHkF+QI/EcQ4ATAf2SjxJZJnR/mbb2IhORMzB3hjvr2JiDz0Q1/3YLPq3DMGuIGJ3tj1nqVO///N/eYr5ojwBH4byLACYD/5r7xVXMEvloElm4+hbYtaqNl43/KAkgVsHzLafTp3BS17Yua9wmAIud/qhdfuPMK6toaMck/1S3TIALg5pMg1gXg/38qhi8nAL7aR47f+L+MACcA/uUNKMflqUTkhk8QVv1+HU1qm4HaPupW1cB579fYdfIBYhLTUdPKkLX9szWrXo4r8VM5AhwBjgBHQF4EOAEgL1L8OI4AR+CzQOCs1xNkZOZgUM+WoF7yNHLz8hkBMLi3C2wtDYutk4L/xbs9EZOQjlG9m8HUQBcmBlVBvcwfv43E/nM+zKRM3Pmfasup5VxJo28bJ8wd7F7sMOoW8PBNOK4/CWDu5XEpGULTOmodaGOiBxcnG3RuXktq+0CaVHQd1NpsQLuGeB4UhfVHbuJtWBy7rqVRNbg3tsdAj4aoqqGGFX9exfGbz9lngprpvPwPuOkbzNr0+YfHM8d8WgfVzg/t1AQO5kX7sVNd8pFrvrjyyA9RiWls7dTm0LW+Lb5r3whmBrJLLgSAKAoHcYDjUzJx7u5rePr4gdqn0f2QD4OtaXWQKWOX5rWELQJL2sP07Pe48tAPlx68Ze3IMnMK69npfpvXtkSfNk6s1aOANCppPgp8XgRF4y/PJ3gWFMUM7MhjwsHcAN+3b4w2DWyYLFqUWJL2HIleS+B9cOLmc3g/CxbuC923uaEO3Bs7oJdLXVSrqiFziaI15zpV1LF9Zj/Ym+mDMKW5RfecnhHnmubo29YJTWqay40B7YfP23DWXlKAAS2K1mZjUp11aWhdz0ooDxdfsOgzLO1mRDErjQmgtP0uzXupyOdRmgcArfPkzRe4cP8NQmOT2TtI+NW3NWHvYD1b40+2HyU985I+p2fg+NXn+OvSU/ZxRlYuxvZtjt5udaXue1muw8/hCHAEOAIcAfkR4ASA/FjxIzkCHIF/GQFqAbh080kcOHkH3TwaoVMbJ/Yj8uzVJ6jnaI5h/dugshQjPwp+L9x5i61H78Kyhi4L+EOik5kD9cheTVHX1rhY9r+sBAAFf2ROt/n4baT937hMFnQUGI7o2gzkXi/JiFCcADDR18GcHeeLtSN0a2iHZaM7M0zECQATfW3M3XkBfv8nDMTXQ6ZtAvd86mRw/3Uo5u++KDReEz+eAqV5P3jAo4mDVNWEonEQrIGCJSI/KEgV7wIguk7yaFg8oiOa1rKUukZ6Lk56v8T2U3eFQb+0vXK0MMSSkZ2YB4SskZiWhQV7LuHhmzCph9FcK8Z0wb2XIVhz6AY7riQCQN77pr0Z37sl+rg6STW2FCcAfp3WB0/9I/DriduMSJE2iLCaP7R9iQTD86BoLP/TC0GRiTKxIrLmp8EecLI1LnZcRRAA9Eyeuf0SG496l7jf9E4QiTTj27bQ0lCVeh/y7ous51GcAKD9oCHrHaTPOzevidmD2slcHx2niP0oy9f/84BoHLr8FAvHdGAlUwkpmVi25yqiE9KEZQHSVFdluR4/hyPAEeAIcARKRoATACVjxI/gCHAEPhMEqAVgemYOouNSEBIej9cBkfB9HYqAdzHsvxYm1VG/tiVWzBkIB+saEldNJMLJ6y+x6+R9OFga4MchbrAy0ZMYIJaFAKDg6dfj3jh49anM4FTS4mYObItv2zWUSUR0alYTj/0ikJCaWWyKRSM6omuLQiND0eCJVAOUhaV2arIGBTwrxnSFqrKSRIJB/Fx9nSpMXUBBnPioCBzoGqSimLb5NFMwyDMoM75ybFe0dipuLpaVk4dF+y7j2pNAeaZix1BwTSRLq3qSzcpKsz5SAzS0N8Whq4XZUVkEQHhcCmZuPYvgKNkBteiN9HathxnftpHYnUI04NSuoo7mtS3g6eMv1zPb3tkBi4Z3lJjBJYUCKTIW7/MsRlBJA5n2aMGw9mjfxLHIs69oAoC1Lbzui3WHb8h1n4L1yrrf0uw3zSfteRQnAHq0qoMrj/zlwrBby9r4eUh7iWSPIvdD7pdE5EAK/gs+/l3E9T8lPQfT15+BqooSFo/tCINqn651ZVnugZ/DEeAIcAS+NAQ4AfCl7Si/H47AV4oAZYLTMrIRGZMMSzN9aGkWmvyR8Z+aihJr1yc6qHXZmVuvER6Tgnr2xqw21aKGrlT05PUAuPcqFLO2nhX+cKfgeFKf1mhgZypcAwXHFDh4PfLHvouPhJlIC0NdbJvZF0bVqhZZhyQiwsnWBD8P8YBVDT1kv89jEuuaFobCzKxo8ESKAMp0UwZyWn9XVnZAeFAAfPbuK2w5cUe4XpIX5+UXsDU1cjDFrEFu7BqkCohJSseWE7dZ5l0wfujYBJP7uhQjLSoCB5J4/7z7Im76BgmvT2uc1NeFSetVlCoL72nH6XtCXE0NdLB9Rj8YV/8HV9qDjUdvCYNvmlCAT8u6VqiqqcZ6lIfFpuDAlccMJ4HagIiPTVN6sWuKDsJ44d7L8HzkX2R9ohjGp2TgoNcTHL7mWyzTLo0AoPZ3kzeexOuQWDYvETUejR0wslszmBvqssAv70MBI0V+v/gI3s+DhWsd1rkpJvRuVWx/xANOwYLpuaJ5GzuaScWTnqdfp/Zmx4gPKnWhtVLZBw0iTEZ0bcqIKV0tDbYO6hhACpNdZ++z0g0aFBhvntqbPXPiQ14PgJJKAMJikzF+3QnEJqezSwjezUYOZkJDTwGOROLRvdCQdr+KfB6l7Ydgjc61LIT7cfNZENYfvilU59D6tk7vw8ikT7Efpfm/GFIArDtwE2umdhO6/tP5mw56o1PLmrC30C/NdPxYjgBHgCPAEVAAApwAUACIfAqOwJeIAP0gJTkwBTP0Y57qvaf2d2X13xUl2aQf+iRtp4wt1SOXd1DAtuXoHZy89gLDujujr7uTMAi/7fsOkXGp6O5ah9WoUhaKfpBKG/IQABQAztt1EdefFmaU6Qf52gndQRlWaYNqpKduPs0wpsBu6/S+rN5adIgTAFQ/TQGYoI2WpLnFs6cUrK6d0KNIEEznUYZw38WH2HryTpFpBro3ZPstXpJApMGcHedAAb7gHjdM7skCPcGoKBxuPA3E7O3nWHArWrIgqWyCguEpm04JlRLigbB4oEoKgSUjO0uUUhNGt54Fsb0VBLaSssKkzJi08SQjW2hIw1DSfHS8JAJAfH8oUCYFgrT3kEgL8m2gEgnCiaTr22b0Qy0xbwxJAee37RpgSj8XiZn928/fFVGFDO3kjEl9Wxd5ZqhefeaWM8LAWdozJzgpIzsX8/dcBM1Ng/wF1k3oUYysUxQBcP7eayz87TK7VknvkPhzTtgQkSM6FPk8StoPWQoO8f0Y16slRnZt9kn2ozTfy0S0bT7kjYevwpnJan0HY9YqcvfJB8z4T0frn+9GenaTs/JQvYr0covSXJsfyxHgCHAEOAKSEeAEAH8yOAIcgWIICDKZmmqqmNyvNbTU1RAUlcB+PE/s0xot6lhWCGqKJgAEAW5IVBJW7b+OoPBEDO3eBA0dTbH+wC2M79+ymPGftBuThwAgmfbYtccQl5zBAtTV47qhbUM7mVhRpp0k7U8DCrONq8Z1Y2Z+okOcAJD0Y1/8IqIEgEDaLz6v4BwKlsetOy70K6D6dJL264r8OBed//iN51hx4Cr7k2WNatg9e0CRmvCKwEGcVKBncOXYbsWCRcE6xQPn2lZG7J4os0+tyJb/cRWnb7+UKxgUPEeHrz3F2v/X64tnXcXnlGd9RLoQ+SIYkggAylaPX3scYXEp7DBpZSKi+0NB19L9nswgkYYklYZ4wEmE26YpvaWaUYpn18lkccGwDkwZIhiiATEZC1JWmp4lWSM6MR3j1h1DZHyq1Ey7oggA0Xe4WW1LrJnQHRpS2n6W9AWnyOeRriW+H5JUK6JrEt+PXi71mCeHKDlbUftREjZE7BzzegaLGtXQuoEVlJQqs04Amw55IyI2FXZm1bF8Updirv+/3QthU49oYVXSJfjnHAGOAEeAI1AOBDgBUA7w+KkcgS8VAcGP0ZnftmUO8YJBjuYU3ElyvP/csKAgiGT+1CnAo5k9tDTUQETAtmN3Wd/piQNaoXubOnI7aMtDAJQFg5JkyzSnKAEgTSUgfm1RAoAMAHfO6o8aekVLCwTniAcfkrKdovOLrqekueXFpCQcykIqvHoXw4gNKpHQUFPB9hl9Uce6BpLSshhR8+7/ngiUyaaMdkkjJSOHdYUQGCmKEjFUHjFmzVFEJaSxaSQROeLzk/yd1iHwc5BEAJDSYsqmkyybL61ERNK6iVCasP4EUyOIkh/S9pwc+X/8rp1MdY/oM9WynhVWje0mlM4T4bLqr2s4duMZu0TP1nXx0w/uRQgCafj+evw2fr/0iH0sSVmgKAJAlLgiJcW0Aa5snZIUJCU9C4p8Hula4u+gPPux5uB1VkpC41Puhyxs6DnYcuQOXgXHIDsnj9X/Lx3fCdamso0zfSNScexpBNwcDODuKJs0KmlvPqfPSdWQmp0PLTUlKEsxqP2c1svXwhHgCHwdCHAC4OvYZ36XHIFSIUDy1xlbz7CAcVzPlhKzgoJsfaemjjj0/x+h43q2AGWi6Ac1mZUt2neFtalTUVLCsM7OGNrZmQVdc7afY/XDV58EIjfvQ9HPREoAKJNOmcwHb8JgqKvFsp/yliBc9wnEjmP3YKinhZdBsRjQoT5+6NKYBYJ/42+5A38BcIoiAOgHIdVAU225jx+1CAxEYGSCsGabDPu+dW9YZL9EA26q0d8xqz9sSnCiFw3WSsp2igcfktYgjQAQbSFXmoestDg8ehuOCeuPM5yo9GHHzH6s/r0sQxoxUNJcFNws+8MLp7xfsENJUbFkVGdWmy0acMu7PionmLvjAqvZpyGJANhz/gHrUCB+vZLWSp0IRq86wpQDkvZIfM/nfu/O2vzJGrLeAXEli6ghZUlrvfPiHSvXkBTI0t8URQC8CY3D+HXHQBlqwaDSFWrJ2NrJhpXsCHwKSlqzIp9HutZ/aT9kYUMtV3PzCqBU+RuoqCgxEnbzoTvo1bYOHC0N2PdxfQeTYlPcDEjA0acRoMau/RuZwdWubCVgn1MZwd3gRBx6HI5v8A3yP35Eh5pG6FnfhN0jHxwBjgBH4N9EgBMA/yb6/Nocgc8YAQrgF/x2GQER8bAz1We9xTs0dWQ95kV/lNe1qcFqp5kyYMd5zP7OjRnezdp2Fj1a12Ft4p76R2LJfk+sn9QTBQUfMW7tMXRs6sjqjQMjEzFz6xksG92F1ZELPABMqmszEqKJozkGd2jEjpu/5xKWjupcrJ5ZEoxEYlBWubqOJpOdbj12Fw9ehKJpHQuYGekw+b+8Pd1p/rIQAJQxfuIfwe6fTPpSMrJZn3VZoyQCQJLkXtJ8ogSAaKAq6VhpPcilrVOUkJCHAFAEDuL126RokFaiUNJrJbp+yqrv+nEAqmtrlnQa+1z0OaCAUeB/cPVxAH7cfo4dQ/Xl8q5PdJ8kEQDyOOHLs3AqfxBV85R2z0t6B6SZ2MmzNtFjJD3fiiIAiMDZcfou9l58KLULABk8ujawQfsmDiBDRGnqAEU+j3T//6X9kLanTMWz6Ty0NFWZqaq+bqG7P7X+W3fgFq4/CsRPI9zR3bV2se/e4IRM7LkbgiludjCqqob3+QX442EYnoSnQKnSN9DTVMHo1jYw1Sn0DMgv+Ii0nHxoqysXyaz/W2UE5F2QV/CRrZ1GYHwm/ngYysoZLPU0ce9dIg48Csf3zuZoYV28a0pp3xN+PEeAI8ARKA8CnAAoD3r8XI7AF44A/WAm1/IbvkGsrz3JnKkPOrVAox/llJFdNKIT8wQQZEdVlSsLzbLIUZt+/JFr+wHPx6zGmAYZhS0f04XJsUXLDciFXUAAkHSZSIONk3sxJYJgfiM9rWJmV+LbQFkopcqVi8mZA8ISMHEVmbQVYOK3rdCrTR1UllOWWRoCgCTdm455l9inXtLjUxEEgDz95UetPiJ0ZBcPFsXXKS8BoEgcSoN/Sa+l6PrlJVQEc4quQ/Tcsq6PymrIsI+G+D6Jl0WUdF+yPq9oAkA8SC/rWiuSAKA1UWnQiVvPse3kXWGXCGlrpTIBasc3rIsziBgQHWXdb2nXUjQBUJH7IWtviXjdc+oBTt14hbF9m6O3W13m7bD9+D1kZefh0asw9POoj34eRdUmlC33fBuH2R4O0FRVwiGfcPjHZ2Cqmz0L8j3fxMInLBnT3OwRkpSF3XcLjSM/FPyNOsba+KGZBQLiMv+1MoIjTyIQmZqDqW3tULnSN7j8JhZvYtIxvZ09HoUmMyWAR01D1DPRQRVVJeioK5f1FeHncQQ4AhyBciPACYByQ8gn4Ah8HQhQAE4maJcevGVmarHJGcUc++lHcUhMMlMBUHu7vRcesu4BpCB4ERSNtRN7MLBEnf6lEQBUp0311uKjpGCWgv/Fuz0Rk5COGYPbwNHSUEgEvItMgrfvO7g0sMbBy0+ZD4CoC7WsnZT3Bz/98CZTP0GrMUlzGuhWgaO5Ido1tkNtqxpYf/iG0FX/SyEAFI2DvPjL8zZyAkDxGeeKDDgVpQAQfTaoY4H3s2Ac9HpapARH0vMjqe2jIp9HuuaXQACIEq9hMSlYstsT6ZnvMXeEO+rY1EDlyt/gw4cCZGTlQk+nqOLm6JMIxKS/x5S2diyzv8rTj9XNN7PSg6NhVfYdvvF6AIY2swT5BVC2fUgzS6S/z8e6qwHMO4D+P0oRZQTyfIfQMak5+cJA/m8ABQV/IzQ5CxbVNFjQf+l1LMyraSA0KQujWllDv4oq1nj5o31NQ7S04SoAeXHmx3EEOAKKR4ATAIrHlM/IEfjPI0A1ufsv+QjlzYIbosBpw9FbTN5M2V0yJyPpPkmhRRUAvds4Yfqvp7F4REcmoyWXeSoPWDmum9wEgLgCoDSg0rkX7rzF1qN3YVlDtxgRUJq5BMfK84NfvA0aGfbVtTZmpRCO5gZMyUBmhKJO3SWZ39H1yxKwliQtF8WgtMFHSQqAisBB1MCtNBJ7SXutqBIAUeM1UUl4aVQFsvaJOgss3ncF5++9YbdREvlVmue6tHtOc8t6B8RNEEtSkZRmrRVBAIhen97B1yGx8Hrsj/svQxGVWGjkKDrISHHz1N7MT4GGIp9Hmu+/tB+S9o4y/9PXnUF1XU2h/J/UFtRi9cp9f6yc3IWVBEgru1p/LYDJ+6n+Pz4jF2u8/OBkqoOs3A8s45+Snc8y65Pb2CIuIxeUca9vqoN+DU3Z3yt/8w1i098Lywgowy6thIDKCxKz8mCsrVaqMrAi35lZedh0IxB9G5jCwUiLlSHEpb9nJEX7mkaoZ6KN1V7+0FCpjJnuDizrn5iZi803AjG4qSXsDIoqSkrzPvBjOQIcAY5AeRHgBEB5EeTncwS+QATIQIwC+BZ1rTDIoyGr+6eM9rL9XnAwN8SE3q1Y1oxq+al/+uxBbizzP3fneSwcVtjbefKGk5g/1IORAySHv/TQj7mwkyu/PAoAcQ+AxLRs5itADvXdWtaWirpoFkpABGw/dg9WJtUwf6QHTA11yrRj8hAAom23SD68YFh7tG/iKNNZnerjyT2ePBdofAkKgIrAQZGmaxVhAliW9cljAijqkO/iZIMVY7uAnq3yDkUHnGRsSYodCqRpyGMqKO89VDQBIL4OCmYfvQ3DjjP3EBRZ+F4SmUclTIIWqGXZb1n3+1/aD2n3IU3+T74vpAj4ZecV/DKmg8SOAEQAUFafMvxU80/B87eNzNDQvNDok8z9cj98hKpSJRa0ByVk4qBPOKJTc9DGXh99GpiyrLugjODsi2ipJQQRKdkgrwAiDhIyc1FNQwUDGpmjsYX8pqKU8T/8OBwPQ5JZkD/e1ZYRGLcCE3DCNxJjXWyYImDXnXcs2Lc31MLt/7F31XFVZF/8uwYN0iAl0gYGKIodqNjd3ahr967drdirrrGuuXZiodhdGLSUtKQgWPv7nMtvno/HvEJQdOfsH6tvZu7ce+6855zv+Z7vCUlCZTMd9KhhJQgBKvrlF84TPCB4oEg8IAAAReJWYVDBAz++ByjDv/nYTZC4GSl8Ew2WamE71s+t6WRdAMTU/GnF47o2QNu6lfH538+MQfDnqTtMqG1I29o44veU9SMn5XZFAADqS069wUl1/X5gFDRUVdDXswZrEyZNmEsa/T875wPO3w6Ci5M5YpMyYKyvhXJlFX/Zo7UpAgCIB2uSbbmkPRGSwc3PAAAUhR8K0nZNMoPOtTcsaBtAyeu+tg2gZNacL8MvLi5I30HqfkAMg6+1wg44JX3dxMUeC4e1Yr8VX2vfGgDg5huTlI4RK/9hv0OS4FxhPo809o+0H/L2kwv2M7NyGP2/mkOu6j91dSFRVr7fb8r6U918zXJ6cDLVwc5br/AqKROD69qgxC/A1uthKG+ohbo2BjjhH4Nh9Wygo1YaD6NSsPtOBIbXs8HT12msjIBABFklBAlvc3DoYTQTHLQx1MKZZ7EscJ/W3An6mirylic6TgAEXedsVgZe9W1Z5wMOGAiKz8D4pg6sBeC5l3FMq4Bo/87mZYTgX2EPCycKHhA8UFQeEACAovKsMK7ggZ/cA1wbwCVebUDBemFYYYwpi/5Pmagjvv7Q0lBBy7oVlJqyIgCAOJ27TZ2KmDWwhcw+6ESRXbHvsqh3umSQwU3wRysBKAo/0L7+vuUMfB8GM7coArCExybDa8U/rFyFMrjLRrRFYxd7ULC66K+LOHbNn41FJQXrxnVi7QWlGaeBQftFRoHthgmdGcOFTHJMefOTHI/G4AMAxANNOqenhwvGdWsot3f9g8BojFlzBMQy4AMOCjvgpLmJl0EQS4F+G4ghJMvIDxuOXMeOM3fYaXzAQWEAAJJtCkd3qc/ARFkmeY04q6Ewn0eaw4+0H+I+o9+wP4/dgVtlKxboc+VNxAiZvu40Pn3+F/O8PBnoqoyRyv/FgHgWYL//+BkVy5ZBz5qWePf+E1ZcDGTCfx5OJngWk4ZzL+KYdsDBh9EsC9/IwVhmCQFpCMRlZDOBQWrJ5x+Thj13IxhV31BLVeFp0hyp7GD9lRC0qGjKdAjISJeAGA3UEWB4fVsh4FfYo8KJggcED3wrDwgAwLfytHAfwQM/mQcKI1iXdMmTkNdYuseX1doq2pZNmlvpBZ2C/c2HbsLR2vir6P90D0UAAPGe7ab6Otg4sTPKmfJna2l+dD6JJVJve85+BgZAUflBvLSAAnoqRenTvAZvMEyB77I9vjh+/RlzLYFUROEmAUYy8QCZ/k7Ubupooa+jke+RoiDV73EIAyBoXDK+AF98THnzu/MiAr/9cRqpb9+J7scHAEgGyDTuhO6N0L1pdan1ywQaTNpwQlRW0qG+M37r55EHjCqKgJPWQqADVwZAwMPKX9uD6uf5jNZ2/l4A5u04z/wqDtKIn6+ovoA8PQ1xZgrpcdDvjI2ZgdRf5mtPwhhbieamoabCSpiocwlnhfk8/kj7Ie4wouZfvheCpTt9UbOSpaj+n/Z29R4/tKlfEQ7lCgcg5u5LLfeOPXmNF3HpKKNWGq2dy8LFUo8F3VRG0L6KGXbcCuctIVApVQJrLgXBzkgL7avmMhN8AxNwNSQRU5s7Qb10EZ54ywAAIABJREFUSbn/UlMpwvOYNFjoacBYW5VdTyUHoxraiWr7qSOAt28Q2jiboaF94a5f7gSFEwQPCB4QPCDHAwIAIDwiggcEDxTIA4UNAFCATQKDQ9u5Y2ArN5mZc74Jv0nLgppKKWiq56VwnrsZgFv+ERjWyR1mRjoFWitdpAgA8DAoGqNWHQYF92QU/E/o3hCujpZQVy3NhBJTMrJw89krFvhThlrSKCtJ2Ulx+9EYAEXlBwrwZmw9w9pKcubqaIGxXRvC0cqYAQHUevJ+QBTr984FohRYzhrQIo92BGUu1xz0w76LD0VjURvK8d0aoq5zeehoqrG644i4FPx97j5O3HgmAmr4VOFpED5Gh0cNBwxvX4eVvpQsUYK11dx74QH2X3rEzhc3aSJ/8SkZrLMEiWmKr3tYuzosuKZni+Ya9yYD5+8GsGeLstdkNFcS5LOzyKs6XhQBJ91PPGimv9OedGlcDd0aV4W5ka5oj4KjEkEtEEl4jwPAGlW3w4Khrdh6xE1yrqQBQrojaqqlkf3+IzT+f748ACAiLhkjVx4Wdeig/R7UuhaautqD/ky15Zwffe68ZCVMHODT3M0Rcwd55ilpKMzn8UfaD74fUfH6/96tXKCtoYorD0KxbGwb9l36FiZeRnD71RveEgISDSQGgWdFU9ZhgIz0AIhlMKKBrdxpUrvC/Q+iQFx/elaI+l/ZvAzTAwiIy4CbtT7rDEB0f1L/N9JWhaZKwctgAsNiMXb2LnjP7Q9HMfBJ7kQlThAfhw4VxpjKzkE4X/CA4IHi4wEBACg+eyHMRPCA4IECeoACiPUHr+PIpacY2M4NXTyqioCAa4/CEB2fip6eLgUcPfcyRQAAvqBS2ZvylQ78aABAUfmBfEnB8OQNJ0TBvSL+lUabp6Bl7g4fXHqQW1agiGmpq7La9npV+KntfMG6IuPSObJU/hVpqyh5H1k0/KIKOAnkOnTlMSttkQQ4ZPmBAJzVYzrARC9/GYZkYC8+DgEs84e2gkqpkpAHANDcDvg+wsr9l/OwbuTtDwF5xGQoz6O9UFjP44+0H+Qv8qV/SAxsLQzzgK7PQ+Mwbe0ppvj/22AP2Fl+n3Z30koIiD2wwS8EQ+vawNZIi9Xmr7gUiAom2iJGAPc8iLf5o8+IcUClAoPcy8PGSIvpEkSnZGFSM0d2yR/XwpCQkY1+ta2ZLkBhmAAAFIYXhTEEDwgekPSAAAAIz4TgAcEDP5wHklIzMXuzDxKS32LtlI4oa5ib2SfxqTV7r+JpUAz6tHZFVXszrNh9hbUBdK2QW6tdUFMEAKCxKahctteX1UPLM8o6juxQF9GJaaIaaMroUsZWPGv2owEAReUHzp8ZWTksiDt964XMQI6C9ZGd6qJzw6pSa+aJrUHZeKpDlxewOpUzwawBzRnbQJZRMDd/53lcfRIq9TRiJdC8aC2UbSaT1+aPRNTm7jgHKh+QZ5Tx/61vM1S1M+M9tagCTroZBYd3XoRj1p8+IOFEWUZ+aOHmxMoa+MovuGslmQXc56TBQMAB7bU8AICb24V7gUxclGNJyJpfrYrlMHtgC5n6EIXxPP5o+0G+XrLjEl6GxYuE/qj+n7LiWw7fQtdm1WBQJn85jbzntqiPc3X7RlqqUCtdEmnvcuv1qWyA6zhAcyCgQLLN3/57kWx6PWtawf91GvbciwBVb5HuALEHqBVgYVthAQDi8yqKMQt73cJ4ggcEDxStBwQAoGj9K4wueEDwQCF7gAK2BdsusnrTJjXtkZyWhdPXX0C1dCk0q+0AMyNdhMe8webDN/HwZTS8utZF5yZVZLbiU2SKigIANBa9BD8NiWEU58chr5nAFxllZM0NdVDd0QLNazqiqp05C0xfhMdj5Mp/WDAoKS5H1/2IAEBR+EFyn6ISUpmA4g3/V0ypnQJ48iep5FP7xY4NnGUGleLjpWdl49ydAJy6+YK1fuNq0ikj7VbBCp0bVUUFaxOF+4ZLewZIg6BhNTv0bOYCK2M9LPn7Ig5decKmIg8A4ALYyIQUHL7yJM+66RiNTXP1rFUBNStYyRQKLMqAk/Mr7ce9l5GsA8izV7FISHnLDnF7RCyKdvUqMz9w4nHSvoss4xwWwzqTPAmJYftD4xAAsNirDXS11BUCALjxs7Lfw+9xKNOIoNIAbm4ESFAL0gbVbNGmTiXYWxjJnRs35tc8jz/afnDfb/H6/9Hd6zHRP6r9/31wM+jpqCvy0/rdzyEFln///TfPd5uvzR91JSCNAWMtVfx1Jxz9a1uz0gFq9dfA3gg9aljK/H0IfhWHaUv24eqdl+jfpQGiYt+gfbMa6NWhLuISUzF71SEcOHET1SpZY/a4zmjkXhFBr+IwetYOtGhQBbuPXGO+mj6qAzq3dENoZAKmL9mH8pbG2HvsOpb93ht7jt4QlQu8SXmLPmPXY8aYTjDU1xbR/mkMrgTAyswAyzefhIpKKYwf0gopaZky51G/phMOn72D9Ix3mDaqPQZ1a4RSpeTrJnz3TRYmIHhA8EAeDwgAgPBACB4QPPBDeSAoIhF7fR7it0FNEfY6mTEBqtibIef9R1x9GIoW7k4Y37sBqw8WTPBAcfaAZOs8PgHI4jx/YW7/PQ9w7KvHga8xvndDdG5aFQSmbDt6G3+fecDAz8n9GqN78+pSgZOs7A8YPv8CmrhZYWD7ygVy4stXyRg0+yy2z22JCuW/vi0m3yT42vyRwv/qS7nifq5WengYmcLaEhILoLurFbTV+Ov9qSUiBfLuLg7o16U+rt8NRP8JG7Hst95o37xGnmMEFExasAcrZ/ZhwXXPUWvh7mqPJdN7ISI6EWNm7cSciV1hYliGHfPq64GB3Roh5FUcxs/brTAAsPz33jjtm6uBQsH/x4+f5c6jW9va7NygsDh4Td+KtfMGwtW5fIH2ULhI8IDgge/nAQEA+H6+F+4seEDwQAE8cPdZJE74PcPs4S0Y3b+Rqx1jA5BRFm3mxrOoUdGSaQEIJnigOHsgK+cD0zO4/TycTXPpiLagmnbBBA8URw9QG1XvfddgY2HA2Cbe+65i+bi2sDLVY9OlsgDSY5EUYpVcS3EGAEjh/2VcOsrpa0BLtVS+Nn9Jb3OYiGCnahaw1NPAztuvmHZARVPZArMBoTGYvHAP1s8fiHLmhsjIzMavM3Mz+5WdLDFj+QFsXjQEZiZ6jI0wz/sIyhrromHtihg0cZMo0OaOqaqUQkdPN4yYvg1r5vZHFScrSFL7ZTEA6Dp9PS2UMzfCoqndoapSGk8DImXOQ/xe4mPXFX6ziuPXVZiT4AGZHhAAAOEBETwgeOCH8gBloMavOAaXChas3r5rs6pwLPelJts/JBZ/nbqPeSM886mJ/1AL/Y9MNjYhldFOK9rntuRigUT2e0yYtxtb9l7C7jWjGEX2exrN51lgFKpWLJdHBV58TpIUbkWCefHSD742c99zzcK9BQ9IeoA6rVBb1Ql9GuL9h0+Y88c5xrY6eyMATdzsYa+g4F9xBQCexaQxOj+VMZCRwr+zeZk8bf7sjLVw8EEUzr+Mg2qpkuhd04op/suzG/eDsGDtEfzt/SsM9LREv3H13ZxQzsIIDbrMyTfE3Ald0bVN7XyK/XuP3UBYZEK+Y8oAAMQcqFapHBKTM7Dst16oYGcOmqOi8xAAAHk7LhwXPFC8PSAAAMV7f4TZCR4QPMDjgcSUtyz773MzAN2aVWMvoVQ7T3bveRTO3w7EtAFNULIIRJmEDSkcD1A28c8Dl/H7sgPwntM/T5BfnACA+0/DWKaueiVrrJrVF+pqedtMct5Ip4ze6sOi7gR1KltjiVdbqdlQ0nuYue0Ma5tHRjX7K0e1l5s9/VrvUy392kNXc+vlezdlNO3I+BRMXH8ccwe3hI6GKhPIux8YxRT5Zw1swXQFqAvBnO0+sDTWZbXz47o1wEHfJ2hXrxL2XnjIwDj6jL6H3v9cBe3vhB6N0K5uZYVr6GltFHrdDnsDPY3ScJKTVf1aXwjXK+4B0nN4FPAat/zDMaprXTwMeM1+Z6cOaII/j92BjqaqzE4rgeHJ+HXxJVx/FI0+rSsiOuEtujV3ZCUAEbHpmLzqCk76hcLRWh8bfvNA3Wq5gGBM4ltMXuWHI5eC2LFl4xuiWW1rBIQXXgkAPXNhiW9x7MlrNK9gKmrr9zgqFZObOcJAS5W3zZ/i3gPLrk9dtBebFw+RywAQH5eCevHMuyQDQLydnzIAAHfd/SehuPM4BEun90JweFweBoDkPMTvJQAAyuy+cK7ggeLnAQEAKH57IsxI8MB38QDV1k9dewpLx7SBQzkjhecgeR29KNJLSukiFgaiQObV6zdYussXrxPS0L15NRY8Hbv8jLWfcrKWrdSu8AKFE4vEA18T5C9YexSzV/0DypDNGNORUV8po0W2b8OYr+qXLblYyrb1HbcBw3o1lQkAcIH1Xz73RENQRwevDnVR3d5cxEYhoOBBYBQ2H7/JxAbJKGhePLw1GlW3KxJfSw56PyAKqw5cwbpxnUCdKKhjhd+jUPzWzwPT/ziNmk5W6NPcFbeeh2PtoWtYPbo9cj58wogV/4BaKvZvWRNhr99g5KpD8KzlhDFdGuDK4xDM2X4OQ9vWRu9mrqxDA3VX+GNyN+hpKyYGl/3hEw4+jIJfcCITWGtgp/jv0DdxXDG4iXjtO01H0Tr43N9loHSpginVU4eV3zecQWj0G/w+2APU7o9EWKncasuRW7C1MIBHLf7ylbdZHzBw1lk0cLXA0M5VcPVBNHpPP82C+a7NHPMdm73pBv5e1Bom+pqiY8M6V0VQRDKGzT+PLTObs9p4Rdcub9vi0rNZXT/V749v4gBN1VKgbgHr/UJQ8pdfmML/uw+fvqrNn6QGwM37QRg8+Q8smNw9nwZAUnIGxszexYQCHW3N2G9bp5ZumOzVBqQPQIH40t96QVtLPQ87gK7rN34jerRzR6/2dXHiwgMMmrQZp3dNkyoCSGUG4+bsQocWNdG0buU8GgCS8xAAAHlPknBc8MCP4wEBAPhx9kqYqeCBIvVAYQAApobaGL/yOAa3r4U6Va2LbL5RcalM+Z9o0yT6l5yeiZW7ryAqPhXLxrZFVQf+1mdFNiFhYKU98LMBAOQA6gk/fu0xBEYmKOwPUp0f1ake+jSvIVO1X+EBFTiRQIhxa49hZMe6qO5gzloWNqxmCyNdLcze7oPVozvAykQPnEZB4+p2qGJnhknrj2PR8NaobFOWMQIk/z5t8yks8WoDB0sj1rlixf7L2Dqlu0KdGGLTsvHH9VBEJud2zPCsaIpurrnaHoJ98UBBAIC0tzkYOMsH43q7siBcWfvw8RNKlSyJf/EvSPV/8Y5LUClVEuumdmICgFuP3GYlV7pSgJ7HAQkYuegi9ixujfLmZZD9/iNGLLiABq6WqO5onOdY5rsPGDr3HFrVt0FlW0OMW36ZXWdurMUAjGnefjA31kYzd+uvAgBIrDA16wML+ql9n29gAo4+fg2v+jaoZFaGueh16jus8Q1CU0cTeFYyVdZt+c4X7wIwvHdTRMUmMw0AKnGijgBzVh3C4TN3mA7AuCGtmMI+Kf1T4N3RswY27b7AxiTgs10zV9YhQDwoJ+Cdgn4CR0mlf7JXW9x7EorBPZpIBQAcbcoy6v+SjcexedFgJuIoax7ec/szgFVgAHz14yAMIHjgu3pAAAC+q/uFmwseKD4eKCgAIL4CqhEdMu8AU4EuKgDg6sMwLNvlC/cq1khJz8L1R68wsL0bBrWvhZCoROiX0ZDZs7v4ePy/PZOvAQC+pecUZQBwc4pPzsDcHedw50WE3GlS9n1an6Ys819CXh88uaN9OYGUyrPefwK1LUvL/oD49Gx0rGYOHbUvnTG2nbqNd9kf0KVxVSzYdQHzBnuyoF48aGdlAptPok4la7g4WkI8wKdzZf1dGQAg9d0HLDn3EgkZOaJFNHE0Rh+3ckqsuvicSkEU+f5FXDoikrOYMB4Z+b9GOT04mmgXSs94RZXwk1Lfod2Yo1gytoHSAACVdkxYeRyGepoY16sBjPS0WLkHp/pvSGKAkzrIZI1Rxn+a91WcWNsRhrq5bJDf1l6DfTk92Fro5jkmrg9Ax5oMPZBvY6cMcEPftpUKDADcCE3CvvuR+AW/4MPnz2hRwRTtq5lj/71IBCVkYEJTB9F35farN3gQmYKhdW2gUkD2BN+TyYkA9u1YDx71nYvPwyvMRPCA4IH/hAcEAOA/sc3CIgUPyPcAAQBTvE+igYstTvg9ZxeM7FYHnZpUQVj0mzzlAeKBvqGuJjs2z8uTUUGvP37Frt0wrTMDAeLeZGD+1vO47R/BAvMp/RujoasdgiNz71ezoiUu3AlGzoePGNTOjQXz1N+bz9LeZrOxJvRpBDMjHVy4HQTfe8EgTYB2DSujXcNK8hcqnMHrAfFAd8WMPrj9MBhLNp2A741nrGaVFKdHD2wBawt+WnZkTBIOnLiF89f8ce9xCFO5puvcqtthYNeGrKc1KU2TcfeSnAhHs6fPZYkA5rz/gNOXHmHb/su4eT+Q3athrQro1tYdfTvVh6aGap6huRIBE6MyTFQwNDIeW/ZcYtmy5NS3aFK3Mkb08UDrptVFc+SuefIybyBftUI5uWUGlKkMjk5k1Pob/q8QnZAKomCT6etooHL5smhdpyLqVSkPtf/7RJHHkgLL5Mz3SMn6gMiULCRkZDOl8rbOeRkvqy4FgQTNOKNzqJaZVMs5IwFC73/80MLNCdGJqRjduQGev4qVyQAoKgAgM+cjll0IRFRKbvafrLJZGRaIFWfjxOJKlviFTZNKGE4/i8WVoERkvv8odeoUSDayN0KHquZQK52/hzoX2PfwdMKa3Q/YOPNG1UPPlk4IjkwVBb70uTgNnq+WvrqTMWu5t+/sSzaO79buBQIBKOA/evkZvLq4o1MTZ1a2QsyAX375RS5zRZIBQAKCY5b6opZzWaUYAOIOVRT8kNyE4IS3+OtOOAbXKQ9rA03cDEvC33cj0cfNij1z9N0x1VHD8Pq2yN3VvHbUNxjLdt7F6B4u6NjUHuqq/G3/JK+LiU/ByBnbMWN0R7hULg+/2y+wYN1RbFs2HOUthVKX4vw9F+YmeOBn9IAAAPyMuyqsSfBAATxAAMDwhf+gin1ZLBjVCpGxKSywJ5EnCtzF9QH4AADSDjDQ1czDAOCyRzUrWaFfG1cERyZhxsazWDiqFXtppPt51nFiIn5BkUmYuOo4Fv/amin88xnNcceJu5g1rDl7+Zy/9QJGdauLxJRMHL3sjznDW0CF54W6AO4olpfIYmmIH6PJK6vnwAXlVHdqZW6INdvOsMBa3CigXzmzLzq0qMFe/MmIdnrw1G0mlEfBtDQbO6glFk7pzkT0vgYAiHidxMCBY+e+1NqL37NZ/SpYN28A7Mt/oexywbyOtjrq1XTE+p3n8q2Nxlg8tScmDG3F6ou/BgAoqocn7d0HLD0fwFqTcUZB/ZRmjqxumbO/70YwSjNnqqVK4NeGdiJqM31O381pm08iKiEVi4a3QUVrE/bZxA3H82gALN97GavHdGBDFRUAQPnxVRcD8Tw2XTRnK30NTG3uBPVi9H3OyP6I9X7BoHIFCvBVSn7xa3TqO2z0C8mzN/KeA+odP7qxPYy08gJWFNy2+fUw6lU3x7rpHoiISUO/GWexcmIjlDXS4gUALE20pdbSl9FSLTADgKP/09eddAAIgE1/m43pgz1QzcFcIYFHLqtvY14G04fUwp2nsej7+xnMHVmXVwNg0qorOLCsHcTXRBoACSlZGDTLB8O7VEUlO8MCMQB8XsThRWw6A5fuhiczJkCzCiaoYq7LwDT6jnn7BrHWfg3t8wfm/sGJmLDiCpztDXHwXCAGdagMr27VYGakJXO76Xfy7OXHWLb5JK7dDWCg49wJXeDuYi/6LZX3vAjHBQ8IHhA8UFgeEACAwvKkMI7ggR/cAxRAjl52RBSAUxZzwbYLLKDu2Ni5QAAAteSbv+U8vKd0RFlDHVbDSWOSVkBDF1tMoIB/dGs425WFIuUDcUnpmLDqBGYMacaE/16ExWFMzwa4/yIKVx6EYFLfxgq9kP6oW/UtAABjAx3WompYbw+MH9KK9aKmVn2rt53Byi2nWLuovetHs77TZKSS323EGhb8E3OA2laV0dZgtOfX8clYt+Mcu47GOf7nZLg6l2fXySoBkHaM2gV6/bYNh07fAQX6v4/uwF6gS5QogdCIeCxcfxS7D19j9bGktm1imFvLKx7Ma2uqsfrakf2ag9ZKY67d4YN5aw7nmyNdq2wJgLxniy+Lb6WnoVArMb5MOWUrKVAuo/6F3k9tyijQ4YyCt0Hu5fPdY//Fh3gQGI2Fw1qJumgQW4HrAmBuWIaVKNSqaM0YDUUFANA8vS8H40l0qmjO5rrqbF0UlH2NkZgb1XKHv8lERs5HVmZA/ia/OZhog8ARRU3S/5xfKZNMmeOUrPeKDiU6j9rMEThDdeicEQDQYexRbJ3dgmXrudp3NZVS6NGyAi8AkJPzUWotvWfd8gUCAFgJiPcpaGuqiuj/9PySDsDSnb6oWclS9Lm8hXNq/qT037ahLQMOqY5fsguAs70RAzrqVbdgv+XirAaDMuqYMtANI7tXy8OEqFBeX97tRceJ/n/2eRwIYKJnYmg9GwbALL8QiOYVTNh3hD430laFpkr+Zy/n/SdMWHEZ7RrZoXaVsthx/Bk27H8EYlos+LU+HMrpKTwX4UTBA4IHBA98Lw8IAMD38rxwX8EDxcwDfMHlPp+HCHudjK4eVQsEANx8Eo5RSw7nW2kXj6oyx+TTD+AyUbf9w2Gsr43F2y9iYDs3VpNKAoDDOrvDVQpzQFFXJ6VlMnErHU01RS/5pucpCgAo08WBW4B4Vn76qPaYM74Ly4RzRirWUxfvZUJUpLw/a2xnkIDdovXHMGvlP+C7hq4l6mvfsRtw5fYLRr8nwSuyggAAR33uoYvXalZOsGOlF6zM8vbfFp/j1qXDMKh7I3YvcQCAb54EAgyZsoWxCsTnSNcWNgDwNucjy+JTUMqZMnR3SXo/1ZX/5lkBxtpfsshXQxKx81Z4nmeT6umprr642r57kbgQEC+aHt+6FJ07Ban3I1Jw/GkM4tLfsQCazyjAtNbXZGKDBAbwUb4lr5P0f6dq5rgfmSISL6TzKZi3M9JiPeTpzwSGvYxLZwwHAiTEjbQfBtWxRh2bL88yH72dAs3giJQ8te80DlcCkJicJbWWngLur9EA4KP/czoAp6+/xNopHYt115WwpEzcCkuCu40hdNRKsXITDZWSmOThyACmpLc5WHs5GH1rWcPeWHYmn3x+60kMth19inXTmkJDrTTe5XzE9YfRcKloAgIpBBM8IHhA8EBx94AAABT3HRLmJ3jgG3mAgkvxjHxRMADElyIZzMpiAFDwP2/recQmpmNi30aMTbD16G0QwFBGSw0ju9YFlRkUVEeNAobzdwOwePclNHaxw4z+zeXWtX7NtnBrb1nHCXt9HrGhFNVbUESngcYTLwGIjk/F/G0XGFNCXIdB3F9coEsZ/gMbx6KSQ/4yDFKLbt1/CVydbbDbexRTq5ZnnFr0+atPvwoAEAcMxIN7yftzc2zfoibWzx8IyvhzAEBYZDxriVW3Rt7acupZTyAGKWFzrQW5cZUBAKhVGD1LfJlDbjw6hwAATu2ePqfgc1JTR5QqKT8E3XQ1FPcikkXLphryMY3s4GSqI/rsYWQKdt4OZ8KCJjq5mUzKbLpayd8veftZVMeJsUDMBc4oQKOWbLZi1OqPn/6V66NXbzKx9XqYUlR8+h5UKluGCb2RKrwsk/Q/lShkf/zEQAYah1oXdnGx4H0GqHRg09UQULmAuFU01cG4Jg6itREA0HXicWyf5wm3ymW/OQMgO+cDth27g0t3g0WCrtLo/6TLQu1Xpem2FNXzoui41FLyxNMY6KqXZuyPYfVs2KVbroexYJ++e9dCklDZTAc9aljlA4EIvHkWkoRLdyNRp6oZXCuagDQMRi+5hN6tKqKJWy4TSjDBA4IHBA/8SB4QAIAfabeEuQoeKEIPcBoAzWo7YFLfRqxef9raU5jj5QnrsnoYtvAfdGhUGT09XXDy6nNG5V83pRM4EUDSADAx0GYZ/wFta7Ke0JIaAEmpWZi0+gR6tKjOMkbSdAX4GADvP3wEZZs2HLzB5kNAgJO1SYGDfs6VGVk5WLn/Mm4/j8DEHo1w5tZL1HG2RtfG1YrM21+jt6CITgNNnPOtuXEZpuLN6TCQ1sKiPy+C9svSVFe0Ri7Q7dOpvihwlnQA1d/3GbMeicnpOLhpnKgMQPy8t5nZSE3PQkhEHJ68iMA5v6ciob6vYQDQPXuPWY8XQdF5SgmkzZGEAveuGwM7axMRAEDn7tswhrWxkrQFa4+y9lkFBQBCE99i87VQtK1iJrd/vWQWma+OX9rDd+BBFIjGTAGyqY46y2hSvbKBpkqRPa9FPTAD4F7G5wEAcsELNRDtPufjJ+R8/IxKZXUwwcNRaqaeArm99yLYuQUxKgsY09ielQdIM0mmAnceCQESk8DDyUQmk4CCf9I7oM4HnBHoML1FBdF9OQ2A9o3tMH9UPYRFp2LALB9s/M0DOlqqCmsAcLX0ZQ010WPqSYzp6cLa68kyEqv03nsVGuoqaFOvIuuqwpmqSikcuvgE524FYsmY1ox9VZjdKwqyZ9KuoWeAnp2DD6NYS8lyBprYfz8Sz2LSMcnDAaTncO5lHAhUInCM2BqS8Bv5YvGfd3D7aQxcK5jg4p1IOFrrYcXERrj/PB5HLgVh7dSmUFXJL+RYmGsRxhI8IHhA8EBhe0AAAArbo8J4ggd+UA/wZaVJnI/U9clO+D3D6j1XmVp//zY18CjgNfq3rZkHALC1MMC6A9ex+/R9JsjXtkEliGefNdRU0K9NDUbdl9VZQFYLQQICjvj6Y/N6JAzHAAAgAElEQVShm3C0NsbMIc1gYfIlkFXG/U9CYljLNmM9Lcwf0pL1Qace7vTZ7IEt4GhVNJRp8vXIxYcwb0RL1ilBGbaFIjoN5AMOAKD9mrXJB96TO8DKVHoGWJFMt3g2/+qhOaJMOgXn2w9cwa5//FiwLc2+BgCQJson7V4kAsiBFNy1dG5hAwDELj/7PBbHn8QwejcFgRRwyLI/b75iQTxnlJ0kGr+hhBicMs/yj3jukcevcfpZjFSKvuSaZAElJHpIgm6cMj93LSnuV7PQZeyHcvqa7OOQxAyW9aWWb5LlAVQbLt4GTnIOdB8SWZS0+naGGOBeXqEyAsn9pzmOamgH5//3nycAYMDMM2hS0wr7fQLYrZZNaIguHo4ICE9WqAuAeC39p8+fsWznPcz/4yb+XtQanT2kd1d4ERaPfecest9VKgE6eP4xK7GiP68c3479XhFjhhgBc/44x37nbSwMitXjRx0w/rgWxoQaxcEV+n6uvhTEOi+MaGArtxXjuZvhOH8zHEvHN2AMh0cB8eg0/jhT//99aG2s3fMQo3pUh7H+F5CkWDlCmIzgAcEDggekeEAAAIRHQ/CA4IFi7QEqDSDxK6KZitu5mwG45R+BYZ3cWUtAZYxAhP2XHuHPU3fgWdsJ/qGxmDe4JewscutwT954jgv3A7F4WJt891XmPtLOLQy9Ba7On0+nge7LAQBJqZlY/tdlbJvVHQZi2TzJuRUUAHgZ8hqDJ/2BO49D2JDUKaCigwWqV7KGW1VblLcyxoT5u3Hp+rOvKgFQFgCguXAgRVEBANT2jbL+/jFpokCymZMJetaUTQumLPKV4ESmcK+rURoWuhro5moh6j1eGM9YUY9BgneUtX8UlcLaEnK17USDp/p9CmZbVjJFWRk10ZK0f3lzJpYDZcr1JdgOEclZWHkxEKSvwBnNg1Tcu7lY8rbao/OkKfe7WOrBq74tb7kB9YXfduMVK/XgjPaRKPyK1I/TNXxjDHC3FjFHCtriTp7/FDlOZVWnrr3ArKHNsO/cI/bnRb+2QkLyW1x9GIbfB3uwYWj58ckZDABWhP5P/krLyIaeTtHVyNOOhCW+xbEnr9HUyQQkJOntG4xKYvR+0t4gwUlS/qfvqixbsesedLVVMaRTFbwIfYNxy30xuX9NbD70BIvHNBAE/xR5oIRzBA8IHiiWHhAAgGK5LcKkBA8IHiAPUP3l+oPXceTSU8YaIPFADgi49iiMsQuoJEEZI6G/WdvO4k16Jgv6HSyNccD3Ee6+iMD8Ia3Y+ET9XLHvMrTUVTGqU72vLjOQnN/XdFxQRKeB7ldQBsDgHo2xZnY/aKjnbU1GY3IlABmZ77B/w1jWv3rq4n1Yt8MHPdrVwfxJ3dhnXItAuqawNAA4McE3qRns3k62Zgpve1EBAHyq/FUtdDG2sb3CcyuOJ9K6Mt9/Qnx6NhLe5qB0yV9EwSllVf+6HYH7kclyM/cUhNew0ke/2uV4a+L5xArF/UEK/fqaqjDRVmWgAgXYlMmnDC5nROFe4xuEF3FfWgjSfYmKz1fTLenv9OwPTMFfXJOB6PzUJ752+fyZ7ecxaVjvF5KnzEDZjgVRKVlMdV4csBAHjr4nAECA4ZhlRxlDizL7RPW3NNEDAY3kV2V/bzl/B4QnYPKak5jSvzHqV5ddhlDQ7wS1x6RnQVutNMY1tmetMf1fp2HrjTD0qmkl2k8SiIxJe8fKdSRp/wRspL3NYYH/iSshyHz3AVUdjPHrkotYP80D1uY6GL/8MkZ0rYZqTkXDECvo+oXrBA8IHhA8oKgHBABAUU8J5wkeEDzw3TxAdNM1e6/iaVAM+rR2RVV7M6zYfYXpACir/J/69h3GrDmC3s1d0cLNia2JGAGzt/ugiq0ZejR1YS+6pA1A1FldrcLPWHEaAA1cbDClfxOExyQrrLdAGgB8Og3aGqqioF8cAJDUAIh7k4Hf1p9h4l5VHb4E0RwDoFY1O+xZN5oF8pLme+MZOg1bhTo1HPHX6pHMb6TwHxgWgyNbJ7KMv6S9ikpE79HrGEPga0oAMjKz8evMHfj7yDUc2jweHT1rKvw8FhUAQHXGyy8EgFTGOVNG0E/hBSh4IgWz2R8+IyI5E7rqKtDTKM2y5crWaUsG5lztPQECpJZOgZYyVt5QExOaOLCATNwoA+/zPBYWehpsjr6B8UyojTNFwBRqHUjCfO/F1PWJ8q8IxZu7T3DCW7YuAjc4kxTm4z6ntS8+95LVkBd0z5Mz37Mx3mR+aRtYs5w+mzPZ9wAAKEP/OOA17j6PRBX7stDX0YCNhSECwuPxz8UniElMZyUAutoF/z0kBsHyXb5YMqYNKtnKLpNR9PmieadmfWBUf+q4QCUaRx+/hld9G1T6f0mFz/M4XAqMZywNAmtkWWh0Kvr8dhpzR9RFs9rWCIxIZn9fN7Up3Kua4UlgApbuuIv10z2gX6bwu8XcfRaJ3zacYWuZNqgp1uy5yvRaZHV2kdUdRlE/CucJHhA88N/ygAAA/Lf2W1it4IEf1gOUmXn1+g02H76Jhy+j4dW1Ljo3qVKg7HxARDxm/emDRcNai2j/RGedvPEExnZtCFfH/Ar4hek4emEjNf+aFS1x4U4wG1oZvQXx7gHcdcGRibwAAL04iuswGJTRxKhudZm2A18XAJrL6ln9MHpgizyZfGqxR1T+bft8sWJGH4wb3BKRMW+YKOCrqAReAODjx09YtfUMpi/dx9b4NQAAXU86A0OnbkG7Zq7YvHgITAzL5NuWyzefo++4DawMYdeqkShrrFukIoBfI+j3tc8UBT83Qt/gSlACo7NLtpij8SmbXU5fA+2qmPMKnfHNQZKiTrX3FJxSuYN4plzR+dNz1ryCKbq7Wkq9hK87gjzRPxpMsp5eWTo+jUHU8Y1+IXgQmSKan7RxqGXcIp+XeUT8lGnjSDfgY44oO4aivlfkPGI8rd13FY+DYlDJxhQPXuR2Y1g0ujWj/odEJaF9o8qs44oyRgAhlWk9C4lFI1c7OJU3wbWHoUxTYPn4dl/dOpB0NEj34Rf8gg+fP6NFBVO0r2aO/fcimb4Dp+VA3wt6dqnl30D38vmWQP+2pKRTeYIa+028+ywWIxZexOIx9VGvugW89zzAhv2PYGKoCT0dVWyY7gFHa31lXKHQudRdYMbGM6jmYM6YFuK/6QIAoJALhZMEDwgeUNADAgCgoKOE0wQPCB74eTxAL3yStH9aXXxKBvS01KFSWnYrsK/1RHHM2HAMAFobtc6bObYThvZqyv5M1H9qkbd1ry8T/vtrzShYWxiBQIHRs3Zg16Gr6NCiJpZM68lU98m/oRHxWLj+KHYfviZy18Ip3TFtZHv2d/G2fqS8P9mrDbuOlMapDdmEebuxZe+lPKABiQ16Tf8Tx87dQ+um1TFpeFvUrm7H9istIwunLj7EwnVHQeUCmxYNZmUJVI5QGAyAVk2qY9PCwTAxylULJ1E0MhKEo6wjZ99C0I8C1nvhyUzVXFxNXt5zaVZGHV4NbGEhJwsqSXOn2ntjbTXWy54z+qxZBVPULq8v0i4gRsTlwASc8I8B6SOIG50/tbmTTKFDZcEUotBTS0Wq6+asoAwMvrr89lXMWIcFcSuM4J32jzoBPI/94k9lOkHI22dljz8JisE/Fx7j9yHNoKZSGusPXMejgGgGjCwf15bV+Str1AFm5sazKF2qJHS01OD3IBSedRwxukcDHL70hLEKKLNtZ5mruyLLiDFBDA/x7gzE2vjrTjgr1bA20MTNsCT8fTcSfdysQGAKPUt0/vD6tnKFGSWz/gQC+Acnss4Ls4e7o21DO7zL+YDsnE+sNKBECfntOuWtie843WPKmpMs+JclhCt5bXH896Qg6xeuETwgeODbeUAAAL6dr4U7CR4QPFCMPMBH+6fpUVY1OiEVialvUam8KXshLmwrji9sHADQpXUtqKqUxp6j1/Mtu2qFctiwcBDcXb7UuPvdeYmBEzYxkEDS9HW1MGd8F0TFvsHyzSdZ8D9vYleULFmCnbph13mMmb1TdBmnP0BBOx8AQCcGv4rD6Fk7ceHaU95tIcBixphOjKHABelfAwA8fhGBTkNXitbn7GSZR4OAeteTmB1nki3d+CZJgVVq1ntkvf+E0KS3SHv3ASV/+QWtKudvTyh5PWUz99+PwpXgBLk1+Hz3psx231rleOvbufP5aO7cMQqOGtkbo0cNS6kq6hSQUwBGQoHi13V3tULzCtKF1ySz+dJE/7gx+Wrpmzgao49bOaW/srRmAhNoLzjjYyCQ5sCKS4EIis8QnUedAwjcIN8qaiRER+ULnFGwSmOUUS/83xt5c6L6fjIKPF++iseWI7cxa2hzrNpzBS3rVFAqGOXutePEXabhMqh9LfbRxTtBmLnpLCb0aYiuHtVw4PwjnPB7jtWT2sNEX1vmFKn1ZUBcOsY3dRCBTfSdexGbzrL8d8OTGROAhP2qmOuyTD/to7dvEANwSAxSnnFZfy7gp+fc924khs49h9WTGzMQQJwxJT4eXwedkd3qoFOTKkxLYfZmH9Zy9cr9UCwf3xa25gaYv+0C7r+IYmunTgrO9mVZ8H/98Ss2NOnddPWomqdVLpVvzd96Hrf9I9h1pKfQ0NUuH1NA1nnizDPqEDOonRsGtndTSMhRng+F44IHBA/8OB4QAIAfZ6+EmQoe+Gk98D1qXsmZHO1/cq8mcLYpywL/eTvP4VVsMrT/L4K3ZERbOPDUw3/NZhRnAGBYr6ZYPK0njvrcZRl/qt0nXYDeHeuxjLqBnla+pVOAvXrbaZz3e8oCZUebsqCM+ch+zZmWANHySTvArbqdiJZPgxCDYOWWU9j5jx+7jsCHzYuGQE21tFQAgLvuxIX72HfiJm49CEZy6lt2z+YNq2Jgt4ao4mSVp3zhawCAf//9FycuPMDSjSeYL6jLwYGNY1Hz/3oHkvXy1NKtQ1VzFhwnZGQjMSMHZrrq6FL9S1lJQbPIFPxTe7NH0Sn5gn+6r72RFigDrqFSClnvP+JRVCooSJZsjUeBKqncU+9zPuOjudN5yojrUUZ2+83wPGr54nXufPeVBFNI+I/aIxpr5xekpOv5BPmktWEkYI8yycQaCH+TiYycj6DuARnZHxCfnsPKJ6gMQdykBeXKMhX41kqdIC4ExIsOyVvr1/zeyLvW914wTl59gZlDm2HpDl90a14NLk4WrCzAvYo13CrL7mrBjU+lBMlpWaxUYPq60yyIpevP3wrAcb/n6NTEGQcvPMbyce2Y2OqWI7dYMEssA1kgACfUaKipKurOQPT/s8/jQOAL7efQejYw0lJl4ooEMtW1NWSfG2mr8gpQ8vlEMuv/Ju0dpqz2g4m+BqYNroUyUtp0cpoupJ2wYFQrRMamsMB96oAmbF2k29LL0wUD2tVEds5HTFp9AjUrWaFva1fcehoO733XsHpie5gYaDMQgLL/BMaI/zshqeUSHJmEGRvPYuGoVix450Rf5Z1Hc/Gs48RKzoIikzBx1XEs/rU1XCoUbdmbvGdQOC54QPDAt/WAAAB8W38LdxM88E088C7nI54GJUK1dElUcTAqMspiYS3mewEANP+UjHfshZWC/3HeR9GhgTN6NK3OaOWkFUCtAucM8iySdoCF5b/CGEeRNoCFcZ+fYQzKRl4OSmQBIwnuiQvC8a1PMkNcUAo4tTc76R+TJ/gnpfz2VczR1MmYNyNPWfgdt8LxPPZLq0Kao56GCsue8omi8QEUdA219Jva3FGhdoV8Qnc2hpqY3MwJNGc+kwRT6LxfG9qJxNwkr+HrIlDHxgClSpRgpRFx6e/YHhHTQhIEUeQ5lMbmKIzgXbIFInU2GNPIDk6myrU0VWQd8s4huj7V+vuHxOLmk1eYPbwF/INj8feZB5g3wlNh4T+65veNZzBnWAsERSYyob/QqCT4PQxj4AIxAigbPm9ES9aSlACDDQeus2BYHuWdNC4oo9+yUlkQy4NAqmUXAqGhUhKTPBxZ1p8+IzHHvrWs5bZkpLncfxEHvwfRcHEyZrX+qiolRdT/CX1dERX/FsERydjwmwdrRSvNKFAfufgQWxetg0qZFmy7AJXSJdGxsTPEO7eQj2dt8oH35A6wMtVDVvYHBgg0rmGHNg0qSgUAKFs/f8t5eE/piLKGOqJ7mBpqo6GLbZ6uL7LOE58LtdgdMu8AE4SV5395z5BwXPCA4IEfywMCAPBj7ZcwW8EDcj1ALxSjl1xCRuZ7lhnQ1lTByomNoaXx7amlcif7/xO+JwDAzXHdoWssyB/YqpaI6vn2XQ5rGejVoS5jAdCL3YvwOJbVMSyjfF2sov74Huf9VwAAyiYGxmcwBfZXSZki4Tx1lZKwM9JCxbI6rN5dVpWvZKZa3n7xtYlTlgLOp1QvL5PPzYuy31Q2QEroYu3rIa3fPR9AQWOJt6qTt2a+MeTR3B9GpmDz9VAQzZ6sVMlf4FXPFi5WegoBBvLmpOxxaQDE8SevcfxpjGg4Cj4nN3ME1fEranzMkVEN7eD8f+V6Rccp6Hniqv81KlqiqoM5y0av338Noa/foIq9GeZ6tWBBqjLGKf2TyN+LsDgcPP8EG6Z1gn4ZTUb7p2D598EeojIgeWMTM4Po/NTaj7L+J57GgPxELSGpxd+W62Hsz8R8uRaShMpmOnLbPxLwsPjPO3gR+gb2Vrq4+vA1U/TfPKMZjPU12Od9Z5xBq3rlMbhjFVibyQZl+BhdVFYR9jo5H43/5pNwLP/rMrbN6s5AEK7unwLwDo2dpQIA1J5x1JLD+dwlWSqg6HkkKigAAPKePuG44IGf1wMCAPDz7q2wsv+oB5LTslnbokWj66OqozF2HPdHYso7TBngViDFfAoYFm+/g6x3HzB/VD02xqvXaej7+xls+t0DOlqqmLzqCk76hTJlZMqW1K2WK5wVEZvOe4wC/tFLLsLOUg97z7yE99Qm2HL4CbbPbYkK5fVlXjdo9ln08HTCmt0P2D3mjaqHni2dGNgRk/gWk1f54cilIDaXZeMbslZOAeF573d0dXs0rZW3Tnjx7otoVN0O7pWtRU8OMQDWHb6OxV6toVKqJDYfu4mL94Ow2KsNKxn4mexnBQAolAxNfIuzz2MREJeRj+bNt4dUe06q+fXsDHmBAHn968XHpFIAorCPbWyfRwBPmSwyreGPa6Gs1pkzUvfvWcOKZUMVMQqkVl8KQoBY7bosxXxJgILuMcDdGg3s5NdTc/NRZo10DR+lX9Y9KSDcfutVgbQQJPeIfEFtCk20VRltnEAg+rOjiXY+ZoWyTAW+/VF2rYrssaLnyFL9V0SUj7sP6ahce/QKz0Pj0NTNHhVsTJgi//Er/th58h4TFdx39iGrdVdXK40K1iaYNbw5azGoiFFXBhL6o3+DSASQVP5T3r1nnSg4hX/687mXcQw0Ito/lbXIk+i79SQGu089x+rJTVjWP+f9JyzadhvRCRlYN60pNNRK40XYG/Zv3LjerujTuqLMfzsJABi97IiISi/JAODo+RR0FxYDQNx/4gCEJFNA2nkCAKDIEyicI3jg5/WAAAD8vHsrrOw/5gF66bhyPxLVnUzwx6EnLGCfOdwdQeEpWL//IVZMbMRebApi9ML0+/prOLCsHYz01HH4YhB8brzCknEN4TX/PBq4WmBo5yq4+iAaszfdwN+LWsNEXxMDZ53lPfb+w2e0+fUwxvR2wchu1REUkYIhc30YAGBpoi33unrVzbFuugciYtLQb8ZZrJzYCG6Vy4quG9a5KoIikjFs/nlsmdmcicGJ349UnCmAErfrT8PgcycAM/o3Q6mSJVnZBP338dMnRCWkYua2syhnoodJPRsr/AIrPj69LC/bdBItG1eDq3P+VlQF2ZfCvOZnBABCEt8y+jtRwcUz34r4jYCuWtYGGOhunS8ApEw1ZR6p7p6eI1K8JwV8zlyt9JjQHtV1SzNlKOB8AnXS+tTLWhuJzm26GsqCKc5IIK1/7S+gF/e5ZPAuj47Pd1/qjkBdEjiTN0ZCRm6LPWJpcOZZ0RRU189nfEG0+Hm0hxqlS0G1dAlQBwQK8ssbaqKMWmn2f5qProaK3IBR8t7+MWnY4BeC92J7riw4widgyNd1QJFnVdlzCkP1nzLXpPJvrK8NO0sD7D79AK4VLDCpbyMmIsqJ/K0Y346VWBHooKOZ22ZPnhHgFZLwFieevkaHauawNdRigokE9hAIcDcimbW2HOBeXum9o3vvOP6MMeTG9HIRTYWA80GzfTDHqw6qOeWCaoHhyQiOTEFr6iQgY96cBkADFxtM6d8E4THJmLb2FOZ4eUJbQzWPkB+VW0xYeTyPBsDSXZfhPakDEwpUVAMgKTWLlQ70aFGdtVOUpgEg7TwBAJD3FArHBQ/83B4QAICfe3+F1f2HPEAvMEPmnsOCUfWgqloSA2f5YMP0poh/k4VHgQmY1K8m4t5kQl9HjWU9lLHUjBz0m3EG0wfVQs3KpkwYqUWd8kwcaeSii9izuDXKm5dB5rsPTDW5VX0bVLY1lHrMtaIpek07hR1zPdnLlngJQE7OR5nXdRh7FFtnt2DAAgV107z9WH1mxyb2GLf8MpuLubGW6Ji5sTaauVvnuR/f2ukFdf/Fh1j3/7Z1q37tAHdnaxy/5o81B68yymoNRwuM6dIAFsa6yriPnfvp02fcehgMGytjmJkoR6tV+mYFuOB7AQBERSYq/ou4dCbKRrW5RMenAJeyebKCaGnLpADi6ONoJhJWkNpvblx66e9a3RKelUylerSggn7KUMAlM90lfvkFg+pYo46N/BZq4hPnm6s0Wr4kQCEveOdzkOS85VH6+XQDZKn6E7NjtW8Qq/HnjMCXri6WTE1fmtZAAb4eeS4hDYi1V0LytDqUJj4o7V58YEdBOxgou56vVf2nNp03noQj7PUbDOlQmwXHyelZDBAg8UBS/v8X/2K/zyO8TkzDuF4NWDtARY0Ar5UXqb6/FKY0c2TMDDISTaQ2k11cLPDX7Qh0rKaYwr/kfc/dDMfavQ+we2FrRv0n40rnhnepysBkZYwAAHF1fbqWRPbaNaycT6GfjkXHp4q6AJBo3/SBTVHb2RrZ73PbAPKJAFLALn6dhpoK+rWpgYHt3FinAXGWgaLnCSUAyuyycK7ggZ/LAwIA8HPtp7Ca/7AHKID9be01NKphiZb1bDB/y03oaquxLAcFyhduh2PiisvYMa8lasgIaKS5cO3ehyzA79e2EqP1e09tipdhbzDN+ypOrO0IQ1119hI1fP4FNHGzgq2FrtRjtauYgaj8HOVfHABITM5S+DqaK2VzgiNS4Fm3PJoMPZBv+lT60LdtpTz3k/WYkB9J+T317TusPuCHiPgUzB/SEjZmBngQGIXtp+9i4bBW0NVSV+ppy8jMRkJSGspbGislykgv21TewLW0U+qmxehkCsqJhq7y/xaAlDUnUbsrwYl5MqniU6bAwlRHHf1qlWM1vgokD9nllHmmtmB86vdU51+hrA7LKlKQSHOi/vZENw5KyMjHFDDUUmVBCP2fz/hq3RVpC6cMBZyy6LQmzgpSc85dK9lqT5r4nDIAhbTHTJk10hjKgikFERosjK8EX/CujD5CQdZaGPPmxvha1X+i/I9feRxt6lfEmJ71RVOjQHjxjktYMa4tDHQ12Xfp8+fPTOnf0doYhrqK66bQ8071/uOa2MPaIPc62m8CfHq4WjJQQFGFf0nBP5eKJpi25iref/iEJWMbwsRAA08CE7B0x12sn+4hAgUU9Xlx7Oqi6NyF8wQPCB74b3pAAAD+m/surPon9UBsUiaGzTsHUwNNPAlKZDX7zd2tcdIvBHP/uMVq9pXNbnCuohZJczffQqem9qxGf9qgWuylqaAMAGkAgDwGQNeJx7F9nidbhywGgPgWKysy+CTkNaZuOgXPWk7w6lAHaiq5VG6ivU7bfAq9m7vCrYJirbG4eTzwf4XtBy5j+e+9WWD6JiWDtZSjnveybMHao3CwMUWHFjWLdQkB3xqof/etsDes7p4CbS7DSRk+Uuum/ytiHB2fgAAKWGUZn1geZYKpNR/1CafsuTQjcUCqtScFec7o/CF1y6N2eQOp10nWy/OJ/klezJe9lkYBl2w7RxoF01tUgL6mitQ5EY0++8Nn1qUgNesDwpMzkZnzCZH0d7H10QB93Mrl0xJQNnjnmwgfzV0WpZ8PTJHVOYDqvldcCkSQmK7B14AjJCq36044SpX4hQFPVCXkZq2fb+9JlG7p+YA8z29VC12m86CoUcnI8gsBCEvKFF0ir0uComPLOu/Dx0+s5j0x5etU/8XF/oiCTkYZ5aneJzFrWHOReKCiSv/kh1thSXC3MQT5gZ4FKkNJfJuD4fVs2Pc+OiULf1wPY3+3UFBwUZrgHwnjbtj/EH8e84e5kRaM9DWYCCBpxyhrAgCgrMeE8wUPCB743h4QAIDvvQPC/QUPFLIH6OXucWAC9HTUmMjePxcCsGznPeyc5wln+y8CXlQOQFl7yi4rYm+zKLt/ntVE/jmnBRuLPpOs85+06grTCuCr5eeO0f2kAQDyrqNa/vaN7Ri4ERadigGzfLDxNw9UsjXMowGQkJKFQbN8QJTOSnaGCjMAaG7pWdmISUyDo5WJqPaTwIbz9wLwx/FbWD26PcqZKveiePGaP248CMKssZ3w8Fk4Zq44CBWVUkhITGP/XzK9F2pXt2Psg/S371gbQrKJ8/9Gvy4NULOKTbEuIeB7hiTryCublWE19SsvBiEm7Z0ij12ecyqV1YFXA1uZfb133Q6HX3Ci6DplxfIo87j3XmSe/vXyqNnKit3R5BTNIhN4QsEmiZ1xRu34ertZISE9GylZH0CBdub7j6yffQ4FeGK16Yo4mS97zQdQfAuauySYQsr64jRwyfVIKvLT8TbOZdGpmvJ9zSWfHWngDx9TgZ7NCR6OCrNUaJ6SwI68tSqyl7LOIYImeWoAACAASURBVABzqvcpaGuqYmzPBggIT1BY9Z80TG75R+BZSCwaudoxwb/rj15h48EbmDqwCaram+HM9Ze47R/OAADu90uROdP3lbL9uuql2fdiWD0bVv5DIBb5iNhC1S318DgqFVUsyshU+aeAX/zfNHmCf58+/YsPHz9DV1tVKWaW+LoEAECRXRbOETwgeKA4eUAAAIrTbghzETxQyB6grD0J4f052xMVbb9kMH3vRmLCisvYNb8l6xSgqBHd/ubj14wmyekIiCv9EyhAgnzUU5kSrdKOkSq/NABAsguA+Jh03YCZZ9CkphX2+wSwaS+b0BBd6MVb4n4GZdQxZaAbRnavhuDIVKUAAEl/ZGW/h/c/V3HD/xUWDG0Fp3LGuPcyijEC/vK5hzmDPGFnIbsee8veS1BXVUHfzvVx8sIDbD94BZsXD4GxgQ7OXn6MM5cfY9rI9piz+hBeBkejdOlS6NKqFu4+CcWssZ1hYlRGbgmBPKHBb11OIEkjJ+EuytA+j00XuZhe+ts4mzEFb8rUE1MgNCkTRx5FIzTpbT5KPmVkh5MoF89Dy0cJdzLRxvimDvmE/KQ983xjEHBBquPSTFLsjnqTj2/iAFsjLanXvM35yAL716lfgBC++/AFm4p+XxU9j+++igIUsu6hLKWfxlIWTCHGxxrfoDzdHeSVbfDNmXrI035Qe0jOiGkxtbkTb/lHYQTvkqUdpHfxm2cF1jWiqIxE6LYdvY2jl5/Bq4s7OjVxlhus0zVU3091/DpaavB7EArPOo4Y3aMBTl97DhKx01AtjRZ1nDCkYy2FRVIJqKJn5ODDKBAzpJyBJvbfj8SzmHRM8nCAnoYKolPfsf0lVgB15iB2jTQOz5u0dxi16CJIBJbK0MgUFfwrKn8L4woeEDwgeKA4ekAAAIrjrghzEjxQSB648fg1Nh18jD9mNoememkWTFE5wO/rrmHTjGYsUP+RTFkqf2GsLTAyAXO2+8DW3BATujdiL7fpmdmYtOE4XiemY96QlnBxyAU8pBkJAM5a+Q8au1eER31nrPnzDDTUVTGsV1N2yY37Qfj7yDWUtySGxi+YMLQV+3zpphO4/SgEf60eibDIBFZCsHR6L4RFJcDMWA+G+tp5bilPaJArJ+jWxr0wXCN3jNuv3mDbjVeibDplVEkcjFPkl5XRJwrwpYB4/PMwmoECnFFGf3Adfkp+YYiz8dHK5WVmJcXuFBHM48vsk87BpKaOILE8zgobAOBTxidQhcTzxI0PoPgWNHdJ8UF5YArtFwWIJCIpbvXtDBVWiefo5hcD4vOMQT4Z2dCON+Ckbgr3Ir60ZVSkLEPyC3PwQRRovZx9TfmC3C+jxAkRsSmY88c5ZGblYPpgD1RzMJf6G7bjxF0mzknifmQX7wRh5qazmNCnIbp6VBMp/q+e1B4mEr9JdD6BatR5ggQnOXsWk4Y/roUx5oq2WilW0kLHuXaVRPkf0cCWAXcEsJ3yj8HYJg5M/V+WEbg9duklplFDIEBhC/4p62fhfMEDggcEDxRHDwgAQHHcFWFOggcKyQNE0SfaPbXNIy2AU1dDseHAY1YOUMHGAHtOv8Shi4Esg96thSPU/6+2XEi3L/RhvjUAQBn1JX9fgltFKzR3c2L14wQIzPrzLEz0tFkt/8wBzWCqryNzrSQAOHnh3xjZrzkq2VvkAQPoQmIE3HwYhOjYZPw+uiOcbM3YeBwwsGpWX9y4FygqIfDefhYGutqMTUAWn5SG4+fvo2WjaqA5c0KD0soJqNTgW5isNm0U7I5rbC+3pp9P0E9aQH4zLAkkcscBDNIE7uStXTK7K00pnxunoPXyimaRJc+TNn8CHlRLlYSuRmnoa6iA/KSjXhpWehrQ0yjNRA8poFLEFAUo5I2l6Bq5cSRZI4qAKXz+J6DDw8kE3V0tZeo+UPBPgT8F4+KikZoqpTCmsT3sjflZHMoyFfj8VJC1yvO3MscJyJy+7jRb9zwvTxjr519rzvuP7JwuHlXhXsUa528F4Ljfc8YcOHjhMZaPawdNdRXsPn0fF24HgQ8EIC0QyuTT953aq4YlvmUCoE2dTFhG39s3GJXMdETUfmLFUCkIaXZQeQrt0c5brxCV8g4TmzqIugJIW+vpa2EYseACds5vidpVymL88suFJvinjH+FcwUPCB4QPFBcPSAAAMV1Z4R5CR4oJA+Qcv/xyyHYc+YFouIzsH9pW6Z6HPgqGepqpRCbmIm7z2IRHf8Wa6Y0gZaG9N7lhTSlAg/zrQEA8YlSbemhK0+w/fQdjOhQB+3rO+Nd9gdQOyZ5va1j4lMwfel+LJ7aA9pa6iIwoIpTLk2VGAEfP37Go+fhWDt3AAz0cl/Er94NwNXbLzFjTEeIlxCQnsDlWy8wb2JX9kK9bsc5dn7dGg6stICEBjPf5WD6kv0FLifg2yQqIVi0/hjaN68BV+fycveRRP4Wn3uJjOyPec6lTOdED0e52Ty6iF7+SZjvbviXbGtB2+DJmzDVHF8LScK5F3GgDDhn8qjZfGJ3itTLSyryUzkEUcAlOw5I1sUTsNG8gglMtNVYP3vKkhekXaI8fygbvPONp2ygXBAwhZ4Roo5TIM+BPzQX+l5S14e+buV4ReNSst6zbhHUAULyuuYVTBl4IM0kyz4UASokx+JEB4k9oK1Wmqnd17LWh5GUjhPy9kvacWq1+TjgNW75h6OyXVm4O5djtH8CC2dvPsd6yVd1yAUdOaNr0jKyoaejjv3nHqGSrSlCo5Lg9zAMM4c2Y4yA2Zt9MG9ESxiU0QD9PhJToKGLLahlnbjR/lCtPQlRqpUqgfV+IWy9BAiQmj/5YeuNMPSqaSUSXLwfkcJ0QtpWMWMMDGIK0O+JjaGW1BIATvDv8r1IlDXUYuVqf8xqDvcq5pi7+UahCP4VdA/Er5OlGUBlZeKtAOXdT3wsOle8HaD4tcqOK+++wnHBA4IHfmwPCADAj71/wuwFDyjkAWrPt+TPO+jduiJsLXUxZbUfDl8MwtbZLdCstjU+fc5tIdi0Vjm0qGOt0Jg/00nUDorqXEkci08UkV4s1xz0w6Pg16KWgPSCHJ2QipSMd6hgbQIVGX2uP378hJT0TOjpaCLhTboIDDAz0WMv4RSoN6lXGYdP38bMsZ1ZKQBl79cQ08CwDLq3dc/DGggIjcG6HT5MOJDAhYXrjmLZb73wLCCKsQRmjukI7+0++PDhE285QWBYLP46dBUrZ/aBupoKEx08ePIW2jWvwTQJyN5lvweVFGhpfqHtpqRlYuycXYyl4Ggjv1c2Xz09jd3Q3gj9ayv+nPHVeVc01cG4Jg556PLKPpMUmCRkZDNwgboVxGdk59McoDHlBXcFrZeXDI7FqdDia5GkilOJgFc9W7hI0PaVXb+88xUFKGSNIynSJ4/Szwca1bExwOC6NjIF9og6TrT8x9Gp+aZDQAABJMSIIIX/z/+CBZdvMnN497uaha6Ifi5tbZJlH99qT+TtmeRx+u3y3nsVodFvUK6sHh68iGI0+yVjWiM1/R22Hr2NJWPa5GvR5x8cy4JJEvSr7VwOR3yf4uD5J9gwrRP0y2gy2j8Fn78P9kBJBVgltK9UqkHACtnRx6/hVd8GlczKsL/7PI/DpcB49p0mVkBBjAT//rkQiGXjG7Lf8cDwZIxYeIF1rKF/595mvf9qwb+CzEvyGgEAKAwvCmMIHhA88DUeEACAr/GecK3ggR/QA0ERKZi98QZmedXB/D9uYkinKqxWcu3eh9DWVMHA9pV/wFUVbMqU0d5y5DZOXXvBXhgN9TSxfFzbfHWsBA5M2XQS/TxroFbFcqIygOT0LGir5wp2LRnRFg6shl+2iYMBpUqVBJUHzFl1CEN6NmY0/xfBrzF2cEs8fRHBgu3d3r+iSgWrPKwBCsQnLfgb00d1wK5DfqhZ1RbtmrmKWAJtPFwwZvZOqeUExCB48jKSMQvICBAgEMF7Tn+WGSTtAZ8rj5lOgX15U8yf1A2mRroICY/H7FX/5GEpyFotX/16QQIlvjpvorOTQJt4XbE831PAT/TiBxHJrGY8/E1WHn0BadfLmzPfOhWpl1eUAi6ppUDzVLbvPLc28gEprke8yRSVCFBWlurdJVssKgpQyPK7omvkxuDTHiDdh+qWunA00UHW+4+IeJOFjtVyBeHEjbLEW66HgerLxTP68p4L7jgBBe7lDRg4Ja9UgijtZ57FomwZNWirlmLZe+rOQGBRcTIK/P8+8wDTBzZh320CLn1uBLBsvffkjjAzkl6+JN7qj8oDFmy9gPsvoqCuVpqBnrOGN1dY8I98Qmr/hx9Fs04epOgflJDBxDUJnCFQYvO1UCYSOtBdPruIz8d8gn93/GPRa9oprJ7cGG1Jz0F219VvsnWFCQAoOmGBAaCop4TzBA/8NzwgAAD/jX0WVil4QOQBotGv3fMAKyY2Qnrme3jNP4/OHg7Y5xOAWcPc4V41lwpKWXE6rqFWChpqxbcsQNmtpXVRL2yqW6UWVvRS3K+NKygYD3iVADtLA15V7FvPwtmtjHS1MGH9MWipq6Jdvcro3qQ6AiPj8eepO6wbAI1bUCNwwO/2SzzwfwWLsvrs/8N6N4W2plo+1gCJClqY6sM/MIpR/jXVVUUsAWtL43yBung5AZUcGBuUQa8OddlUSWhw77HrTGBw615fxgiY7NWG+eGc3xP43nyB+ZO64llgNAMc6DxiDpDxMQW49fP1dZdGc5fnM0lxOGkt2iTHoYDnSXQao4eHJL5VKOCnLHX2h895WgEOcLdGAzt+gIevp7sibeH4RBKH1M0vcEjZU1Kop/7znFGwObW5o9LUfz61eyt9DQamqJcumcd9ygbvfHvoH5OGDX4heC/WmlCWL2kMyZIHyXEpiOtXy5oxSfj2+8LLeBx/GsPaxylqRMPv6mKJmtb6SrXyU3T873EeZf8J3Ax4FY/J/RqLMvUEjnjvuwpzozLo2qyqaGoEiCalZcHCODcrT+cdv+KPnSfvYdnYtozaT2AojaujqaZ0MM2VagTFZ2BoPRsG1hCAJ62rh7I+o1K22ZtuYvtcT5Q11GSXJ6W+w+jFl2BtpoOZw915/y2jfxNmbDyD5rUd4VHLAbFJ6Rg2/yDG9mog+jvpIMwb4cl+E+dvPY/b/hEMKJ7SvzEautohODKRlURYmuriyv1QLB/fFo7ljKWeK07VD4lKwqxNPgiMSEDjGnaIf5OBFu6OeBoSK3dOA9u7Yc2eq1g6pg1br7xxW9WrgJ6eLsq6Vjhf8IDggZ/MAwIA8JNtqLAcwQPyPEDlABNXXEGLutZo19AOjwIS0GnCMQzq4Izfh9ZGyRIlcO1hNAbP8WGdA4gGvnhsA7Sm1mvFIHsib33SjtNL65/H7rAWWBQU9mxRHVFxqaAXoqa1HJCRmQPK6JPKP9W9SrN1h66x6/t51sSMrWcwunM9lDPVx4Jd59G/pZtCLABl1yDJGqDrSRNgyYbjOLhpHGpUsWFMAk5o0LKsASbO381bTtCldS1WctC+RQ00cHNiUzl46haCwuIwemALDJ26FdYWRmhe3xm21qYoWfIXUPeAhVO64/aDYBFzgNTDpTEFxNenbF93ab7hCySpdRjV2kszCvi333zFaoflGWWZK5jqoF0VMxY4UtBKgT1n8u5VkHp5Revd+RgQBIBQzXQTJdp40lrOv4zHgQeReTLk0koyFAUoZPm2IJ0Z6L5UfiAuyid5j5rl9BlNX5pRRvnWqze4EpQI0miQHIsrC3Aw1mZic9Sy8Qf+eeN1Q9rbd1ix+wou3wvBgpEtWaDK/YYT9d/UQBttG1QSXXvHPwILtl3AXC9PuFTI7RBDIMA+n4c44fccqya2l8kYkPcdo+Oks0HfFQr8PSuVxVrfILSvas4L5sgbj37T950NYP9ezRlRB8b6Gli49TaI5bZqUmOmdfM8JAm7Tj7Hgl/rQUUC4BIfn9aYmJKJMT3r4+HLaKzZd5WVPozsWhc3n4TjhN8zTB3QFNPWnkLNSlYMNA6OTMKMjWexcFQrxiAbvvAf9PJ0wYB2NZGd8xGTVp+Qei4XqJsbl8GElcfZeX1bu+LW03BMX38GY3rUY9OTN6e+rWuwOUgCALLGFQAAeU+WcFzwwM/vAQEA+Pn3WFih4IF8HqB+yVNXX2XCgAZl1LFgdD309KzAXpCoTSCpJm+e0Qweta2RkfWetVXy6loNtZzl130XR3cfvezPXqzohffX7vUQFZ/GXuQo20OAAL1I0guckZ4WMrJysGZSB7j+/wVYcj3L9/rCvbI16lWxYaUAG4/eQPem1fHH8ZtYOqKN3I4AheUfqv1/8iICzeo7M/aCuNBgWWNd/Ln/Mm85gUtla0yYtxt9OtVnooGkNUDCftQ5oEXDqpgwfze6tqqFjMx3ePwiAvefhkFVpTR2rR6BPUevs+4DfTrVY8KD0pgCdD5nkjRyvlZ3iviEr85eWhBImcajj6Nx9nmczCCSMt4kEle7vAFqlNMT0b757kWBdh+3clKnKtnTXZG2cHz17tKo/dThYPvN8DysBGX73ZPo3fILgXkAEZWSJVggTSULkqYoQCFr/wqij0DB+957kSAGgjQqv7zODJJzojKNzPe5jAC10iWUZk4o8owWx3PIf4+DXmPJjksob27AMssxiWm49ugVAwUMdXMz5ZyJ0/6drI3Zx0RZJ8aAhbEuJvVrhNIy9E4U8QGVT3j7BqGNsxkTAjXSVgV1XVDWngQmYNnOezA31sLdZ3HYMc8TpoaaWPP3A2zY/whmxloMxKZ/yxyt9WUOT0H/rlP3sHh0G6Z3oKZaGo8CojF9YFNsP34XVqa6sLU0xPwt5+E9pSPKGuqwZ5MAE1NDbSZ+OGHVcSwe3RrOdmXhHxIr81wOAMj58JFl/70nd4CVqR6IhTFt7WnUcrZiDAJ5c6poYyrK+tMCFRlXAACUfdKE8//H3lXHVZVt4W9GLBQFBEFKkFBERbAwMVARu2scY+x27BwVu7vHmnHGLrCwu7sARRAJRVIRxJj3fmvjuZ57ODcoRd37n/eGs/Pb517v+tZa3+IIfH8IcALg+7tTfiKOQIYQoB8z2/38MWbRGTSoZo0nYQloXKsEBnZwwcGzT3D9wQtM6Z8aMv4tNMpVLayXH/aWRnjw5AXzxswb1gylS5iwH270g5Za71ZVmVcsf95Uo5XCXfPmzqUyTPLcnSc4eeMxRneui9w6Oth24iYTCBzazp2lA5CgIinzk4f2SzZplICqdAK74iaYungXEt+kMN2BOw9DMWXhTqyd0wel7c3Rb/yfGDewBYQKBfSDlMgRinoQIgecHa3URgoYi8oiSkP3tQmNl8ONwt8pDF7szS9jVpjlEEubXOlA6kNXYlooP2raGjGDX6q2L8wjZ7SqWksYIxXqUyXoJ96rnEhidVsj/FYtbQ40RSXMPx6IoJeJSsctaaLHDHhNVQBUieSVMtHDsHoOsjnv6SEoVL3rcvemjT4CkTg3QuNYnj3t4+2Hj9DNrYMCeXPBvqgeU8uns2vK1f+Sn8HMrkXRWX28j+LfQw+ZQGtW6rGQ2Oi/h29i2bZzqF3RDhN61kfhgp8FPoW9S8P+7a2MWQQACaSKowUye9aQmDcZNvyla1NFgo3772GzzwNGAtiYFwZh+TblIwoVzCMr7CqdIyb+DcYtO4gRXetg59HbaFWvLLYevon2DV3w94Fr6NnSDREvX2HArF1pjk4lEtt6OCuF31PUgDZ9o+PfYO7mk1g3qT2rpkBt+p/HUMLckIX/a9oTpS8IRj+NFf6/unk5AZDZt5eP5wh8+whwAuDbv0N+Ao5AphGgH1Cbfe9js899/Dn58w+o3+edQtemTnga+Qq5dX5mWgE5uVEI/9Kt53DvcSTbJpW8mvCbR2qVg2UHUaO8DVrUKcueESlA3pvJfRvC72IAy70Mjohl9axnDGwMW4siskelaIG1Phex+/QdWJsaYvyv9fHuw0fYWRjh0bOXmPHXMYzoWAdltVDJ/1pYUt7+wRM3EfQ0Cs6lrXD2ij+6tK4FBxtTbN1/AScu3Mfofs3x/sMHjJ75Dzq3qAHP2s4scmBk36YgA19dpICYAJDmkZMS+6j6JTXW8pZiIye0V8KoAEbWL6UkvBaZkIx5xwJB3m6hkeHvVKwwule1hoGuZo0GOQJAbi3xHjOSLy93JnVEA5VLI6G0ZElue1G9vOhZvQSLZpBrkQlvseFiMNNAEDdNte5JL2DG4YeIF2kPqCIoVL3LcmfMKAn0tT4vX2rd7CQAhDM8jYxjeemvEt9i7G8eKO9gnia1i0iAHcduse9SIkbL2RdjaQGZ0TfJbgxpz5t87mHd7ruMOHF2MEZFp9SKA9o0SnWbutYPLqUsmOefNBP+PXKTVXchIcWxPeqBcvXFEQDieaXCftIIAFV9pREAgh6BS0lztKtfXuOeKI1NjgBQNy8nALR5I3gfjsD3jQAnAL7v++Wn4whoRIAZtLvuYM6GK9i9sDlcSpkoxqzbfYcJRxEJ8NNPP+VoDQDycE1adQTl7IqxutbXH4Zh/l+nWLkrazNDnLj6CNuP3sb8Yc3YD1nqT6RA1XLWoPzvvafuoUb5EmhZt6zCE6MKPPqxGf4yHs+i4uFsZ8aEoXaeug3SByDBRCsTA4zr4gFbcyON+Oe0DkQGnb3qjx2+lxAbn8hKEDau64LwF3GYOG87Kx2okyuXykgBSkcQN2kYOSm3k+AcqX2np8kZknLidbtvhcH3bioBJDRtyrqJ+8sRAJr2Td7qVeeCQPn61LQRKZQTSVQlyCfsT110A9WPJ+96Ub1Uz+6r5PesLF5YfFKaUHp65ztWVK8hkF6CQtV93glPAM1lY1QAJLCoKVohPe/F99T3SxAAhBdF85AuwN6Td+HdvxH09dJqnrDvuKh45kkvYVFEKy/6174L2vP8zVcxd+NV+C5thUpltCcAaO8+Z+7jL99rcCtnjWGd3XHu1hP2b0j7BuVZRBgJIAr5+qQBEB2fxCLL6N8bSpcQC/Bp25dEA0ct8oGFiT6GdqrF/t2i9LR+bauxNTXtSUw80BmEPWia92vfFV+fI8AR+LoIcALg6+LPV+cIfHUEiADYcuAhTl9/xuonG30qrUU6Ad0nHcbYHlVYZYDnMW/YMwoHzymNvCX0Q4vCUymvdeoaP8we0pQZ8PRjcP2+y+wHLOX9x79OxpB5ezCofU1UckoVjqMwzZCIWHTwdMlwyP7L+ETM2HwMUfGJ8O7ZCDbFimDr8RsIfPYSE7s1yPC8OQVjYR+UUvAmOQV6BfIzIkhVpAARBuJGIesLTwQi6VP+tTah8XJn18YYlVPjJ6JhZP2SrOSdtk1qzNM4MlrHeTqCvO1yTXpO6tO8nBkTOFPXpCKJmogGbfUN1K1JYfNtXS1Qr5SJWuE7IjPmHQ8AqbZTo3EORQuiv7tdmooB2mLL+6lG4EsRAN/rHdC/WZT/T+Vs9554jH9nN0HxYqrLHEpxIGOahPx+/8WdpTuEPo/DsPn74N2vEUsdoxb2Ih7e61LLIermy4Nfm1RE92aV8SQsRokASE/f5zGvWVTG1fvP2L9N9G9XTRcbRgBo2pMqAoAqNqib93t9B/i5OAIcAe0Q4ASAdjjxXhyB7xoBIgEmLT+PWhUs0LCaDaJik/D7vJPM4CdS4PytcAyedRx/zfBSihD4WqBQXvqa3ZdYiSsiJIwMCrCQzUX/nGHCViTQRI3KKnmvPYp5Q5vC1KgQq30d+jyepQVQZEN6mhDiLTYEbz8Ox+iVvvCsUgp9W1RDvk/id4Tn19ABEM4jKNJryltPz/mlfVVFCkgjAKTedJ1cP6FvDVu4Whmka3m5XHKpCKBcTn16Uw7IwN54MRhnH0cr7Y/quw90t4OTWWqJNGmTW5vSDQa424HSBygHn3LZyUufT6RGLhVJ1EQ0COteexqHf64+VQrP1wZQEs+jEmw2RZTF31SNJdV2atxrrw26mevDCYDM4SeMJgP6wu1wlLM3ZmTAj9KkaQg/yrn5OTkCHIH0I8AJgPRjxkdwBL5LBMjoHzz7OHYeDUS+PDqsJOCQzhVw7mYYhs87iZUT6qOGS2ppqC/d6Afd1QehMCiky0T9Vmw/z8LuKQyTDE7/4Cim0jx59RGlPH/BezKkY02W+0/CSEQemBfVT3c6gxwB8Pbde0TFJcKyqEG658tODL8EAaDt/hNTPjDxvvD4ZMWQJmWLoVX59L1LVMqNFOxpPqFJPexyRnh61eJV5dlT1EOPqjagHHi5JvWWy/WRIz+kIolEDgyubYdSppo9l0KpuyMPXuD5q2SVivlEXlD1haZlzb7Lcnfq3sXXb96h68RD2H/qMfYvbgmvmiXSdI94mYgOo30x73d3VC6TttJJ/OsUdBjtg9DIV/BZ2gq2nyompLz7iD0nHmHZ1pu4/uA53n/4D2XtjdG1mRN6tSrHFOjF7WFwLJoM3IVq5c3hPaAGJq04h93HHiF/Ph10aVIa43tVxdA5J2RFAOk78O8DD9Bv2lHWf9nYemjXoJTie4cIueOXn2L2xis4fzOclXP1qmmDsb9VQd48Omg6aDfbiu+y1nC0SVXEH7fkLOZsvIITa9vjRewb/LHiPCuhR2dYPrYe2yc1OufRSyFYvu0Wzl4Pw9t3H5jQXmcvR/Rr58LK7alqT8ITMHfDFficDmJRZAaF8sGjSnGM6l4J5UuaKH1vSgmQdg1KMmyX/nODjXUoboDebZxlsdX2++h77ncrIByzN57A0tGt0lR3+J7Pzc/GEeAIpB8BTgCkHzM+giPw3SJAPzITElOgm0+HlXqikoBTVl/EyvEecLI1wr6Tj/EoNI79SK5b2Qp58yjne2cnMKREHRgajRG/uGP88kNoVL0U6lVxwOs3KSDxP8NCungY/AIz1x/DxF4N4GRriuXbz7PUAPrBKuT+Z3SPcgRARufK7nE5iQAgwToiLJHFtAAAIABJREFUAEJjkxTHJu8zheWLPeGaMDn96CU2Xw5RGLlyxrTcWurK3EnXpDD+5acfq/Sqe5Y2RbsKqekjck1Of0DaT1rmTyoemEfnZxY1UFZFpIGqtSn9gUT7gqIT8f7j/5DrJ8C6SAEYFsjzw3vvV26/hUGzjrOKJvOG106TxnTkQghaDN2DSX2qMYNZ2i7ejoDXwF3o2bIsZg6pxcYHhyeg91Q/nLwaKnsllH++cWojpfJzAgHgYG3IKo34nglSjJ06oAaGdHJF32lpqwAIFVoGzjyO5LcfGBn7S+PSCuOZIo6mr70E7zUX0+yFDO5BHV2wYe89FpUkRwAM7VwBm3zuI+7VWzaeDG2B6CBimPZEBIpcMy1SAJune7F/D8SN9rR+7z38Pvck+/6VNhKVnTawJoZ0dlXch5gAmNi7Ki7djcTRiyFpxsphq+n743t/Tv8+Lvj7NHq3rooezSqnO8Lte8eHn48jwBFQRoATAPyN4AhwBNIgIPzgpBrLG6d6wshAFz3+OMyIgd9alMWVe5EIe5GIRaPqoqCuspcrs3DSD8c/917Guj2XmHeffsx0b14Z0XGJGLvsIP7o3QD3gp5jyuojoL70Y9zYoCBeJ6Vg4fAWTLl+5objeJvyAZ0buaJRdUeMWLRfKfc/I3vkBEBGUEsdIxASwgwkQEel7txs5CstSFciT/fC44Hw/5SLTs9Vefb/vBCM80HK4fskrDe0rgP0JR5ZYR0SRTv68AX23g4HGdLUaI9UyPHDf6miftTIiz6iXkkQ+SDXyACfdywAlPagqkmrCYhFEinKgErdda5spTU2Gb+VnDPyZVwiTlx9jObuTqz+ela3oLB45gHPny83iwKguvFCo++6icvPYdb6y/BwK46ts5tCX6TzIDxfvu0mDi5rzfRQYhPeovO4A8w4JWN05qBaqOFqzvQ+iCAdt/QsI0sppWrLzCYoZpSabiEQAFRVhQzzv6Z7oUFVa0TFJbEqK/nz6qQpA0jrExH72+QjssY/zfuX7wP0nnoEBXXzYPbQWujYyJERDFfvP8foRWdYFBc1yoeXIwDoGXnzF46sy8rm0f6oL2msEHGyaf999t+LR9dl+yVy+PGzOIxZfIadkwiDnfOao7Tt588zRZJ1GX+ArTumRxX0aesMIgsSk95jx9EATFx2DpSzT2RG16ZlGJkhJgAodJ++26XnGTr3BK7ee47mdeywfoonCheU1+TI6neIz8cR4AhwBL4nBDgB8D3dJj8LRyALEBBCTRdtuc5+oFqbFWI/Aq1MC7G0APpRRn3oB7NjCUO0qGOfBaumTrHn5F2cvhYEB2tj9G5VFXGvkjBx5WHUrWSHth7lsfjfM6x2NYkuJaek5iZTmSpqG32ush+9ciWOKPf/RcxrjOpWN8OifJwAyPg1yxnlFvr5MaJ+Sa2803LK9+4Uau1mnWZT0qoDQgfKYa/vaIIKVgaKd+DFq7e4HBKD22EJeCPyUlLIfKdKxREY9VqJTMifOxcjEuxFBqR0Ay8TU7Du/BNWco8+J+JGInqkhN+zmg2MPhkuRG6QvkHh/Lm/q5r22rwtVIlj94m7LFKnvIMZ5gxtqvg8azNe2z5kyA6efQJU1USaBvAyLhkth+1lBqh/cCwOLGullAZA6QH03LyoHjZ5N2I55duO+KPz2AMoX6ooM3zpO1LcyMgdNOsYM8yXjqmHfu3Ks8diAoA8/iSwSusKTRoC361ZGRZ6T2vJef5pHJER7Uf5MCNfbEwLcz578Zrt/5Z/lEoCQOzxF59DiHyg7/x9i1ooUgKEPnTOPt5+DI/ercsxAoGiwoQ9UXTE/BG1MaiDK4s+ELcTV0LZvktYFMaehS1gZlxQiQAgQmTX/OZpUjYeBMWgzYh9LAJj76KWaFgt7XeAtu8F78cR4AhwBH5UBDgB8KPePD83R0AGAaEk4JaDD/Hn5IYsfJV+tP6x4hxWTWgAw8Kp5cWoCSUCqeZyZpo4v//9+48YvdgH835vhpLFi7Jp7z6KxNzNJ7FweHO8iE3Egr9PYe7QZvj5Z+CvA9dRp6IdgiNi8deBa5gxsDFsLdJ6lcnDS/5c8Y/t9O5ZHQHw9v1HUIj6mcfRLAybjDpqZDDaFS2I5uXMmRCcuAlecQoJb1jaFDtvhuF2WDyr8U7e5+KGuuhQ0UptbfcdN57h4fNXzGtNa7lY6qN9BSusPf8E9yISICcCSFiQQe338AVi3qQwI5UMXkfTQmjraoliojum/YrV97tVtYa1YQHsuhUG/+ev2TnJqKW67nJjhfNKhe6Ev9O4vrVsQfXoVTW5nHwS1xvh4YBihWXKlwHYei0Ux/xfqMyJV3f3RBT8Vt2GheDTfaw8E4R3n+6TxlW2NkSfmrZq1fMF3CIS3iI8PomF4pOBr6+bR+O49L6X33J/ylfeeuQmO0KN8jbZRgDQ/EKYP6UBCGH89Pcz18PQevg+Fs00689L6ORVWikNQBi3YEQdZsiLjXSxcS+9B5q3Yb8daFSjhII4EBMAfqvapgmblxIA5HUnI1mV8S/sn9apUNqUGdLGBmk/E0IKhKoIAMq1X/tHwzSaBaQJMH3dJZWpE7S+QBJYFC2I/UtaMW0A4ezlHIwVxr0UH/FZBVJG/LeWde2xYWqjNBFm4ogNVSkd3/Jngu+dI8AR4Ah8CQQ4AfAlUOZrcAS+EQTox9XF2+EwN9FTlE+iH61LtlxnubOCqBWFbnYZd5CJBGaFB0bI7x/1a21MWnUELeuURTXnVM9OYlIKRizyQe+WbihjZ8ry/2u6lIBXDUf4nrmPvafuoUb5EmhZtywr/5ddTRUBQOJ2VMqNDH9VjYxkCuuuZWes6CIQAORNfvEqBYLaungOMur71rRFWXNl5XlSqCcFeCFcXTyGDHidn38GieZJCQDyTlOOuzgfXzxW8HzXtPssdCcmAGgfVBJObl0yyn+v5wAqY5fGGHr8EhtlcnmpH4Xy96hmk4boIHLhuH8U9t35HJZP/SnMun1FSxBxoqrR2NVnn+BmWJzWJACRQxQd0KWyNahUITWaZ8PFEFbCsEDeXIz8KFIgD8pb6mc4kiS73s9vcd7pfx7DzmO32dazmwAQvNKv3qQojFLBmLz24DnWTGqAoXNOMgNfSAMQIgfOXH+mlBPfdPBuJpZ3ZGUbWdFAOg95qJsN3o137/9jY8nLLhAA9Fwcii/cndgApu/V2wEvmfhdnUpW2DanqRIBK4whIpZy9NUZw1TFxaP3duZll0sBGNWtMmYMrqn0CmlbkSA8KhHNhuzBg6BoHFvTDtXLmzNymPbUs1U5LBldF3lEVS/Ei8z88zJLvxjf0w1T+ldXIleIcBncyVX2td51LJARI81q2ynIFWnH6PhkNBu8B7OG1GKpGEJT9XdNnx+6ux5/HML6KY0UIoqaxvDnHAGOAEcgpyLACYCcejN8XxyBHIIA/RAcPu8UGla3RjN3O/aDdOSC07Ay1cPkftXTJQRIYn1L/j2LIxcD2Onk8vufhMfA71IgpvZtyJT+af2xS33RtUkluDpa4MLtEIRExKKDp8sXNcJkqwC8/4j5xwNB4nGUX969mg1KmegxrzgZzqcfv4TPnQhmMEtzv8V58eQBb1HeHLU+Gd6XgmOZF5uiAaTjnsYmYf6xVDV8qknfvaoNy02PT3qHXTfDcTE4WmH0igkAilIQ9kqGfiOnYqhXqih08+gwQoAIBQpbz6ejTDqICQC6MzKAKTKBog1IbO7w/Uj43ovEx//+B2lZPuEVvhQcg3Xng0HRB3KNjG8iECz0dUGRwhSOHxKTpIikEMZQPyJROlWy0hguTyudDIjC/jsRsuSKMKcQwdCqvDksDLKPQMohH+cctY0vSQDQqzdz/WV4r76gCB0Xwv9rV7RkqvyU1kSq+IJhL2gHNK5ZQhE1IPbiawNmUUNdph1A6QLpIQBobgqDp3x7+g6kCIUB7V3SRDEJSv5yRrywP1XrqhtLhEmLYXtx4VY4qxIgNqLF5xYMatKFEfoJ82qDD/URyAsiXPp4pxVBlM5DEQZ1e21j5Mv+JS1ZuVpOAGiLNu/HEeAIcAQATgDwt4AjwBHQiAB5/EcvPIMtBx+w8lKkBTD0lwpMtIpacsoHBIclwMHaII3CtjD5qzdvMXqxLxrXKA2vmo4If5GA0Ut80aJOGaX8/ha1y2LQnN1wLWWBDg1dcPzKI9wODMeUvp4okD+1pjPNRSW3stPjn+ZH5ycvtrhOu5BvTsYF1VYnD7K0Cfnv0vruAgFAKvVyYwVFeem4TZdCWLoB5ZCPql9SkUtO65LRS+H2FP5OTUwAXHgSjfUXQqDz80/M406h7OJG3m4Kd78VFo/SpoVYrjuJ3YkJgIJ5dTDcoyRLTxAarbni9GNcD42DpYEu21OBT++F0EcuL99ELx+iEt+my0Nf274oOlS01Gj8i89F+6MojYAXr/EkOhHJ7z6yfRYpmAf2xnowKZT3ixJJGj9sP1CHL0kAEKx3H71E44G70b5hSWbQX7gVwcL0hVxzIZydjGmqBkC57eTJFsT/aI70EgA0RjCM00MAUClWyumn8n59p/kx7z2FyjuJonNo7u+BACDRwtUT67M3P6cSAD/Qx5IflSPAEfgBEOAEwA9wyfyIHIGsQoA8USQIRSGdZPQGRyRg3a47TNWZfqiSl6qpu63scncfR2L1rouYNagxCurmZUb8xv1XcenuUywf0xqR0a8U+f17T93F/tP3UbWcNcyMC7GUAMH4p8lJ1C8mPgm/d3H/YsZbRkUAhfx3VQSAKqP5RmgcVp0LQq6ffsJAdzs4mRVmXn8qqUcGbZOyxdCq/OfQVgF0Cv2fezQ1QkAgAMgIXnQiEJRPLzbupRclGOrkFacyfbQ3aQoAEQNSDXyhlr30jML8z1+9xcwjD/H67edyYPVKFmV58T53I9N4+qX7ougKEuWrWDwtwZJV7zaf58sj8KUJACGsncLzdy9ojiX/3MC+k48UuetCRABVNiGFeVLQp2oi4lx0IeQ9Nj4ZB5a1VlK+14RgeggASrka0qkC3iR/Ftrr2syJiQrq5vtcKYHO8Pu8k2rD7ck737DfThgWyvdFUgCEPQ3/tSJmDXHXWntFnHawakJ9dia5JqQAqNIuoDHapgBQxYORC07B53QQ07xZPs6DpTHQXZGQo52lAf45+JBVQFiz6zZLAbh0JwK9phxR2ppAYtA7pGq+bhMPom4lK2w97I/E5PeY0NuNRXXQv6m8cQQ4AhyBL4kAJwC+JNp8LY7Ad4AACQWS52ze5qsIjXzFIgEqOJpg1vorTPGZSj3JNSrTl/z2PZLevsOWQzdw7cEzNKxakhEA43p4wNrMQJHfX86+GMYuPYCZgxrD2kzZU01z0x5IVZrywb9U04YAEBTdg2PeICwuGbfD4xGZ8JYZuKoIADmhPjqTYIzT/xcIAMG4f/vhI/rWsIWrTMQBpQ0QSUBh/cLcYuKgeTkzNHc2l4Ut9s07ZqjHJr1Dj6o2qG5rpEQASGvYC5Nowob0EWYcfoj45NTKDdRobioFSKSA770IUJqAmCAgEsLKQBdeZYrB2aLwF71rKThhUfF4EPICDSqXTNfrRiRZ6PM4lud++kYQwqMSGFFGpe6sTPVRv0rJDGlXRMUmMoLM76I/E8AUymFamOizXPp29cvD0lRf7V5jEpLQc+o2lk4j5N+T3gYp8lOKztuU9zAspItq5a3RxasiHIp/1q+g9a7cC8XuE3dAxB7thxoZMrSHSk6WaO5eBo4lTNLcW+DTl+gzfQfiXyer3J++Xn6sHt9WaU1x58ycX/Dqb5/TFCt33Ga6JuR9JqNa0AT491CqwTd28RlM6F0V7RuWUiz/+s07dJ14CPtPPcaWmY2Vnml6OdJDAJAonyCwevluJJoM2o3EpHf4a3pjtKnvoFhKENxTJwK4Yd89ZrCqEgFUlT4giADSPpaN9ZBN9xLWt7PUVxApB88+YboA6rQL5LASEwCq1qR3j+5l4d/XWXlBSt2Q+2dAnJogtxZFZbg6mqD7pEMsvaFX63JMvPCPlefx94zGTLuhycBdGNzZFf3buTDNh55TDqfRAIiMfoOekw9j+K+VWEqCpvl+aVwa43q6wT84hlV3WD/VU6WOhKb3iT/nCHAEOAIZRYATABlFjo/jCPxgCFDu/9++D7B6522QuvOwXyqgmrM5fvrpJ5Zba6CXV1HuSg4aMnxI9ft2YASGdq6FymWskJT8jpX5G9i+BlPvF/L729Z3xoz1VHpQn5X8ywlNlZErqOqTFzwu6Z3KkPasIADkSAE5bIT0AoEAoLr0ZIDLCQ2qwrZdBUt4ljbNEgJAqiNAa6oiPojAyJc711dRyydyynuTH8yKFMZvTapAN19qyklQRAw2H7qKsV3qIV8e7erUk97F/L9O4fAFf2b0q2oUDTOgXXW08XDW6Akko3zN7kus4gUZQqoaGeJdGldE71ZujGyQa1ICYHiX2hiz5AACnkYpdTc2KIg1E9oqiDh6PnH5ITx6Fq3xY2lvaQTvAY0UFT1oQGYIgKw4v1DWz97KgCnYj+haSel7S1D9r+hkiqS3H1jYvbmk7KOgqk+G45aZTVBMUuGDzul3MYQJ1ZH4n1DmLqMEAN01CeZNWXWBaQnQfJYmegx/+l7uONqXeaXlygDSeTuM9mW5/OklAMRlAEmEsG5lK6U7F5cBFBvsAsZ3Al/K7okmEY8VqimICQADilZY2gpVyhZTWvP+42hGLsS+equUmiF9GbWJAChUIA/6zzjGiByqXkDRFkSUeNUswaoqdBrjiw1TPBX6DVIRQDrD4NnHGYHQtWkZ3A6I0nq+jIoRavzQ8Q4cAY4AR0ALBDgBoAVIvAtH4EdHgLwfncb6ooGbNXq2Lgcbs8IKrwsJZQ2bexIUskl5qura9YdhmLzqMCb2agAnW1NWAowMCUHwj8YK+f1Rsa9x51Ek2tQrh1w5IERSjgAQ580L5yblfir3Zl1El5WSo9xzytn/1ggAwdsvNt4zGgHw4eP/MO94AKsgIDQrQ12MblCKlS/MKe3jf/9h+qajuPckkr1zozvXg7OdOeITkzFtkx8mdG0AA720gmPS/ZPXf/iC/XishZEsjG1drxxGdKmt0mAnQmHiikOMJNO2USUN7/6NmCdf2sQEgLODGSMf6PMpbfXdHDCtvxdL+/EPicLgOXvwMi7V469NMzUqhJVjWysIhIwSAFl1frEHWSzQJ5xFCPEnY45ITnHJQKFPVGwS895SnfsaLhaY1KcqariYM4ziX6dgz4lHmLjsHEg7RWyUZ5QAoHWfvXiNlsP24pZ/FPN8T+5XTUEY/eX7AL2nHkFB3TyYPbQWKBw9b+5ceBQah5ELT4M88tQcbQwVXnr6b036ASnvPmLY3BNYs+sOIw8oKqJBVWsmTPj4WRzGLD6DfScfs+/9fYtbwEVUmUPYE2nGjO5RGb+1LItiRgVBn7HHz+IxfulZNlZMoogJANofrUnkQINqqRVhTl97hmHzTuJBUAx6ty6HhSPrqhSh1YYAoDnpDIKQoLA+ER1u5cyUVP+lVQDoPZq+9hLbF2ni0OeHIgi0nY8TANp8e/A+HAGOQHYhwAmA7EKWz8sR+M4QEMKMxccSlLWpbj2FkWqKyKf+V++HYsWO83iT/A71qzjg1yYVlYyer5Hfr81VyREAgrAenbuOQ1E0dzZLU9NekwZARlIAqCxdz+o2cLMpkmbrVHFg7lF/PIl+o/CyJyS/Z2kBlIv/S+XiqFuyqDZHZn2yggCgecRVD+i/qVwgEQAkLJiT2jrfS7A2NYRR4QKYveU4bM2N0K9ldWw8eAUdPFxha5YWc/H+KbR90OzduBf0nP2ZUlXqu5VkZSytiqWKZJLaeUBIFNbvv4IzN4IUEQI9mldh0TDSz9G79x8waeVhRfUMmreCowWGdKyFktZFmeFJn8/QyDhQSU0qjSlECFCazdR+nqyihriJCQDh7xR6T+k4dSrZsT+RwU+fbUcbE0j3QJELPVtUQZNaToxgoD1TNMzz6NfYeuQG/j18U7GHrk0rsb1Kz6WtBkBWn1/wbJN3WSj5J2BAuI2YfwqbfO6r9TAHhMSi26RDuHov9Z6ljRT8KdSbxASFHO/MEAA0/86jgegy/gAz9Em4UFDmF4xR7zUX0+yDPOm0h+Vbb8KkSAEl1XxNBABNRmQHCSFSyoNco5Svjd6NUK9KcaX7pT0t3nIDE5adZYKtcq20bRGGf+kSqZ8pMQHQq1U5nL7+jIXeSxuV/yPCmQgcVU0bAkBTBIDY4y8mAEpZG2KTzz1m8C8ZXQ+kGUGNyBl1EQXi+TgBkJO+9fleOAI/HgKcAPjx7pyfmCOQZQiQ97+Ptx9WT2wAWwv1OcfaLvo18vu12ZscASAo/NsUKcBE8yh0XdzECvlZEQEgNsbd7Y3R1S3VMyZuZOSTsU9Gv0AuiD3wVKmgv7ud1iH2WUUACESIsFdVgoHa3EV29jl2LRAhz2PRs4kbM3p3n7mLzYevMmN2Wi8vVHZUDoNWuu//Aev3XcaybefYnyn8fuZAL7hXsJMlx8hg3nr4Jub/fYqRAHq6ebFqfFuULmGidMSjlwIxZqkv60OEwvBfaqssg0kk2+nrjzF22UGWx0/95w5tirqV7JXmlBIAeXPrYNbgxqhdMdX4lzaKaugzbQeex7yGpr60ByIi5m4+yaaxszTCmgntYFBIOXpCWwIgq88v5PGT4SmXQ04icyTUJhb/k8OEQsZJAHXjvvu4dv853r77wDRQGtWwQf/25VG+pInSvWeWABAbyPWrWmPLjMYwLJyPbY3ejeOXn2LB39dx9npqJIdXTRuM7+nG0pK8Bu6CtVnhdBMANA9FAhy9FILl226xuemcZe2N0dnLEd2al5Etw0fjaN0HQdFYtvUmjl1+ChJfJGKEhdd7OaJrUyemwSA08flIA6FhNWvmZd/uF8D0D6q7mGNo5wqo72atsfysNgSAnAbAiAWnsG1OM7YlVQRA5MtEzN98Fesmeyqlf1BKgFQDQNV8nADIzm9xPjdHgCOgCQFOAGhCiD/nCHAEZBEQvP/0cGyPKhq9/986jHIEAJXNu/o0FqoIAFLdX3U2CJTXnhUEAGEolAckZfzfPUrCQlQDmwiHrddSywDS/YijC/wevsC266HIp5MLfWvaoqx54TRXcic8ASvPPGZj+9WyhbOFfpZFAAiVAoRFiSwZXNsOpUwL5ahXg8L/95+7h9G/1GMlL5NT3iMy5hW2+F1HxVKWaOTmqHK/z6Nfoe+MnXgameq1HPlrHXT0dFX72SBiwXutHxP1oyb1llOkzO/z9+HK/VD2nAT+Rnato1YvgO5PTETUq2yPGQMpjP9zFICUAHB1tMDiES1YhQ65Jg7dL1wwP1ZPaKOU25+RS9SGAMiu82dkv9/qmBNXQtGg7w6Q53yTdyPoFUjVtshpTUoACCKIGdmnNgQARVCIqwAQqTF/eG2W1uEfEitLAKwYVx8L/roGEooUNxIApFQCIoWEKgDq5uMEQEZulY/hCHAEsgoBTgBkFZJ8Ho7AD4YAef+7TzrMvP+UW/q9NzkCQDCq6ey17IzRxtWCpQCQ2J7v3UiW+086AdSkBq9UqE+KnyrBP/Lwzz8WgJg371CkQB50qGgFF0t9RjLsux2BU4+i8N9/qeHYYgKAPPnzjwciJOYN20sjJ1NQFAERE/Ts7ONo7L8bgbfvP6K8hT4jAEiJP6siAAT8hHPm0fkZA9ztmE5CTmpk7C/ffQ4eFRwwb+tJZvxTs7Mwwrgu9eFsZ6Zyu5SfP2jObuaNLV7MAKvGtQHlwGtqNx6Gof/MXUh5/4FpY1BZzMIFUz27YsNbVYSA3Pxij71pET2sntAWVqafyyhKCYAODV0wultdlVsNCotBn2nbQeOoNa7hiBG/1gGlDWS0aUMAZNf5M7rnnDaOwtDr9tqGMnZG8FnaSiEOKOyTCKZRC0+zkofqVPNzwrmykgDICefhe+AIcAQ4AjkVAU4A5NSb4fviCORwBOiH55ELwZjSv7pG9fIcfhSttidHAJChT4Y8ldyTa+Slr2ZrxDzyZJCLS/dllACgde5FJGD12Sd48+5DmmVJXC/3zz8jKDoxjdI+kQdLTj5iWgCqGkUzDKlrz4gBallFAAiEBmkUCK1bVWtGnOS0dvdJJP748zAGt6mJs3eewMutNP73v/9h06ErmNrTS6UQ4No9l7Bi+3l2HLF4nqbzRce/YSX5KHJAWgLv2OVAjFzkw6aQkgPq5iVjasTC/bh4J1U0kEgFEgUUmpQAoNx/qr6hqkk98dSPctvLOZgxLQ+3ssVZCcD01DTXhgDIrvNrupNv5TkRsU0H7Wa58h08S2Fyv+ooYU4irT8hMjoRa3fdwaz1l5lugJyqfk46JycActJt8L1wBDgC3zMCnAD4nm+Xn40jkI0IUJgxeZcop/NHaKrKAJIRvudWOC6HxDJjmYTOyHiuXsIIjcqY4iOVP/QLQGRCMvO4C3n7mSEACO/Xbz+wkP6bz+KZ95/U9F0sDdCxkiUjB4gkkBMYJA//icAonAp8ycoW0v5I6K2oXl7UK2mC2g7GSrXbs4oACHqZiIUnAkEChkJrXs4MzZ3Nc9zrQ0KAJALYomZZbD12g4XFN67qxEQBG1QuCVcHC9k9iw3azBxKbKxTLv2cTam59Jlpo7qmpiOoIgCkBIHcWhSpMGTeXiQmpchuhTQPKjtZomHVUqjhYoNCBVKjGFQ1bQiA7Dq/Jiylqu+a+ss9p+9H+p7Mzu9Imv/vAw/Qb9pRlpsv10gIcNnYemjXoFSOTtXiBEBG3jI+hiPAEeAIpB8BTgCkHzM+giPAEeAIcATSiUDU6xTMOPyQpUcITVVZwXROneXdKd/fxFAPHhUdcPFeCK75P2OVAKgUYLMaZWQJANIKGLXIB+duBWd6P2JjPKtIhawgAOhgtwPdeIhOAAAgAElEQVQjMH3dUVa+U10j8UGXkuYY3LEmytqZyRqe2hAA2XV+TZeUWQIgITGFpUiRaJ2g1q9pzYw+JxKAyvKt3nEb+049ZmJ71EitvkVde/RsVQ7WZppTUTK6flaN4wRAViHJ5+EIcAQ4AuoR4AQAf0M4AhwBrRGgH5rn7jzByr3n8SjsJct1ti5miAWDWqC4yef8Yq0n5B01IvA89hXiXifDsfhnZfjAZy/Rb94ONnbliLZwsMx5YfTSgyWmfGDVCcLjkxWPVJVA1AjKpw4z/zqGnaduo01tZ4zt4qHtMI39rgeEYc3+C5jQtQETAVy19zyLCIh5lcQqAeTP+1m5XJjsRyEA6Lzk2b4VEI7tR2/h7M1gVm1AVSMigMQQ2zdwyVAZwK9FAGh8STR04CJvmUUw7Xh67+48imDikwXy50whw6w/NZ+RI8AR4AhkPQKcAMh6TPmMHIHvFoEL90Iwcvl+vH33+Qe/k40plg1rrTHc97sFJZsO9vG//7Dh4BWs3X8Rw9q5sxr0QvsWCQBKU/jnaihLkzDWy4uievlgZ1wQxdXU8tYEbXYRAKTXsOPkLew7ew9TfvMErePqYIkejStDN5+84fHx43+YvOYIfM88YNtu4+GM8b9lnpQQ6wrUKG+DOUObyhIQmrCSPpdqAGiTAiC3BhllYS/icfRyIM5cD4J/SBQjCMSNUgOWjW6FCo7KqRPaRABk9fnfvf+IwbNPoJm7LbxqlkB4VCKaDdkD7/7VFf/dd5ofhnSqgIkrzmH9lEbsKN0mHkTdSlasPGBi8ntM6O2GAe1d2LPl225i2ppLSH77AX3aOGP4rxUxevEZhVL8ibXtsz0KIL33/631Dw6PxejFPkxUdd2k9ihSWPdbOwLfL0eAI8ARyDEIcAIgx1wF3whHIOcjMPefE9h6/CZKWhXF7H5NYVlUP+dv+hvdIXmUR6/ywfk7wRjZsc43TwB8o9eg2DbdB6n0U177zyT0INOW/HsWG/ZfYU/cXW0xa3BjkPGbmeZz5j4mrTzMprCzNMKaCe1gUCjjyvvCXrKKAJCejYz/R6Evscn3Go5eCmBRQtSofOGY7vWUogC0IQCy4/wb9t3D8+g3GPtbFVy5F4kpqy6gbuXizHAncdOthx+ib7vy6OPtpyAAmgzchV8al8a4nm7wD45B57EHsH6qJ95/+A9zNlzBhqmNWE370YtOw7lkUTR1t0WzwXswa0gtbvxn5gPwaSxV2BgwaxeszQw5AZAFePIpOAIcgR8bAU4A/Nj3z0/PEUgXAtnlcU3XJn6QzpwA+LoXTar3q/ZdQPMaZfD+40cMWbyHVQLwcnPE4La1kOvntOKXYsV6Y4OCWDOhLTNYMtPuPo5Evxk7QfvJm1sHS0e3QiUny8xMycZmFwEgbIyIAO+1fth/+j77k1z0gjYEQHacn4z+5VtvYsX4+sxLnz9fbly+E4Hpg2pi2dabKGFRGOUciirqwNP+O43xxYYpnihfqijE4f358uZCj0mHMbFPVdR3s4Zh4VThQ54CkOlXVGkCTgBkLZ58No4AR+DHRoATAD/2/fPTcwTShQAnANIFV6Y6cwIgU/BlevDGQ1cQFpWA39u7Y8+Zu3gWFY9+Laph2qajGNSmJqxkNC9Cn8ehz7QdeB7zmq3fqZErhnV211ga7/rDMAycvZvl0kuJg4TEt8zzeT/oOZuTIgumD/TSmAMdEhGLfjN34Xn0K1niIL0EgDgUv7KTFRYMb65xD+IxchER2hAA2XH+l3HJ6D/9KLwH1sDfvg/QqZEj1u+9ix4tymL1ztsY3NkV797/p0QA9PjjEIsGcLQxVDLua7iY4/jlp5i98QrO3wxHlbJmmD20Fmwt9XkEQKY/hZ8n4ARAFoLJp+IIcAR+eAQ4AfDDvwIcAI6AZgQEw1/aU79gfiUROjKSKHf6zK0ghEcnsPDffHlyw87CCJ3rV0BtF1vkya2jmEbIZXcqYYoRHepg/tZTuHQ/BDq5cqF+JQcMbVsLk9YfVoTBkwL7337Xsfv0HbyMT4RhIV1Wqu23JlXYOrGvkvDngcvwPX8fickpMNYviNbu5dDFsyJ7Lm3p3a8w/t37Dzh1Mwh/+11DQGhqzjOlQ3Ss78o8xnJrJb19h/3n72PXqdsIeR7LsDE3Kowm1Z3wS4MKSrnlVHpu7r9pS79VL2eD2X2bphqjIhFA0mRYuec8bgSGgfLXrU0N0blBBTSp5qTS+Hz6Io6NIZV7wor27Gxnhr4tqqFsibSq7cI7sHRYa0THJ2LFnvPsDugME7s1QCVHKwYP3QEZzH5X/RESGcuwodrwJBbZslY5NKvupHRW6t9rzjbWl7Qk6F2huf2uBDCtCcK1W6PK8KrqqPTu0FrqCCnCgd7D9QcuK+6I3pcGlUuhW6NK7N1Q12ju2i52qFrGmq1jU8yQpWEs2XkGnlUcZYUXSSRz2bZzWL/vMpuaBPCG/1IbHTxdVKYNEGkwfMF+PP6kqt+iTllM+M0DuXJ9jjAgL/qUNUcU4fQdGrpgWOdaafAQzkOYTlxxCGQ0UZMz2NNLAFAJwP4zd7E0CDrXxF4N0Ny9jMqyci9iX2PInL0IeBrF9tC/XXX0aummBLm2+f1ZfX56J0ctPI0qZYvh8t1ITOlXHZQWkCd3LgSExGL6oBp4GvlaKwJArPCfmPQeG/ffw4GzT7BsrAe6jDuglAIgFoqkqgzN3Mtg/b4rTEyRSisS+dO6Xjn84lUhDbkikCWk1fAyLhHLt59n/2tetDAm9W7A7pgafTedvBaEvw9cU+gx0HvfsFopdG9Wia0h1+jd9Q95gY37r+LCnRC2Hyp/6VXdEV2bVoKZcdoqAuwzdj0If+69rNVa4vPTOSg6ZpPPVRw8/1CxXtNaTkr7lL6n4r1nVLdC8794vAdHgCPAEfi+EeAEwPd9v/x0HIEsQUATAWBvYYydp25h3r8n0wiAiTdAZdUm9/BUiJgJBIC5cWFmzNwMDFN0/9WzEno1rYoxq1Pz4Dt6uOJOUATuB6d6QsWNarP/0qAiJq47hKfPY2WfT+nhqTCY6MduRvZLE7+Ie82EEOX2Qc+pRvzMvk2YarzQgsKjMXKFj+zeqI+pYSEsHNxCYVRqSwBQdnVVp+Lwu/o511p8eMJsaDtlDzQZPzT/0l1nZe+KjLsejasw7MlwF5rwDhDBceSTcU7PyJBeNaItM/CpQsT4NQcZoaCqlS1RDPMGNlfgIyYAqNTentN3QZUPpE0OV1UEAM3pvdEPZ24HyW6DiKsZfRqjSuniKve5zvcSIx/quNpj4tqDaFrdCXq6+TDnnxOY2aexbAQAez8khi/9jcTv+rSuhjJ2puzdJ8PpefRrHLngj/X7rzDjh2FpUBDLx7aGvaWR0r4o/H/8soM4fePzeahP37bVUMHREoUL5mP15uncZ28+YSRETPwbNgdpEMwf1gzVnK2V5kwvAUCGJWkRHLkYwOahd6NF7TLo4OkKSxN9ZjxTI4/99YfPsHTrOVAUAnu/jQph5dhUg0/c/j18A3M2pRJd+nr5MXtIE1QqbYWUd++ho5NL8f5lx/l3HQvE0n9vwsOtOMb3dMPJq6EYu+QM+rYtj+7Ny0BcBpD2pyoCIPZVMnb4BWLpmHrQ18uLw+eDseXgQ8wZ5o7fJh/G4I6uTFyQmtgApuiQO4ERuPcpskOMC+E0d2hTpvkgNIEAIMwPXwxQVF4QR4xEx7/B6CW+ILJGrpFBP2OgF2q6pO5HaPSdsOTfM9hy6IaCZBI/p7uZOagx3Mp+/rzQuzZ1tZ/SO6lpjPj8pAnhdykA8a8/VwURxpPK/+JRLVgpTk4AyF4l/yNHgCPAEcgUApwAyBR8fDBH4MdCQJXBRWXTBi/ajXcfPqBfi+qsLBuJpZGhE/EygXl0j1zxZwb48t9bK+qoCwRAfGIy80B792rEvK70Q5YMDDKWBCE8Qrq4qSHG/1ofLg7mzNP1z9EbrCQhRQzk0ckFi6L6GPNLPVBlAnq+zucyNh2+wp6L183ofukH7IS1B3Hq5mMUKVwAozrVZfslo5lqxU9ad4h5xcmjL+SJRye8Yfnj/k9fsP2P6+KB8vbmbMzNwHDM+ec4HodFM2FFIgFMDPQUxoImEUDCjeZpWLkUBrauwYiEV0lvsWTHWew5c4dhumJ4G+bZF5rP+fuYuvEI+8/2dV1AREtRg4Isx3z/+XtYtfcCklLeYXiHOuy5oHcnJoFqOpdgRE7B/HkR/jKe4R4WFY/+83cx4508/f1bVoeBXqpSd9zrJGw6fBX/HL3ODAxS1qfoBGpiAoDeD928uVlJP8KVGmFNa9NZyQin0nwCMSH3PtK9/7H+MIsgIEP/9w61Ua+CPfLmzo3ImFdYseccexeLFCqAxUNaMtzlGhFJY1b5MkPfPzQKiwe3ZN5vus9qZWxUer5prsCnLzFk3l4Wfq9tI0N99uAmqOWqbJwJ44lYGLFgv6zBqGoNdSX40ksA0Bqk8D94zh7meda20bnGdKuL5rXLpBlCEQqD5uxOY3SS1sGKsa3hKqoakNXnJwOfhP3IUG/t4YDg8AR0GX8QK8d7oKy9sdYEAEURrNp5C3M3XEVMQjJqV7LCopF1WArAnI1X4b36Av6e0ZitITaA6Yw//fwTBrWvgVZ1yyJPHh3c9A/HtHVHGXFCpBGlWdD3KDVxugS9I1P6ejIPPVVgIALm3YePGLfsIE5de8zIFBJcrFPRDrl1ciE4PAYz1h8DpZoQYbBkVEuUsv783lMEwuyNJ1iUCkUfdG9ema1L76/3uqMsksTRxoSNM9IvwL5bBTKI1hrepTY8Ktsjb57ciIx+heXbz+HwBX/2HSleS1oqk+Yc270enOxM8eHDfzhy0R8z1h9n5Eb3ZpUxuGNNxTvDUwC0/cTxfhwBjgBHQDMCnADQjBHvwRHgCHxCQM7gIs/j7C3HWei/1EATgCPDq8/c7Qh/maCkaC8mAMgQHdymlpJhJc6DJ2OOjPhSxU0U9xH3OhkDF+5ixjUZvyuGt2ZGttDEzwUl/czsl4z8QYt2MyNVuhfBWB27+gAKF8in8IrvPXuXeaNpf0uGtYKtWRGl94kMG5qTogS6e1XBgFY1GAbaaADIGcU0udy5pX8noqZHkyppQtPP3n7CDF8Tg4JYMaIN2zc14e7FHn/xQYSohQolLZiHv5BuquEiNIoKGLZkL0tTIIKIjHxqYgJATzcvKMWAogTETdhTbp2fsWJ4W5S2Tn0H5N5H4Y7y5s6FRYNbMrJF3MjbuWj7afx77AZLHxn3q4esoB+NiYh+hfN3n8DZzhwU5aJC/F/2+4F0ACavPoLLd59q/P4gb/74nvXh7PCZqJEb9DopBfM2n4Tv2QeynlrxmCL6BVgqgXsFO9l9Z4QAoPkpZWHMkgN4GPxC47loD979POFW1lp2D3KefWFS8oB7VHFQWiMrz69x89nQQWwAEzkza1AT1HdTPqNAssQkvGFRAHUr2bOdCASAKnHJq/efYdDs3YxUWDyyhSIlQDgGYT1qsQ8z5htWLYmp/VIjouJeJTONCbrPkb/WQUdPV6W7oveY5qUUlT96NwClqAhrUdTH4lEt4VIy7Wds4ZbT+OfQDdZfSGkRn9/CRB+rx7dVSi2g7+bF/55haQFS0UhOAGTDC8mn5AhwBH5YBDgB8MNePT84RyD9CGRUBFBs5IlL2okJAPLG1iin7P0UG8GUPuDdy4t5+oUmft6kWmlM6t5QyZhTZ0SrO72q/QplEOXWovlevXnLCAlKD6AyiTXK2WDsqgMsFJ3C23s2Uc6BFvYgkAQUuUB58OR904YAIG//4iGtUK2Mcnj3x//+w9QNR+B74QE61HPByE512VIX7oVgyOLdsDTWVzLuxViI16UzEO7UhLt3c7LG3AHNGAmSniaeVxUBoMogF48V4yh9H8XkjjrjXnjvCuTPg9Uj26FYkbT5zek5m6q+tB8ymHceu41zt4KZt5YICGpFDQuichkrNKrmyP5XnG6hae2o2ESmrn/0cgBCn8crwsEp17usXTE0rlkaNV1s1JYgzCgBQHujyJ5b/uGgEn3XHoYxT7FwLtqDSylzNHV3QtWyxVXqFIgN078PXmdzhUclsD/THEM61UIz99QoEWnLivNrwjg7nosNYFVCivTOzNpwnOkCNKlVGpN7N2R6EAIBULWcNeYNawbdfMqfP/Lgbz1yU2mM9AyC4U5lJFdPaAsrUwNcuReKfjN3wsyoENZMbIdiRmk/C0J5S9rPH70aYu7mk2x/cnoVwpoUBdNn+g4UzJ9HMa80BUBaFpLGCpU0pOX+OAGQHW8kn5MjwBH4URHgBMCPevP83ByBDCCgLQFA3ibyTgdFROP24wgmxiYI38kRALSVlSPaphFWU2U0CltXZRjKPRevKz26NvvNCJkgFbgjQTm5du9JJPrN34l8eXSwamQ7FiWgDQGgCjf6u9xdbfG7jgXbTjGjXkqmiPe1dOdZkAq+mDzQ9u7F2BNB8SQ8BvdDnrN3QBBMVEUAiAkHKU7CnsTki3RPSSnvmT4DCUmK0wykcwlEzcOnL7D89zao/EnAMAMfCT6EI6A1AmIDWE4UUZiIyBAKsacUiMUjWrBQf4EAaOPhjPG/pUbPiD9roxb5MJKJxAXJiy/XKDy/t/d2FtmycmwbRjwJOgxyZRrl5kh6+x4jFu7HxTshLIqARPvkmlC9gSILhLWkIohy+1Rl6HMCQOvXjHfkCHAEOAIaEeAEgEaIeAeOAEdAQECdEUi57xsPXVUo8KtCLaMEgJwBr8koV/c8vfsVe/fJS6/KmBefOygiBn3nbmfh2nIEh9BX8EjTfwv9soMAUCXmqOqu1Bnb8sbBO6UqDarmVUUAqMNVSDEQKiGQPoT0fRQTLtp+atWRDtrOkRX9BAOH5pJ6P7NifukcX3q97DjDtzanNgYwnUnO2FVHAFAYf+9p21mYvjplfHHUh9BP8O7LEQty+KoT5VN1H0I6hzbn5wTAt/ZW8/1yBDgC3yICnAD4Fm+N75kj8JUQUEUAkGeXhO7IqKZG4nPmRoXgVKIYKCfcplgRpqROpedyAgGQkf1SXj3pGFCu/o9CAKgztqWvIFVHoBx/wpYahbSbFimEMjamKGtrBhd7cyzZeZZ553MSAaAuMuRLfsy+tEH+pdf7kljm1LW0MYC/NAEgpA5kJwEgRCVoc35OAOTUt5fviyPAEfieEOAEwPd0m/wsHIFsRkCV6jqVfjtx4xETS5vQtT4z+MWCaZo0AGjbmlIAsioCgBSsM7JfTdEGctDntBQAKm23cs95ptJP1RTSI2qnLvqD8paX7DyDzYevKlVqIFVxoWmjASCnAyGMF1IAxHuX7kksNKhurmz+mGRo+i9tkH/p9TIEync2SGwAk3I+Ke7LNSEFQJzvn1NSAKhkJVW4oFKDpPAvLSmo7so4AfCdvdD8OBwBjsA3iwAnAL7Zq+Mb5wh8eQTkjEBB4f9l/BssHdoKFUtZptlYSGQs+s7bwSIEvnYEQEb3KxaYUyUCSAcX56qP6lwPE9YcZCKAclUOBKCE8Pb0igCqIk7o73J3dexaIEav9GGVFCiKwUAvv9YvkToCQGx4T+zWgKnrS5u4MoGqCABVGJFGw/Dl+3D1YajS+yPdk1j8UB3eWh/6C3bkBvkXBPsrLSU2gOtVtseMgV5pRBI/fvwP0/48hr0n76Jd/fKsnB/xaOoIADqO4MlXNS/1EcouUtlPQQRQ+Js6EUAy9vvP3AVjgwJYOb4NVu+6CN8zD9C1aSUM6ahcuYUTAF/p5eLLcgQ4AhyBdCDACYB0gMW7cgR+dATkjMDQF3HMuCcDT44AEJddI/y+NgGQmf2evPEIo1b6sBJ3cmUAhZJ+wZExmPpbIzRyc4Sg8E/l8+TqzovLAIqN1uzQAHge+wr95+3Es5fxGN6hDtrXdUkTBUDG9phVPqxiwKA2NdGtUWX22qsjAMT6CHIEAJEn207cxPytJ5kegioCQK6UI6196uZjSMsrqtqTcEdFChWQxZvGUdnIAQt2gQgDcVnBr/n55gTA10T/y6wtJgDy5c2NZaNboYKjhdLiJJpHxnby2/dYOroVKjmlEqqaCABxGcDZg5uglqtyRRVxGUAxSUAVHPrO2ImnkXGyZQDp+3vuplTV/0bVHTG5T0Ocu/UEIxf5oEjhAiwKoJR10TQACucgQmPV+LYoXcKECZtqEivkKQBf5l3kq3AEOAI/NgKcAPix75+fniOQLgTkjECxd5Y8y1N/80QJMyP8D/9DcEQMZm85jusBYYp1xMrycuJ34g1pCrvPyPPM7JfWm7D2IDNIyVgd/UtdVCtjA6rpTWedvvkYbj8OB3nylwxtBf2C+Vk1hMGLdrPSgMVNDTGuiwerTU9jbgaGY84/x/E4LBoWRfWxcnhbVo6LmlLIfB1nDG9fm5Vfy5s7Nx6FvUS/eTtYP1XigqoM9h0nb2HOPydA4fl0F53qV0BRAz1mDBNxQaUO6b5KWhXFwsEtYGKgp5EAoLEzNh9jZAfhMrlHQ1QoZYmf8BMo4mLFnnM4csVfUbu+lrMtZvZtzLQipMJ9hBGlJ7g4mIPSNQ5f9sfCbadBUQbdvapgQKsaCtJC7oziOyIDZVg7d9B6VPKPnp2/G8zOT3XWO3q4Ymg793SV4EvXByYdnTkBkA6wvtGuYgOYjqCvlx/jenigTiU7dqLzt4Mxa8MJVlaxYdWSTGU/T24drQgA+qxQ5YAjFwPYvBQ5UKeiHXLr5EJweAxmrD+G6w/DoKeblwkFlrUvpkCRjHuKIKDvhF4t3dDB04WVIiVxwQ37r2DLoetsHwJhQecYt+wgTl17jCL6BfB7Z3e4V/j8GTt3MxizN51ATPwbdGrkimGdUz9jWUEA0NmIGCHS4X//+x87H28cAY4AR4AjkD4EOAGQPrx4b47AD42AKqPy7O0nGLPKF2/fvU+DD/3w6+ZVGWFRCTh8+SHE4fNfgwCgDWZ0vzQ2OuENxq7yxY3Az6SG+NBkwM7t3xS25kaKP5Nw4MgVPnj6PFb2/SGjee6AZihtbaL0nPL1KW9faG5O1qxfWFR8hgkA8uit9bmI9QcuKwxy6aZoP2T8O1gaKx5pKgMoFVYUz0lkR+OqpUFRELSuq4MFm79g/rxKBEDzGmVw5EqA7HvUpJoTRnWqywx5oanak6Y7ovH1Ktjjj+6eSvN9zQ83JwC+JvpfZm2xAdzArSRuBoTjZVyqcKq4Ufk/8uIb6RdQ/FlTBAD7bop/g9FLfFl+vlyjcoLT+jdCLVdbpcgf+k5Ys/si/twr/51A0Qqju9ZB89plFeM0rcU+Y5XtMaXv589YZgiAZ8/j0W/mToRHJSiOll4Ngi9zy3wVjgBHgCOQ8xHgBEDOvyO+Q45AjkFAnRFIxvyyXWeZ95iIADLuqFRe72ZVmSjgqZup4fOWxvpYMaIN8xR/LQKAAM3IfoWLIG/bocv+2HXqtqK2vblRYTSp7oRfGlSAbr7PRqowJuntO+w/f5+NCflEBFibGqJ1bWc0q+4kO4aiFRbtOI2DFx8yTIXIgqi4xAwTALQfCskPCH3ByjZeD3jGjHAy0mk/ZKi3q1s+zX40EQA0L9UXX73vAouQII89efid7czYO1DOzgz+T6PQf35q5IIQei8VSiSSgFIFBIKFyAIikCo5WjEPpbip2xPd0ambQdhy9DqLsCD8aD9lSpjilwYVQRUOpPMRLuFR8Th0wR/nbwUjKCwGJHpGjfAxMdRDhdIWaFTNkdVQJ3JLmxYVm4idx27j8EV/ZsBQGoR50cLwqu6I9g1dUKSwrqL0G80nLQN44uojFnJN44wNCmLNhLasj6ZGHtje03fgSVgM6/pH7wZoUSdVnyG9hAMZiVfuhWL3iTu46R/O3hlqhoV0YWdphHYNyqOmi02anHbxHgUjVtO+VT3XpFRPOO8/fR9+F/0RHBEL2jPdkYWJPqjOPeXUW5rqq11e6qUXyuVRmsvBcw+x+/gdxdxkGJe1M0X7Bi4az06LSg3gOpXsseifMzh9PYhFuzhYGaNbs8qoU9E2DY7aEAC0Bs1z8loQ/j5wDf4hUQwD6bsmBwC9+3cfR2Cz7zVcvhfK3nsiDKqVs0b/dtVRvJhBmmHCWlsOXsejZ9F4m/IeAia/eFVEDRflz1hmCABanN6/aX8eBZEBdK/je9ZHi9plMvo68XEcAY4AR+CHRYATAD/s1fODcwQ4AhyBr4+AtpUSsnunz2New3utHy7dfaoyMkK8B3tLI8wY1JgZv6oaGUh/7ruC9XsvM0NMrgleWQplHjBrF+siJQCkhrxQVk0TJmLiwKJoYayZ2A7FPqWYpIcAuB0YgenrjjIjT10jTMgoc3Ywk+2WXQQAGZ5rdl/CXweuqcSZNkRGY5fGFdG7lRszVOWaHAHwOikF09YdVZBBcuMcbUwwa3BjWJmmNZSF/toYwJrulD/nCHAEOAIcAY5AZhHgBEBmEeTjOQIcAY4ARyDDCOQEAiDw6UtW2oxyr9PTyPinfGTTIqk6CeJGRum8v05h1/E7GqckY9SzaknsPXWP9ZUSAOSdXfzvGWzyucqeV3aywoLhzdWmL4jV5GkMef4n/OaBXJ+iFrQhAGhd8qZPXuPHvLvaNDrL5N4N0KBqqTQCk5klACg/nbzR4kbvz8QVh1hEg7atmrM1vPs3YtEL0iYlAMjDfPhigFbnL2Nryt4HylOXa5wA0PaGeD+OAEeAI8ARyE4EOAGQnejyuTkCHAGOAEdALQJfmwAQC5rRRslL3NHThYV1mxTRU4T5UzrGgycvsHrXBSamJrTBHWuie7PUSglCY1UP/G5i7ubUqgfUyAM/tLM7yPjMnzc3Cwe/9uAZlv57No1nXUoA0Pi7jyPRb8ZO0D5IyE1QVlcFbmT0K/T23s60Nyh9YemoVmxtoWlDANA5B87erTB+KVqhZ4sqaFLLiRnPlC9pvhkAACAASURBVJGRkPgWl+6EYNWuiwiJSNW4UKVwn56PwtmbT5jQnJCC4e5qi+kDvZRID7HwnTA3qepTabqS1kWRJ3cuFhEQGhmHfw/fYASLEIkhFdkTxksJAOHvdCd9W1dFDZcSbA/v3n9kofuC2J3QT5xmIT0vJwDS8wbwvhwBjgBHgCOQXQhwAiC7kOXzcgQ4AkoIvEn5gDlHA1DKRA8dK1llCJ37EQlYez4YvarbwMmscIbmkBv0/uN/IDMtT66fkV1rZNlmRROR55pEv0gwzKH4Z8G+9K4lnofGZsWc2u7haxMAQvm0lPcfmKE8Y4CXrPdabCD+seowjl4KZH8iw5RCv8Uh5eLSatRHnceZwssnLD+IMzeeKCCTIwDI8P99/j5cuR/K+hHpQOSDquZz5j5ThadG4emUy25Q6LNnWhMBQDnvtJ5AdpQsXpRFHZgZp1apkDbpObSJUlC1d8pdHzxnj0IgT04Uj8bSHYxZ6stIFrq74b/UZgr2Um0H6kukzOnrjzF22UFGaFD/uUObom4le6VtyBEAVFJv2gAvRrxIm3Sv9d0cMK2/FyMfpO1HJAAeBseixx+HsH5KIzjaKOtWEBlD95JbRzstDW2/U3g/jgBHgCPAEVCPACcA+BvCEeAIfBEEcioBEJf0DnOPBsDTyRS17Iw5AfCDEQBL/j3LSp1R09ZoPXY5kInyUSPjdPGIFkwwTWh7T97FlDV+7D+1Ee2LePkKfabvQNiLeDZGjgCgv5MXe86mk6yPnFEvrE+ecfKeH7/yiP1JjizQRACI9QMopH3F2NZsTXVNfI68uXWU6thr+yXzIvY1hszZi4CnUWwIEQ+LR7VgAoziJiVESOBvZNc6aoUZydhcv+8ylm07x6YilfoZA8lYTy21R02uVN/q8W1VEmw056wNx0Gl9FS9D3Jza6vjoC1uObWfKgIgITEF3ScdxtDOFVCrgkVO3T7fF0eAI8AR+C4R4ATAd3mt/FAcgZyHQE4lAKJep2DG4Ydo5WLOCIBvqWVVBID4zNkx57eEqTZ7VWc8U2j4hBUHFREC0tx7VfOv3XMJK7afZ49VEQAUYt972g7mGVdnYNMdEqEQ/zpZZbqAujNIjVptz0B7FxMqmqIUpFhIS8sReUKl3qjmu7Rpc0Y5rEOfx6HPtB0g0UfSblg9oa2ScJ+UAKDqAXOGNmVpG6qamJhRdXfavFffYx9VBEB0fDKaDd6DWUNqcQLge7x4fiaOAEcgRyPACYAcfT18cxyBbxuBh89fYf2FYMQmvYO1YQG8TvkAFwt9lgIQHPMG684H4/mrZOjm1kGHipaobpuqqB4Wn4w1Z4MQnpD6rJmzGTxKmeCBKAWA+lE6gIulPi6HxILC+KkPhfEfefichZZ6ljZFi/LmoOJxtJcNF0MQ8yaFhQi72RRBaxdzLDz+CM/iUkuadatqjSK6eZTSDMRnKFGkIBLevlecQdU+lYvVaXeHj59Fs5DtR6EvWVhyxMsEeNVwREdPV2asCAr15Akl76F7BTvWd9RiH1bXm8qfUevfrhpa1S3HSr9RqDqVPTt1LQhDO9fCjqO3FekCMQlJ6Dl1G0b+WofVGxfC/mkO4f9bmeozITtSqB/WuZbaEm/anfLb7EVGIeF1/3Ekzt0OZngKuelSgy/uVTJ6T9sOuk9qFGbuUcVB48Gpdnv/mbtAqQiqjEgS9pu85gh8zzxg85HXe0z3emnE9iiigQxxaqoMWHUEAJ2NRBGFevJT+3miaS0njWegDpS7T+H76taWm4g8+uOXHcTpG0HsMaVUUGoLhd/LNXEUhpOtKUtxKFwwn8Y9Jr19jxEL9+PinVTRQKHMnzBQSgB0aOiC0d3qqp1XUzSFusH0PTVz/WUkJb+H94Aa7C6DwxPQZfxBrBzvgSL6+TFywWnsPh6IktaGmDPMHfXdrOEfEotBs47BztIA/xx8iD0Lm8POygAjF5yCz+kg1nf5OA9UL2/Oln8a+Ur2GRno4nn6tnXGgr+uKW25YyNHrJ5YH8+ev8bQuSdx6mooCurmwYTebhjQ3oVFXQSExMo+exQar0gBsDYrhCmrLrDv35DIV9h+xJ+tc2Jte04CaHxzeQeOAEeAI5B1CHACIOuw5DNxBDgCIgRevX2P2X4BsDUqwAz+c0HR2H79Geo6FEXjssXSPDtwNxID3O1gUiiv4lmnSlbwf/EaGy+GoHtVa+j8/JPCOKellp1+jFKmhdC7RgmcCIjCnlvhqG5bBB0qWoHmu/AkGuM8HZFH52fM8QtA1RJF0MjJFJeCY7D12jP0r2ULwwJ5lSIAxBoAloa6Svs88+gldtwIQ72SymeQ7tPZQn2tcemLIoQzV3KyQpfGFXDuVjAzhoZ0qolm7mVYLjY9+7VJBTwKjcaEFYcwfYAX++FNnt5y9sVYjjKJnZHxTgYLEQX0rJOnK7o1q8Rq2o9dekBrAoBU0g+cTTU0pcZ/4LOXGLPKF7P6NoGDpfZRE196XHo/kJSTTMTJ+VvBoNJ3IZGxeBGbqFYBXmqsE859pm1nhAF56Sl0ntIENDWxZ1qdF1kcmk+12VeNawPTT6X9aA1paLwqUTp1RqtADgmifpr2ruq5tt5wwn3hltP459ANNhXl5xMxRUKMZBDLNbHXPaP7o3HSUHwpAaBNqH5mCADaw8XbERi/7Cy2zWkGY4P82HUsEIfPB2PWUHf09fZjxnHv1s4IfBqL3t5+WDOxAXR0cqHJwF0Y3NkV/du5IOntB/ScfJj17dW6HM5cD8MfK8/j7xmNYWJYAN0nHZJ99u79f0rzEPa5fk4FPTL6DZtz+K+VULlMMfScchidGjmiSS1bXL4biUGzj+OfmU1gZlxQ5bOP//2PEQCrxtfH7uOpKSnjerrhddI7HgGQmReXj+UIcAQ4AplAgBMAmQCPD+UIcARUI3AjNA6bLz/FoNp2sDUuiOT3HzHbzx8li+qhpIme0rPElA/sWVmzwrAzLoi/rzzFsHoOsDTQZeJ8C44FQF83D9ysDZUIgFXnnqC7mzVcrQzS5O6fefwSu2+GMwKgqF5qfnbKh/8QmZDMyIiLT2IYAWCsl08lAUCV2zdcCGbEBJ0hIZlIjdR90hlU7fO3ajbpejUo33nC8kOY/3szFo4seGA9KtujjF0xeK/xw+JRLVkNd/IYUk1yUyM9JkA3aM5uzBzYmBmZwjMSIGtZpyx+X7APMwc1Rlm7YpCG9quLAKBxhQrkg4VJYXj3a4S8eT7nSNPBvrQhn9H1tL2E//73P5y8+hgzNxxHTPwbbYexflIjVxyaTrnz6vLHxQuJjW51hjPtr/f0HYyokBOyE1cLkAtxF9ZUZ7SKz5AuMCSdtSEAyPj/68A1lpcviPlpMv5pmcyWFBS2mhMIgPjXKfh1wkGM7VEFlcqYYtTC02hYzQYmhrrMq75lZmOYFy3IPt9jFp+GeVE91K9qjU5jfLFhiifKlyqKW/5R6D/jGOtrY14Yb5Lfo9eUI/CqWQJlbI1UPqtQ2lRpHgGXxKT3GDz7OCMNujYtoyBiKMXlecwb+F0IwaK/r2PH/OYKcT+5ZzQf7ZOIjRIW+lg0qg7y5dEBTwHIzCeLj+UIcAQ4AplDgBMAmcOPj+YIcARUICBngC84HohihfLB3CC/knEu1gegZ+Txl7YyZoXR0NFEiQAQVwSQqveL1zfUzYNNl0OY518vrw6M9fIiIuEt+tYooZYAiEl6l6F9/l5Pc8i3+HxkjFHJuHWT2qNIYV2FEBmpxxcvZogBs3alwaONhzPaejinUewnz+iT8Ng0z9JDAFDkgIOVMUihn8K/peJvGTXIv/Q4bT6cZIAu+fcMthy6oSjZJx1H4eiUDlG9vA1qONuAFPKHzd/3VQgAMgIX/3sGm3yusvWb1CqNyb0bIleuVCV1cQ6+utz9nEAAyJVL7NTIFcM6u6sV8/veCAB2b//cYEb7r02dWKj+4tH18PBJDOr22pbmNR7VrTK6NHVSUtcnj/+YxWewf0lLGOnnB6U69PE+irqVrWBroa/ymVs5szQq/fSZmL72Elt3fC83dhf0txXbbrEQ/rL2xihnb4SzN8Pxz6wmsLfSV/mMvaMDd8HV0QQvYpOwcpwHnOyMOAGgzZcT78MR4AhwBLIJAU4AZBOwfFqOwI+OgDQCgLzvc4/6w9aoYLoiAMQ4io18+ru2BEDsmxSsOBOELlWKo1JxQ9yNSMC680/Qu7p6AoD2LI5iUBcBkJn7Jq8t5f8vHtlCYwSAeB0y6sVefmkEgLicX3oIAGEc1am/+uAZU0oXi6AxQ36lD2qWt4XP+VTtgX4tqqFlrXLMWCAl92mb/HDpwVOYGOhhRMc6cC9vh0dhqePqVXTAvnP3WLh6d6/K6OZVmY0LCo/GlA1H8PDpC+TR0VE8exIRo5RyoGn+iqUscez6I6S8+6A0v9wdiUvJ0fPCBfOjaa3SqFK2OOytjGCgp5umpJs64zmjKQAkgEeaDE8j41RqAAj7V+XlJ/0BIoseBr9QWeZOmEPdGSKjX6G393aERSWw7tI8+cy86+KxVPqQ3jUqy0eNIlqmD/RCgfx5NC4hFk3URqhP44SfOnyNFABa+u6jl5iy6iJa1bNn+fpjelTB7YAopQgA8Rmk4nqZiQAQl+mj75BNPvdYCsGS0fVQUDdV/DDwaRw6jfVlofwVnUzxICgG3f84hI3eXixlQNUzGkvz/znZE5fuROD8rXAsHVOPpSxoIwKYnPIBa3bdxvUHL9CzZTlUK2+mkRzS9q55P44AR4Aj8KMiwAmAH/Xm+bk5AtmMgODVNyyQh+XoXw6OxdZroXC3N5bVANh/OwJ9a5aAOO+ecutfvE7BslOPmECgvXHBDEUAEAGw/HQQ2lWwYATA6nNPmCgghfabF86PmUceol4pEyYaqE4DQJWOgXSfLZxThbe0bVINABIoo3rlgzvUSKMBEB2fxETMSJyM1NHJW0+1x0d0qc30AcYs8cXkvp5M/V1MAAih4y1ql2HCglQnnlIJlo5qpVIEkNIMRi70QeOapdHM/bMIHBEA/ebtQFnbYvDu6YXQF3EYu8oXozrXhYu9BYYv34dKpazQpWEFPAqLxsR1hzCtV6pmAY3zrFIKQ9rWwoOQFxi5Yj9m92uKkpZF2f9vXrMM6lcqiRsBYfDe5IcFg1qAxO8EzQFzo8Jaz09rj1i+D9N7N4arQ9o8fGm+PEVckPaBYSFdtVdHYooz1h9jfTSJAGoroEdpIH2m7URCYrJGAkBVnj8Z9ZQSQqH06soE0r7VEQAJiW8ZkXA/6Dk747geHmhb31nb11mrfjQ3RVFQRQNqqsr9qZqM3l8izajZWRphzYR2MCiUX6u11XX6WgQAhdz38fbDo9A4/Dm5IfOy09+E3H3SAIiKS0KPSYfRp40z86KLDXdxX0EDYMSCU0xXwNJEL40GgPBMMNDXT2nEQvlPXAnF/M1XsW6yJ4oZFVBARQRAmxH7sHysB9MDmLHuEjb73MeBZa2ho/Ozymc//fyTYp9mxgXQc/IRtG9YCh5uxdFhtA8Gd3RlaQpyjciIORuv4EFQNOpUtsLGff9n76rjqsy26FJRDFC6U1KwAEUsVEQF7MCOUVHH7kBxzLG7O8ZuxU7EwO4ClRAVEUXFxpr324f57vvu5RYIinjOP+8N34l91jkws9fZe+1beJCQgr5tPdCxYUkU0/p/6c3vPng+AUeAI8AR+I0Q4ATAb3TYfKscgR+NgKCST+H2ZsUKsnx+F5Oi6aoAaGlqoJmbBarYGzLFfnGFAI28eeFpo4f2Faxx9+mbTBEAlAKw5nwcImKSUVAjH2o4GeJs7Av4OBnB18kYi09F4/LDl2hQyoxpEIgjC8RVAEi/4NWHz0wDQLaSgdjO/P+FY2cEb3EVAFL/p9dX0gAgZ53qw49bdhj0Il+4YAG0r1eO1XanPHBy8v0rOWP9gStsORLsI+FAqhAgJgDoP6ZDw29i5roTTGm+Q71yuBL5GB3ql1dIADhaGzJHkQTaZg9uDDPDomwNIgD6zt4ucaxp7r//OQzN/Png71WCOe6z+jSGqX6aZgF9o3x07zJ2GDRvFyZ0q4uSxU1ZikGXKZswqGUNVCxpw+b+9OUrcwqPX7mPtYcuYnbfJuznAgFANe6/Z37xmYiF9yifnsgQIgGUNdkSebIEgKxSv2yIvqK5d4bdwJglh9hndXLnxf2JABrfwx/T14RL6tHTufZt5a1QRE8ZASC7h5qeDiwKpEB+aS2IjNxvcd/IuCRWKUBw/smBF/Qv1J1THAWhrCSiuvMJ/X4WAUDrr9x1ExFXH2NesC80C+RjJonV+/WLFcKQjp7o0aIsxOr65LjL9iUCYfrA6qjiZsHugHge8TeqJiAQCdam2ixtYMP+O1KwkcO/fWZDbD18l6UAkB5BcOcKWBV6C71buqF2JRss2nJN7jdbC510qQoh80/hn/H+WL8/EuMWRzChwqa+6dOmSBth4PQwjO1RRaKBEJuQgllrLmLX8fvYOasR3JyNM3rEvD9HgCPAEfjtEeAEwG9/BTgAHAGOgLoICCkA3g6GLFogu5ogAtiqjptaJeSyyw5F88rL5d945DJin7xAdTd79JopR7Ogehk0rV5GKpRfTAB4ulhh5b7zWLH3HCyNdOBgYYjr9xMwrVdDZoZAACSnvMvU/ALBIN6TWOyOws4XDm/GBBOVNQqvp3J9r958YN3kOetipX6KxKAQ+lIOiueluXpP3o6b/724q0MAkEJ/1/FbmBNN5ApVgaCoBCKF1NmLKuV68Qu7qpJ8Al5EjpCY34pd59iP5BEHlL7Rd8pOUMQDNUNdLcwZ0phFs2SkyUYpqJs+QLh1n7gNic9fsyoNc4c2QXlXS8nSP5MAyMj+f4e+r999wox/LqBHCzcY6UlH5Xz89AUFNPKxVBfeOAIcAY4ARyBjCHACIGN48d4cAY7Ab4TAw5fvMevYPQS6W7AohKNRSdh9PQG9qzvAwUgry5CgnOt+03ZiSAcfuDmb48SlaExfG465QxozBzOnNSIAxC/5yiIApBxumfKBYgLASE8bA+buxNjOfihjb46o+CSWVjCpe302haIIAHXnl0cAyOa6d2pYAb1apNVil9fIaR02Zy/E5fHkOeuyDr2yF27Kf5+25ji2Hb0uWVIdAkD2lb5ORSccPneXhf97ulphxsCGSnPpVREAsnsgR33mwIZwtZNPfNEdOHQmEqOXHGI5/fIqFFDqApW3DL8czfaqLrGg6P6Hht/CmCUHJeKNlBYjW7JSPJbu28gF+1lUCzV5OHECIOf8taHw/1ELTqNTo1JMjJDKDfLGEeAIcAQ4At+PACcAvh9DPgNH4LdDIOlNKiud9/pjmniXuFHpviG1nFBEM2vChX8muJSysPdGAg7efop3n75Au6B0qkJGbIuKeYK+o1Zj9pgOcCou/RpMztOBiDuYu/EUyCm1NNFBcMea8Cplo9AZzcjaWd1X0ADwLe+IgS2qszz/4MV7MKqjH5ytjKRy9J+nvGe5/S1rusHJykhhBAARAH1mbsfIP2qxfP3ZW05g/7lILBzYDHny5FGoAaDu/PIIACpbFrJgH0gIkBo5reREtvH3YGUW8+bJA+pD6RQUcr/z+E2mhi5uikrtyQrcUUnALo294F+5BMtVp3kpjH3WunDJy78wrzoEAPUVRxqIbcqq2vWyeyANh8BaZdG8VhlYGOswTQcBnzX7LuHw2SiJM169nL2UeKQ8539irwBU87DP9B2XnZMwcLA0wJ+BleBRwhLFtAqyFBRy/E9eiWHRCUKZRyIfpvdvkC7lgxMAWf3X4vvmo5KDy3fcwJx1l1HF3Rz923qgUhlz/vL/fbDy0RwBjsBvjgAnAH7zC8C3zxHIDAICAdDEzRze9oaZmeK3G6OMAMgJYJAztXbfJew9dRuPk1KYI0cOnolBUUZGiHPjhRQA/wrO2HA0TXugX6A36ldOqxf+KOkVy/u/GPUQhTULoJ1fOfzh7wlZNX/ZFIDV+y9g+Z5z0NUuhKD6Xtgefh3t/crDylhXijjIzPzyCACyWzYfPaNnoSjcXl6JO0VzE/HQNsAD9KJNL+/qEgBi1X9hbnqpXxISqDJyRFUEAM1He9hy5Cqmrg5LR3wow0meoJ94vYxirIwYoZSCQTNC05EoytYgvAe3r4EWtd3SkQ8/gwAgnK/efYyUNx9AxIm8RuU9p6wOY5+ysupBZs8iO8fR357jFx9i4earLPe/lX8JlHY0xOEzcZi04jyrlDCoQ/nsNIHPzRHgCHAEcjUCnADI1cfLN8cRyB4EOAGQPbj+rFlJgHDwrN1Soe2CLZQnvSC4KdxLpFfR/1n2ZvW6Z288QPDcvZK8fmWOure7HQJ9y2DiiiOSMnmKlP7JsTt8LgoTlh9l6v7yGpEsgzvUQFlHc1bRISMEAM0/e8MJrN59QTJ1miAgCfalicgpauoQADSW1jh7Iw4jFx6QvJ4rw8evkjMGtquerpJCdhEAZMub96mY9k8Y9py8LYlAUGSjvk4RhHT2VRh58KMJANJwmLX+BA5ERLJKHiT6Ka/9LgSAUIbw/I0naOTjgG1H7sLH0woWxtoobqEDY73C+PZvGjnJG0eAI8AR4AhkDgFOAGQONz6KI/BbI6AOASAup+dqVgziMfqFC2Dl2TjoFMqPuOT3TFG/uEERLDsdi8TXH1A4vwZalrNkpf+EeUqaFcPF+BcM9xqORmhS1hyktk8q/SvPxCH5XSoL2fay1WcVA9RR4k989gqjZmzFptAIlHW1wah+TVG9ogvuxiYieNIG2FoaYf3OU2gaUAGmRjoY3qsRC0d/8Pg5ug9fjqkj2jBl9JBpm3Dw+DXo6WhhWM+G6NS8OqIph100x5QRbbBux2mWAkCt918rUbW8M7btP4fXbz5Ixmlo5MO92EQMm7QBJ87dQYdm3nj4JBkNa5VD60aVocxmZXMqurCkqk/l1A6eiZLbxcKoGJaMbA5Tg7QKALm1vX73EduOXMf+03cQm/BC8uJtpKcFG1M91KzggOoe9qB/pvz78cuPsLQAaqqcboquoMiK3eG3WMQBpRFQqUFv9+L4o4EnrE11IRYkVDcCgNYWq+HLy7tXdF7qEgDCeLL5/M14bD92na2Z9CKtfB85YrZmeqjiXhwNq5WElYmu3JD+7CQABBvJJoqiINIlPvEV0yKgRliTuCOVs6zqZsu0BxS1H0kAUARH1/GbQQQcNWWpG78LAfDs5QeMnH8KE3pXZZgMnRWOkd0qYnXoLbx+m4qJfb25859b/wjzfXEEOAI/DAFOAPwwqPlCHIHcg4AyDYA/KtqwtABVBMC88PsoZ62HdhWs8T71K6YeiYKdQRFGBpyKfo69N56gZzV7VhaO+hoXLYh+Po6Io5zQiFg0LmOOcta6mHIoChWL68Pf1QRnY5Ox8eJD9PC2g7OJcof13ftU5oRXdHdE+2ZVmdM9aPw6TB/ZFuSEt+o5B3+280XH5tVx6XoMJi8MxdLJXWGgp43dhy/haMQt/NWvCYb8vR7NAjxR27sMLt6IYU7/4old8PXbN6k57scmov/YNRICgOZvXt8L/YMCcDcmEX8GL8WcsR3hbGcmZdep81HoMGABpgxvg4a1y6m0Wd6cHqVsFV4+WSE8CvUf0bkWc/gpnD/10xfkz5+PkSu8cQQ4AlmHQHLKewSN3SSJvFFHuyHrVs+ZM9198BKTV57DrME+iLiWgMt3nmJYpwqgcoXzN17GlP7VULigYgInZ+6KW8UR4AhwBHIWApwAyFnnwa3hCPwSCGRFBMCiUzHo6GUDdytdXI5/iX/OPUDv6vawM9TC29QvmHwoEqXMisHVtCjmn4hGCw9LVHMwBAnzzTgSxV6B+tZwYHilfvmGJykfGHFwJiaZEQAUdaCsXY+MR8jUTVg0IQhmxrr4999/MXb2dvbSX83LBd2Dl2HWmA4o7WyFlDfv0WPECvTt7A+PkrYYNWMLfCq5wqdySbYEvaInPX+NsIhbWLT2MFZM785+Lp5DrAEg+y355Vu07TsPIX2aQF9XC4P/Xod54zrC2twAb959RK+RK1HHuzRKOluqbbN4zsrl0tfYFrARvzzTC/LcIU3SCaP9EpeSG8kR+MUQ4ARA+gN7+/4zuo07hGrlLHHj3jN0bVoapRwMse9kDK7dfcbIAM5F/mIXnZvLEeAI5DgEOAGQ446EG8QRyPkIZAUBsPR0LLpUtmWO+on7z7D9ymMM9ysBI21NvEv9gimHo+BsrI3S5sUg7kvobLgQjyevP6JPdQesPhfHXv61NTVgqK2JhJSP+LNKcZUEwOmLd+HdbHQ6sMcMCERgPa90iv1L1h/F+w+paF6vIkbP3IoJQ1pCt1gRLN8Uhglzd6K0ixVcHS1w7vJ9LJwYxOYVq/7LEgDib2JnncaNn7Mda2f3YmTAh4+fMGDsGlT1dIa1haHaNmeGACCl+sUjAuFozYUdc/5vIbfwV0eAEwBpJ0jpJZT7n18jLa8/Ku4Fuo07jKQX79CvbTkkv/qAfadisGqcP+wsdH71Y+f2cwQ4AhyBn44AJwB++hFwAzgCvx4CWU0AqIoAWHAimqUKUH6/OAKgTgljCN/KW+vhRkIKlp2OQdfKqgkA2QgA8SnIU+y/dfcRpi3eg7o+bniUmIy+nfwR/SAJ3YKXYlpIW7i52iAyOgF9Rq3C3LEdM00AaGsVxNAJ67FoYpDKCABlNnMC4Nf7veIW/14IcAIg7bzDLsSj3fB9aF/fFV2blYGNWVGkfvqKU1ce4cz1JyhapABa1HGGsX7h3+uC8N1yBDgCHIFsQoATANkELJ+WI5CbEVCHAEh8/ZGF8btb6jJBv9DrCdh36wk6eNmARADFr/qvP37G5EPSGgCh1xLwZ9XiDEbSALDVL4Lu3vaIfv4WKyJi0bq8FRMRnB8ejeYeFiACYPGpGCYKSNoBlD6grMlqADx/qsGg0QAAIABJREFU8QZ9Rq1montOdmbpIgCo/4BxaxATn4RZo9qz1/77cU/RadBCTApuDcqzn7lsHzaGRmDj/L5MLDAzEQBlXayl8vwjLt5F58GLMX5wi3QaAMpsVkYAyDoeinBSJEZHL3ZXox7j0NkoXLj1EI+evpKI5pHAmpWJDiqXtVUqCkdriu0QSpu9fZ+K+ZtPM1FCEnEjAbdKZW3QLqAci0wQi6EJOdOkCk4CdaSGf/VuAhtHdpR1NEOH+uXhWdJKSsOARPl2n7iF7UevSwT/aJ1yLpb4o0F5ONsYqxVmnFU4yOJP9p+8EoutR67hduxTECaUnmFuVAzV3O3QvFZZWJqo9xIqnovE5qj0IjXar5uzOZr4lGb4ZERVPfH5a2w4eAVhF+9LSkaSbQGVS6BFHTfoFyucKVFDQcTv0JlIybmQXRbGOqz0nTr7lhXxmz+sKUtpIZHHfafuSJ053ZFS9iasHCCJA5KgpzqNXqvjE1+y8wm/HC3BQLj7tSo4obFPKYaDvCa+w4rWky31l1ERwKy6Q7TXx0mvsD8iEqevxiL6UTK7j9ToThrracPDxQL+lUpk+B6J955I2i47bmDOusuo4m6Ovq09UKmsWYbupTpnx/twBDgCHAGOAMAJAH4LOAIcgQwjoEwEsGjB/CyUn8Lxd157jIO3E/H127/wtNFjiv91XIzTEQBkQGzyO0kVAC1NDTRzs0AVe0PcTkjBktMxsNIrgntJb5itdVxM0KiMOb5+/RdrzschIiYZBTXyoYaTIc7GvoCPkxH8XExU7ovU9UfP2Ipt+84xHYB+QQESBX+x8y5MtH7naZy/Fo3Jwa2gWSA/U4Nfufk4JszbCStzAxYVsHF3BLq09IEl/fOo1Uz0z6m4KdRNAaB8fXEVgG5tauLhkxdMA4CqAKhrc3YQAEJJuHFLD4PEA1U1chAaeLtiUPsaKFKoQLrusgQAlY8bNmcvoh4kSfUV17aXJQDqVHLG2MWHmCOmqNX3dsXQP3yYDTQ3rRGXkFZRQraRw9mnVVVWjk2RU5zVOAg2EKFATiURIIKTpcjGTo0qoHNDT4VOK5EiYRfuY+LKoyrL95kYFMX4Hv5wd7ZQSnyQfct3nsOyHWclhI+sfVqFNRESVItVBlC3rCE5q0u2n8WavRcVzkvr0Hm0q1sOXZt4KVTyl0cAUJnA8csOK8W0hK0xJvWpy6oYKGtEoExfc5yV7aN69Yoa4dCzeWU08y2T7h5lJwGQlXcoMfkNxi09BCqTqWyvAgYOlgaY0Lsu7C0NVP1pkPv99NXHGLMoAm7ORrh05ymSX31E3zbuaOzjgGJampmakw/iCHAEOAIcgfQIcAKA3wqOAEcgRyMgW00gRxubDcYJIoDtGleBb9VSWbJCZiIAyOndcuQqpq4OU+qkyTOQXm6p1r2sQy22o4xj2mvfpTuP0k0hLrMndp66NPHC9XtPcO7GA5W49GpRhb0E9526E1R7XVmjl9zp/RvIFUPMDhzIFnLcZq4Lx/r9l1XuRejQ2t8d/dtUS4crzTVnwwms239ZLcdNcK7pjAJ9y8olATJiH+HXvl45bD50Fa/efICysobkUI9csB9UJlDdRuc4roc/i2KQbbIEQKPqJXHgv2gSVfOXtDPB3KFNQFoY8hq9+g+cESop26dqPvretGZpDGpXXYqwyC4CICNnpOoOkTho32k7QdEeGWnk/BOGJvraGRmGhGdvMWz2CUzq6w0zQy029l78S3QefRD3419i77wmcHM2ztCcvDNHgCPAEeAIyEeAEwD8ZnAEOAI5GoHfjQBIePoSPUJWIKR3Y7iXtEX42dsYP3cHlk3pBlvLrBfnE1cBUCYCeO/hc/ScuE3iPOvrFMGANtWYk1xMqxBzGunVOfnVO5y+Fod5m05JXp61C2ti0YhAuBSX/g94eUQE2TC8ky9qlLdn9zIyLgn58uYBvdBSEztPmvk1kPr5C+i1NahRBTSoVhK6RQvh0+evLDx90sqjzAGlRn0KaORjIfD0Ujm4gw+IdCiQPx+oHvvK0PNYt/+SxGGu6emACb0C0r2wZwcOZN/mw1cxedUxyfoCvpRKUUyrICMIrkQ+xtTVx0A2UKMIi0m964EIEqERQbHp0BVM/SdMMpeATz1vV4nT/PTFG2w5fA3rD1xmKRPUyHGf3KcevN3TUm/ELTT8FsYsOShl39AOPqjiZotCmvlBaRXhl6IxY114uogDRQQAVc/4a+EBlu4hNI8SFujbyhtONkbsbGjf8U9esnPfefymhHyqU9EJY7v7pTsfWQJAmJds+LNpRVRxK84iQeiOkL2TVx+TsndU19poVCM90Ub3qPfk7bgZnSjBvpaXE7o29oKVqS4jYWjOqLgkrAg9jxOXoyVYdWpYAURAyarXZ0QDQJ0UgKy6Q4Th8Hn7cPzifbZX2lsrPzeWKmGsry0hnOjMb8c8xeJtEVLEHUXQdGzgmaF/r9yJfYE56y5h2sDqKFLo/2X+jp2Px/2HrxDUuBS777xxBDgCHAGOwPcjwAmA78eQz8AR4AhkIwJZTQDIE/jLRvMzPDWVI9wfdhVTFu3GyfORrNTgmAHNUNHdgekKZHVThwAgp3L2hhMsx54a5WTPH9ZEabg05Qr3mrxd8oJITn1grTJS5ss6QOTQUxh29XJpzr+8Jvt6SukBMwc2hKtd+pSPw2fvYtjcPVKv4JRD/3evgHQpCeRoUnQDOVFsj0bFsGRkc5gaFJWYkV040CvrnxO24sGTl2wt9xIWzBE30CmSDgJyukbM2ydJeZB9tabUhu4Tt0lwd7I2woyBDWFm+P99iCe9FZ2I/tN3SYgdea/gRJD0nLQNd2KfsqE05+whjVj+t2xLePYaA6bvkkrjUEQAiM+HnLuBbaujpZ+blF6DMD9hH37pPoLn7WOEBfWf2q8+fMqnlQIVmjwCgAiN8T0DQESUbCOCqc+UHZL9i6NNxGuv2HWOkVrUiCiZ2CsA1Tzs5UZLEBG28cAVTF97nN09dQkwQdNC1b2X1Qeg/ll5h0jXg8gOItcI5wk9A1C7orPC9BDCfNSiA6DzpEa/Y/R7TDip0yLjXrAKAP2nhjFHv361/+Maevw+4hJeo09rd3Wm4n04AhwBjgBHQA0EOAGgBki8C0eAI5B7EMjpBMCPRlodAiDl7UfmAJKzSE2dFz7SRxi95CD2nLjNxvRoXhldGntJbU+WACDHd/agRuy1XlGTJQDoZZVeWOVxI89fvUPQ2E0Sx1qsJSBvfhIS7D5xK3Pa5EVDZBcOO8NuYMySQ8wkWndBcFNJxIM8O2/ce8LOg3LbiTSh/oQdNYpkmLPhpNpzUUd66SVdBHL4qNHLOukmCO3YhXsYPGu3BBdV9lEaB5E/QmSBPAKAiAwiCs7fimfLKEoTEe+fSACxIy4vSkOWAFBV2pLmpEgRgfiRdwdlnevB7WswjQhlfBwRSpQ/T5ET1EiMkiIbxGOyMgIgK+8Q3R+6R9Q8Xa0YgSRPw0N8NkfO3WV3hJo6v8fC2BcpH9E6eA+Gd/ZC4YIaCBpzEFamRdG2rgvo27p9t7F0VB042+j96D+NfD2OAEeAI5BrEeAEQK49Wr4xjgBHQB4CnACQRkUdAiCzN+nv5UeYqB01EkMb0dlXaipZB6hlHTcm1qesiQkAckoWDm+GUvamcofIOoOqXibFWKiaOyOYKMOBwsZDFuyTvJ5S+HlIZ1/ky5dWE11eI4FAys++/J9egkCupMt/V2Mump9C8Snk++j5e2y5et4uGN21DrNBlsgRf1Nkn+x88ggAMdaKXsjlzU95+N3GbwEJ1FGe+eKQQKlIFFkM5L2Wy84rvlPybCV9gt5TtjMCxNpUF4uGNwMJJ6pqdD49Jm5jxApFqFBFAkrnEFpWEQBZeYdU7UnRd8KISClqyjQfZMc/f/UBYxdFIKRrRRjpFcaH1C8IOx+PC7cSUVRLkwkAUllA3jgCHAGOAEcg6xDgBEDWYcln4ghwBHIQAqSkHzJtEw4evwY9HS0M69lQrsK/WHGfSgCSyn7DWuWY4n7is1cYNWMrNoVGoKyrDUb1a4rqFV1wNzaRKfw3r+eFJeuPIul5CiYOo8oAGhg9cys+ffqCCUNbsrJ9FLavaB5l32iN3n+tRNXyzti2/xxev/kg2YOGRr4sQzqrCAB6SaVSa1QdgEoEHj53F9fvJkhyttUhAOSlCShz1sgZW/ZXC7mh8jRO1hmUZ4N4fjEW9HOhhFxGwM4oDhRe33X8ZomwnOzre0bWJuy7jtuMR0kpbBiFyPtW+L8+gLK51u67xNTtqYmdVdmoB3XtI32BCSuOKHQIxS/G8pxjRba+//gZg2aG4sz1NNFA2TOSPXN1SCVVzuvSHWexYPNptp68FAFFtoojUORFImQVAZCVd0jd+0Y4k/237j/BqWuxOH4xWlJlISMEwJRV5zFqwWl0alQKI7p4SQQA1bWD9+MIcAQ4AhyBjCPACYCMY8ZHcAQ4AjkcgXf0Qjp6NZoFeKK2dxlcvBGD4EkbsHhiF3z99k1Sns/CRI852RXdHdG+WVWcOh+FDgMWYMrwNsx5F38jomDQ+HWYPrItyAFv1XMOmtf3Qv+gAIRF3ELQkCUY3b8Z2jWtit2HL2P1thP4Z2YPJlKmaB4bC0O117gbk4g/g5diztiO8Chlm2UnkBkCgMK3r91NwLmbD9j/Uv12EpVTVipMHQJAHYdb/FqrynGUdQaV5VgToBklALICB/GLNuVbLwxuxuqpZ6aJ7SdhxsUhzVi+vjpN7ASL9Q/EpEJG7FPlVKujhK+O3bJnmtEzpzVU2SqO4FDHJkV9ZO93VhEAWXmHZG2nVIaYR8k4fTWW/a7HPXmBpy/eStI75O01IwQAjacc/yVbr2H5jhuo4m6O4E4V4F7CmIv+fc9l42M5AhwBjoASBDgBwK8HR4AjkGsRoFDkpOevmYO+aO1hrJjene2VXu9nj+kAEtwb/Pc6zBvXEdbmBhBK7tXxLo2SzpYImboJiyYEwcxYl/UdO3s7TI10UM3LBd2Dl2HWmA4o7WwF2bSC0xfvYvyc7Vg7uxceP32hcB4vdwe110h++RZt+85DSJ8mqFxOvVdddQ42IwQAObxUA55ei8kxyEjLDgJAVXh3Rp1BdQmArMQhI/irwvt75hI7weLX6szOGfUgCd3Gb0XKW/llALPKqc5uAkBRVQFVZyHve3YRAJk9I2V7ICHDsAv3MXHl0XRVHVTtPaMEgDAfhf8fjIjF6IURTANgUIfyqpbi3zkCHAGOAEcgEwhwAiAToPEhHAGOQM5GgPKWl28Kw4S5O1HaxQqujhY4d/k+Fk4MkiIAnr94I3HU9XW18OHjJwwYuwZVPZ1hbWEI72aj0210zIBABNbzkpAITsVNlRIAkdEJCuepUclV7TV+NgFAL/yDZoRKyqDJuwFUl53qgFMJPyoPuHr3RWw/dp11zS0EQFbjkJXO2/fMxQkA+fnrvyMBQOTenA0nsG7/ZYVRPaTwb2WiAypTWaWMLUv/oWoS1NQhAGiNHcfu4Z/dt1CwgAb+DCyDauUsWYlBiiQiAoL+P28cAY4AR4AjkPUIcAIg6zHlM3IEOAI/GYH7cU/RLXgppoW0hZurDcgJ7zNqFeaO7ShFAKR++oyhE9Zj0cQglREA4i3JvvhnJAJAPM/1yHipCABla/xMAkBW0ZzsdLA0QMMaJVHSzpQJoxXVKpiufFtGRQAzmgLwoyMAsgMHKpfYbfxmlk+dkRB7eb9iWZUCIHbgxOHltKY6Z0T9VIXVi/PqVZ1jRv6cZDTqQ5WtsiKIqnQkMmJrVqUAZOUdIvtly2dSOkl9bxdUKGUNBysD6GoXRoH80jokqs5bjAvpZKzefRN7T8SgY8OSSHmbirkbrsDEoAgWhdRiYoC8cQQ4AhwBjkD2IcAJgOzDls/MEeAI/CQEiADoNGghJgW3ZvnyM5ftw8bQCGyc35eJ8gkpALIaABEX76Lz4MUYP7hFOg0AihboM2o1SCjQyc5M7QgAeikTawCI56lZuaTCb7Jr/EwC4HbMU/z59xZWdo6cVCq9165uOaUvdFQCjkrLhV+OZrcgN0QAZAcOWSnglh0igJm1T5UI4O4Tt/DXwgPsblDUyJKQ5tAtWui7/2JkNQFABonL4qmqJJGRDWQVAZDZM5Jnq2x5RorkGdfDHxTdo6ypOm/x2GcvP2Dk/FOY0Lsq9IqlVUVI/fQVE5adRUFNDQR3rpARGHlfjgBHgCPAEcggApwAyCBgvDtHgCOQ8xGgV7uVm49jwrydsDI3QN9O/ti4OwJdWvrAkv75Pw0ACt8XVwHo1qYmHj55AdIAoCoAVBFg9Iyt2LbvHNMB6BcUILeSgLIIAEotUDQPiQmqu8bPJADEzlpxC30sGREIfZ0iSi9C8qt36Pr3FiYgllsIgOzAITMl3AhPsYq+4ECT8zRk1m6cuhrLMFenpCD1k3Wav7cMoOyrubyQ8Bv3n6D7hK0gh1MzvwbmDm2C8q6W3/3HJTsIADHWhrpaWBISyMLcv7dlFQGQlXfozfuPkjKLRPbNHdKEpfMoa/SiP2nlUWw+fJV1U5UCcCf2Beasu4RpA6ujSKH8kqlvRydj0ZarmDKgGksL4I0jwBHgCHAEsgcBTgBkD658Vo4AR+AXREAQAWzXuAp8q5b6BXeQcZPVyRsXK7a7l7DA7EGNoFVYU+Fi5BDQmKn/hEn65IYIgOzCYWfYDYxZcohhJa9cnCzQJG45fN4+HD1/L52jvzL0PHuxFuZaENwUJWyNlV6M4xfvs2gNqldPTbbU37EL9zB41m6Wm62OfXdin6LHxG149eaDQodQtrwgvaz/3SsARQoVUGprXMILdJ+4DYnPX8slDrKDAJBNg2jt747+baqpzFG/dOcRek3ezhTz5REHWUUAEGBZdYdYOsHfW9jZ0VksHN4MpexNlZ6JOuctnoBC/juPOoiuzUqjlpcN8uRJ+7rvZAxu3H+OoR09M/6HjI/gCHAEOAIcAbUR4ASA2lDxjhwBjkBuQyDh6Uv0CFmBkN6N4V7SFuFnb2P83B1YNqUbbC0Nc9t25e5HHQJA/AJKKQ3zhjaBRwkLufOReNeOYzcwbc1xqVJhuYEAyC4cyJn9c8JWPHjykmGqLOyayJX9p+9g7JJDzGGn1/Op/eujqltxNlbsINM/U3TA9AENYGWiK/e8bkUnMvG2Zy/fsu+O1obs1ddIT0vSn5zB3pO3SwQgldn3/NU7DJ2zB5fvPJKMV/QiHBp+C2OWHJQIzbWs44b+bbxZ6Ux57cXr9xi5YD/TF6Dm6WqFGQMbSpEG2UEAEObzNp3Cil3n2Lr0Mj6wbXW09HNLp3sh2E2kwcAZobj/8Dn7kbxojLdUrnTaTglWyspUiskneZoJWXWHZNNIOjWswFJ+BCdd9lyo2gORR3TvhKYsAoBC/WesuQgXO32MWnAaVqZFmeL/i5SPWLfvNpaOqgNnm++Prvgt/njzTXIEOAIcgUwiwAmATALHh3EEOAKKEbiVkIKlp2PRpbItXM2KqQ1VZsepvYBMRyrttz/sKqYs2o2T5yPhU7kkxgxohoruDkwr4Hdo6hAAsi+g9Ao8sF115nQW00rL4aUX3atRj7Fq9wX2v7KtlpcjxvcIkBIPk30BVUdgTpUjJF43o86gqjKA2YUD2Uzh05NXHZM4w5RiMaBNNVTzsGMOLhErDxJe4p+9FxEaflPSr05FJ/ZiLzjN5KxuOnSFRV/Qiz01itYIalQB9bxdJbncVM2A8rbXH7gsIWqI3Jncpx683dPIBHGTjRIgJ29A22oo52KJQpr5WSh/+KVozFgXnq5snCKHkMaMmLdPohNB65G45J+BleBRwpLdLdoPOf4nr8QwJ5xSS6iRrdP7N0gXnp7RM6e51BGwI7z6TtkJcniFRiRYt6aVUNLehGFAZ5T4/A0ORkRiReh5kINPjV7/5wc3ZXtTdj+J0Bjf0x8GOlosLYPmFP4MqXPvs+IOyaYTENlBxEwbfw+YGGgzwoP63It/xqIOdh6/ma4kqIm+NhaHBMolneg8956MxuSV55kGQHLKBxw4HQcbszQiwMJY+3f4s8v3yBHgCHAEfioCnAD4qfDzxTkCuROBzDrymR2XO1H8MbtShwCQ51Rm1Dp5qQO/GgGQXTgQluqUXpPF3MnaCLOHNIKxnrTTlJm5qOTa4A41EOhbVu5rL805c1041u+/nNGjV5oTrk5ZRdkFySkd3L4GWtR2S2drdhEAZAP9rtCLPb22q9uUkSqyufPiOV3tTFjFBYFgU4cAyMy5y7tDkXFJ6DNlhyQqRN29Cv3USR24ce8ZgsYcxIggL9SvZq8wwiCja/P+HAGOAEeAI6AaAU4AqMaI9+AIcAQyiEBmHfnMjsugeby7CAF1CADBQV2y/QyW7zynsDa4MC29OFOetKlBUYxZfJD9WN6r4K9GAGQXDgJu9IJMr6oz152QvB7Lu6zkAPtVcmZRGIrU2WkueomesOKo0rlofjqnkV1qwavU//Ox5a1LDiY5oqQxQP9fUSPNgbpVS2DaP8dZF1WicFRdYto/Ydhz8rbKu0WRESGdfVHNQ77TmJ0EAO0lMfkNRi8+iHM3Hqj8O0Iv/iOCaqGMo5nCvoqcbQujYlgysjk7G2rqEADUL6vu0NkbDxA8d69Ex0HRBuguervbIdC3DCauOIJHSSmsq6yOBP3s9btPLNRfv1hBaBcpgIRnb9F70lH4VrBGl6alVWoqqAScd+AIcAQ4AhwBtRDgBIBaMPFOHAGOQEYQIEd+yekYOBhp42ZC2n8Q1nA0QpOy5sifLy8evfqAJSej8TjlAwrn10CDMmbwdTbG7f/GuZgUxbXHKfj89Ru8bPXRvoI1Gxeb/A7LTsci8XXauJblLFHZLi2sVt6cNZ2NsTD8Pj59/YZ+Po6goP7oZ28xL/w+/vCygb6Wplw7fo/g/7QTVZcAoL70Yhn7OBlr9l5ExPU4JL1Iyxun12MTg6Io62QGX09HVChpxUK0ZfOSZZ2CX5EAyA4cZH+3KDR+76nb2HfqDkiUTQglp7z8SqVt0Lx2WTjbGKv1akoCdCevxGLrkWu4HftUai4Sd2viUxqeJa0y5HzRuW44eAVhF+/jcVIKc9qJ9KH52gZ4sPnO34xHz0nb2NZUEQDC/uk+kS7A4XNRiE98JUlNIJKD5q5b1QVV3WzZ3VLUspsAEM6f0kEIU6q48OjpKwkhQmdE+/evVEJtXEn7YcHm0+x3is6anGoHS0NM7F0XtuZp+fDqEgACLllxh16/+4htR64zzYnYhBdSe7Qx1UPNCg6o7mHP9CKo8sP45UcYgUVNXsrPrrD7aDl0N0z0i4BKAToX14OVSVGcvZ6Avm08MKhDeeTL+zv99c3Iv1V5X44AR4AjkHUIcAIg67DkM3EEOAL/IUAEADnZxkULMsc7LvkdlkfEonEZc5Sz1sXkQ1GwMyiC1uWtEPn0DVadiUPHijbQyJuHjXM2KYpuVYrj+uMUrDobxwgAF9OiknGtylvhVPRz7L3xBD2r2cO4qKbCOd99+oJtVx5jcC0nmBQtiF3XHrN5/6xqh1lh9+TaUcZCR+2zpJJWnUbtx4ox/ihhq1i8St1+6i6c2fkyO05du3g/jgAhIBZMlCdax1H6/RCgqJEVO2/iwOlYTB9YHcW0NBH7OAUPn76Gs60+F//7/a4E3zFHgCPwkxDgBMBPAp4vyxHIzQgQAbDgRDTaVbBmL/gkRTbjSBR7ZaxqZ4C15x+gf01HWOoWlnzTKVwAXjZ6WHQqBh29bOBupYukN6mYcOAOmriZQ6uABv459wC9q9vDzlALb1O/YPKhSJQyKwZ7Qy2FcxLpMOVwJBqUNoOntT5mHI1CWUtdGBQpoHBM50q2ah+Pug61uv3UXTiz82V2nLp28X4cAUJg7b5LmL4mLQWgnrcLRnetg3z58nJwOAK4eCsRg2eGY0z3yqjqbqFWJAuHjSPAEeAIcASyDgFOAGQdlnwmjgBH4D8E5OXyb7gQjyevP7IIAHrxl20lzYqhTgljqeoBYgKA+m+/8hjD/UrASFsT71K/YMrhKDgba8Nct5DCOQfUdGTRB5++fEO9UqZYciqGRQ3cTUqLPJBnB43J6pbVjndWz5fV++Xz5R4E/l5+hIW7q+vMU/j5gOm7cP5WPBvTo3lldGnslXsA4TvJEAL08r/lUBQSk9/D1U4fdpY6oHKA4xafQfmSJujZwg2aBfJlaE7emSPAEeAIcAQyjwAnADKPHR/JEeAIKECACADxS76yCADxFLLEQWYjAGTNuvboFTZffgg3C10kvf2I7t72uBL/UioCQNVhrtx1E13GpAnaCa2VfwkMaOeBHhOOSFIASNhq8IxwbD96F042epjSvxpqedkgMu7/qQJU8mrMogho5s+H4UFerBSWojF/jNwHn/JW2HggEm8/fEZIVy/2H8z34l+BvjX1dcSKHTeQnPJR6ps4LeH5qw9o0GcHJvX1hqFeYUnKgoOVDuZvuoLxS87iw8cv6NasDJtDt2hBPHjyGoNnHMfu8Gi2j/nDfVG5rDkE4qGlnzNmrbnEoBjbswpa+TtLbJJnL0V/RMW9QL+pYTh+IR5ahQuks7d9PVfMXneJ7WXGoBrMKRg6Mxyfv3zDjME1EFjLib0WKsL467dvCvej6nz5d8UIkOjfytDzrAOVgFwQ3BQk9CevkQjdxgNXMH3tcaYNoF1YE4tGBMKluPz+HPdfFwEqoxoZnYAPHz/BvaTiqCly9iOuPcbZ60/w5t0nnL/1BM9ffmB/D0o7GmLHzEYwM9T6dYHglnMEOAIcgV8MAU4A/GIHxs3lCPwKCAgaAI5G2ujubcfy/FdExLKcf3EuP/3z0zepmHf8HhPzczDUUhgBUNZCJ50GQOi1BPxZtTgs9QpLaQCI52xUxhyvP37GtMNRSPn4GZ0q2oJy/OlnYi1LMKgQAAAgAElEQVQC2THKcH7y/B2CRh/AwPblYWqoJXGoLY210fGv/fD2sEDXpmVw98ELdB13CEtG1oaGRj7Wb9GIWth+9B6bnpx/cm6VjanXaxurj019I2OT0SZ4L1aM9YN2EU2Iv1FZLfq2ZkIA+6YOAfAi5QOmrDyPlWP9UaRQfgydFY4yTkbM0RZsInXuE5ceYdTC01g7oS4+ff7G1q3iZo65wb54kJCC9iH7WU4vYaHIXpfiBggacwCt/Uugnrcdzt14gt6Tj2L9xHr4+u1fybjgoAo4FBGHDiP3Y1zPKghqUgrbj9zDoq3XsHNmIxTIn08hXqQyLm8/HRuW/BV+bXKsjRduPUTvyduR+vmLhASgF/06lZxZFQIiZYTa8Gv2XcLhs1ESNf/mtcqy8oJEAPGWuxC4evsBQqZuQkifJvBys89dm+O74QhwBDgCuRgBTgDk4sPlW+MI/CwEhJd8Cuu/GP+CmVHHxQTkjJPGs1jNXyNvXnja6DGhv7tP3ygkALztDaXGaWlqoJmbBarYGyqdk6oHUKMUhPv0Ol/LCQXzp4WbKrJDGCMPv7fvP6PP5KPMye9Qv6TUy35q6hf2wr1uYl2YG2kx1fxhs8NhbqSNWhVt0HrYHhjqFkJxCx3MGlIDBQto4GpkksoxK8f4oayzEWRf8mk+Rd/UIQDevEtFp78OYGS3iixKQa9YQbZlsomiGmgftubF8O7DZxb9EFC1ODzoHPvuwNJRdRgGwh5pLy39S7A9yrOJ+lIjRzEx+R1z8metvYQt0xuyn4vHyaY3EAExbPYJhM5pjEeJbxTi5VXaVO5+ftbvQW5Zl0K4Z64Lx/r9lzO0pUplbDCuh7/CUoUZmox3znEIXLoRi4VrDmPmqPbQLpL2t4M3jgBHgCPAEcj5CHACIOefEbeQI8ARyCEIkCP099KzzJoRXbzYq6bYWX324j18umxKZ+2QPzzRrr4re+V2L2GMpy/eY+FwX7jaG7DXdWVj1HHkqfqAojB/Zd+crHVx9NwDTF51HqevPEaFUmaY3M+b5ecKDreBTiG8//gZ3cYdho+nFbxKm6WrekDpEfcevGR7VGRvpbJmWLDpKkt9KOVgiNIOBjh55THWT6rH8BKPU0YA3I5OVojX+F5V5O6nQinTHHKDfl0zPn3+guW7zmPFznOScnCKdkO/F1QOMKixF4oUKpDpTYtL+g3pUAOt/NzVnksom5fRCgRCWUxaaPGIQDhaG6q9pryOEdfiWDlEdUshftdiP3jwy5R36DNqFXp39INnGbsfvDpfjiPAEeAIcAQyiwAnADKLHB/HEeAI/FYI0Ev36t03mcM+Z2hNaBVOq0UudlZlIwDEAAn9lo/2Y3WvT199jLnDauJu3EupF215Y4QSg5lx8lWRA8J6FNmwKvQm9p6MwfDOFTB01gmFEQCBA3exNATPkqbpIgAUEQAmVPYxeA9LgSjnagJy5DuO2o9V4wIyRADIRgAouoTi/WyYVA862pq/1X3Nrs0mp7xnIf4HIiIR/SiZ1a2nVlAzPxwsDVCjnD3qVnVhteG/t3EC4HsRzJ7xRAY9SXoFA11tHDpxHRGX7mL84ObQLJD2N5E3jgBHgCPAEcjZCHACIGefD7eOI8ARyCEIHDsfj+n/XMCy0X4wNSgisUpMAMhqACS9fM9C0klcj177BefYzLAIgkYfRIs6zvCrbCuV065ojCpHXkwOlCiuj8b9d6I9vcg3Komth++yNQ4uDJQSAYyKS8aWQ3cZEUEOMtXnXrfvDhPg6zXxCAvxFzQABs04jk1TGrB9UyRDwxr2LEc/5tEr/PHXASwY7ouiWoq1B4gAaDZoF+YH+zLiYMKys/hn9y3sndcUefLmUTsCgFINxJoJYrw0NPLI3c/ikbUlhE0OuU7cjGxGgEcAZA/AJ85HYsTkjayk4+fPXzA1pC2mL9mLsQMD4eqYlubDG0eAI8AR4AjkbAQ4AZCzz4dbxxHgCOQABIQQ+A3770hZQ44sid8NmB4mqQIgVs/XL1YIQzp6okeLskwhX/w6TpEEIfNPsVd2UksXFPeVjVE3AoBqa289EoUhM8JZ5QASEIy4+hi9W7lLEQDFzYth0darmLryAqtEUL28FWYNrsFU/8X7oJB92mcVNwumeSCuTECATBlQDc18naT0EGQJC0oBWLTlGksBIH2E4M4VsCr0Fnq3dIOthY7aBAClJCjC+OvXfxXuJwdcI27CD0SAEwBZB/bnL1+x79gVUMj//bhEBPdsxCI+/pq+BWVcrPD2XSqSklMwuFt9RgzwxhHgCHAEOAI5GwFOAOTs8+HWcQQ4AhyBHIWAbH5+jjKOG8MR+A8BTgB831UQh/kXKayJi9dj0Lz7LKyZ3QuVyznizv3HGDtrO3v5pwonA8etwfSR7WBr+X2aCd9nNR/NEeAIcAQ4AuogwAkAdVDifTgCHAGOAEeAIZDbCACqW3/iUjQWbzuDu/HPkDdPHriXsEDP5pVRsEB+dPt7C9u3PEG4Zy/fYmXoBRyMiMSL1++ZKKSzjRE6N6oAbw87Npe4CYJwJEz3d68AnL3xACt3nWfrUnO0MkS3phXljqXvgq3Ld55DZFwSE+OjMnxUjq9jg/Iw1JWfd5+ZcaR5ceN+Av7ZcxHnbsazXH/an62ZHprULI363q5SAn9SYncjm+PxsxTM33wal+88YnsraW+Kfq29UcbRjOlGnLwSg4VbTkth3rtlVZS0M5FApkoD4N2HT1i77xJ2n7iFx0kp0CqsyewiLI6cu4spq8MgTwRQFg9aMLvPXJEI4IMnL7Fg82lEXI9jGNPLellHM3QPrIRS9masxKK4/b38CLYeuQYSRQyo4oJ1+y5h5/GboLtIY6u62aJn8yqwNtXN9F8s2TD/VTN6wMpcH0MnbkAlDwd8/foNOw5exPBejWBtbsBsXLk5nFUC6NyyBvLIGp1pS/hAjgBHgCPAEcgOBDgBkB2o8jk5Ar8hAncfPsOwRXsw6c96cMzgKxA5Mv/++y/ya6SV51O3KVrze2xRd+3ftV9uIgCUlbcjZ6qpT2nsOXmbOThiAoAc2ENnozB+2WGJCJ7sfSBHdOgfPnKdZHJy9XWKIPxSdLprlDdvHgxuXwMtartJOX9EMIxdfAjhl9OPoUl0tAthYu+68CplLTVnZsbR/rYcuYqpq8MUKv47WRth9pBGMNbTZusJBAA5nr4VHLF694V0YwnTmQMb4nLkIxCJQakv4kbf5w1tAo8SabnkygiA+w+fY/Cs3YhLSCszKm7kbBPRsOv4zXQEAJEGk1cdY6SBbKP161V1YeQBtaw8c1kCgO4eRSnM2XBSLsZ0D4hI6tqkIiNehCYQAAFVSuB2zFO5+yciaM6QxoyMUrepCvNvXq8izl+LRsseszGgS110ae3DRP/Gz9mBMiWsYG9rgjOX7qFd06oZ/juuro28H0eAI8AR4AhkDQKcAMgaHPksHIHfHoHMOt2v33/EwLm70KluBVQsaZMhHDkBkCG4eGcZBDYfvsqcwQL5NdC7RRU08SmFAgU0cCXyMSavPIp7D5+zEeRci53BS3ceodfk7fiY+hm1vBzZi6uViS7IiSKnfvLqY0h+9Q6t/d3Rv001iQMnOMk0Jzl1XRp7oaWfG7QLF8ST56/x9/LDzJE20dfG4pBANic1Csf+a+EBHDwTxWwZ2K46fD0dmANG4+ZvPsVU+fWLFZFy/DI77mHiK3SfuJXN3SOwMlrWcWNEBr2c349/jhHz94EccHFpPvHeyHlt409lACuwvUU/eo7guXvZGHql//btGzrUKy/Ze2TcUwyft485s4Tn+B4BKJA/n0IC4PW7jxgwfRfoHMixDgmqBTdnc3z69IXhMH1tuISYEUcAELGxYtc5zNt0ir2Wi8/81v1ETFx5FHdin2bLmcsSAKHhtzBmyUG2FuFLeFDlBCIoiLhYuDUC7z9+SkcGCQQAjTMxKIphHX1QuYwtm+fi7YfsnlA0gBhHVb/4NyIfMjxS3rxXGObvYGuCd+9T0Xf0ajQL8ETNKqVw/MwtrN8ZgUnBrWBsUAyv335gc1ia6qtakn/nCHAEOAIcgZ+IACcAfiL4fGmOQG5CILMEAL1QdpmyCYNa1uAEQG66EDl8Ly9ff2D12aMeJMl9cU949pqF/z96+kqKACCnmpzVo+fvoZ63C0YG1WIEgrhReH6fKTsYQbBoRCBcihuzz2InuVeLKujUsILUKz85wF3Hb2EO3PxhTVGpTBohduHWQ/SevJ05xbOHNIabk7nUeuJIhkY1SiGksy8TY8vsuMzUrhfvrXmtshjcoYbUy/XOsBsYs+QQs5v2TfsXR4oL38WOsqIIgGMX7rHXfyM9bSwMbspIAHE7fvE+hs3Zi9TPX6QiABKfv8afE7bi4dNXGNW1DhpUc5Ual5j8huFMRIWY9MmKMxfvS7h7RDYQwdK5cYV06SInLsdg6Jw9MNbTwqLhzZizT00gALQLa7I7UsrBVGoP8nBU9au448AFhJ+7w/L5SdhPXpg/kTrFtAvj9MW76DJkMbvbbRpXQZ9OfjDUS7ONIgSWbwzDtJC2LB2AN44AR4AjwBHImQhwAiBnngu3iiPwyyHACICFu1G1rB12n04Lr+3eqBIae5dmjsDTF28wfvUhnL39AMa62hjUqgY8S1hj2OLdOH09lvWf178pe8UcveIALI10EH41GlN61EdxU338/c9hXIx6yMb+1bEOPEtYQUw6WBnrYPrG4yigkQ8BFV0wctl+lo4g/nnfQG+8fPMhnR3Vytrj3qM0+8s5W+LIpXtI/fQFHQM88UeAp5Qj88sdDDdYLgLksPaesp05j0tGBLKQfNm2MvQ8C9EWO4N3HzxjxADlQYude/FYemmetPIoKMKgR/PK7KWfmuAky0YUCGMpB7zvtJ0sb154XRfPJXbuZW0V7NIqVABLRjaHiX5RiQ0ZGWdqUBTnb8azCAAiNib2CkA1D/t0ueiy6wt708yvgQXBTVlOvbgJ3ymSYOHwZihlL+24yiMd5BEAhAelXmw/dh0d6pdH31be6WwT4yiOACDdASJmStgaM+dZt2ihdGe+dMdZlpOf1WcuJgCEu2dprCPl3IuNEe99ar/6LK2CmkAAyNM2oO837j9B9wlbWRi+PN0Keb8MT5JeodfIlYwAePchVWGYf/1aHkr/mlAaF50PkQW8cQQ4AhwBjkDORYATADn3bLhlHIFfCgFyxrtP24JSdqYYFxSA+KcvEbxoD4a08YGbgwUGzt+F8s5WaFfHA/cePWcO+vguATDR05aKABDmaeXrjg7+5fEx9QsGLwxlY9vW9sCZW3GYs/UkZvZuiNTPX5nuwLggf+w7c5vhRU5+XOJLuT///OWbQjuIpCD7/So4sznIxkHzd+HvrnXhnoX1rT98/IQBY9egqqczWjeqnOkz/vLlKyiDWh3dBHHfqJgn6DtqNWaP6QCn4tJOWKaN+YkDyfGll9LJferB0VpagVyZtgSJx01fc5y94o/uWkdu+TLBES5apKDEmRKcSFc7E+ZEFtOS/9JJOeYUjl3N3Q6T+tRlIdaqXtblObxUgnLQzFCcuR6Hsd39mMidvJby9iOLaKBX5YXBzZjoXmbGeZa0wqs3H9hL+M3oRLYU5ZTXqegEyjt3sDKUS4ipIjeE7xZGxRhBQUSDPIJAVQSA2LkXO8aymFBqx8aDV6QiAATn/mefuXD3VIXpE/lEJBSlCJCehJgAaOZbBiM6+6a7CgIRRB/UJQCo74pNx/Hg8TMM7FIPA8atURjm/xN/1fnSHAGOAEeAI5BFCHACIIuA5NNwBH53BMhx7zt7u8RhppcgerXXzJ8P/l4lMG71Iczq0xim+kXZKxF9o1znJt6l0xEAg+btwoRudVGyuCluxjzBqBUHMLN3I1gZ6+J96mcMnh+KGm72KG1vBupLDpq5YTGM7ewPzQIaLDJA3s9pLkV2eJexY2OEdb8nNUHZXcgKAoBybXv/tQpdW9dkJbmUNdm+vwsBQHni/afvQueGFSSh9GKchJdURY4U9ZXnTAnl5dT9faeX8NmDGrHc98wQAMkp7xE0dpNcsTdFNpBj7OZskalxwkszhcEPn7tXooMgrEVEBpEBLWqXhbONseT1XdXeMvNdHiEixkOcJiGLhbwygDnlzMV5/OrcIzFhoWoPmSUAYh8+k5TyS3j6UmGYvzr28j4cAY4AR4AjkLMR4ARAzj4fbh1H4JdBQJ4GwMYjlxH75AWqu9mj18xt6fbSrHoZdGtYKR0BIK4mcOZmHKZtDMPSIS1YyTNyCoYu2o1KrjZwd7Jkr/YOloasDNvYzn5wtjZmBIC8n9NciuxoWr2MVBWDnEwAJL98i7Z95yGkTxOVBEBG+v4yl01kqKIIAMFRJEV9IZf+ZxAAsqHf9EqvqCScKodX3fOh9IHaFZ0zTACIRf1oLYqguBr1mFVCIAFCyvsWGkXMUJ5/oG9ZRgJkxsEX70fdFIBfgQBQdeYZJQDE4f7ZRQAIfyf8q5dF7451eCk/dX/ZeD+OAEeAI/ALIsAJgF/w0LjJHIGciIDw6i68oCuLABDbL+toyxIJqiIABLLgUtRDXIx8yNIKHia9kjjz4p9HP34uFQEgtkN23YwSAPdiExEybRMOHr8GPR0tDOvZEJ2aV4eGRj7Qt2GTNuDoqRv4o3l1PEl6iYa1yrEUAEXjouOTWKh+Y79yWLjmMDM1uGcjBNQoiyET1mPJ+qPsZye2jmYkgLx5WjWolK6vgZ62VApA4rNXGDVjKzaFRqCsqw1G9WuK6hVd0jkA9CJMIe334p/Bp7wDEp6lsJDwVn7uIPG0cUsPsbr2VBaOHEnKG6e+FJ5PYmvr9l9mCuf923iz3PJZ607g67dvTNG+YbWSzImkNcYsPojbsU9Zn04NPNGxYZoGg6JvMY+SJSkAViY6mLbmOLOd7COnkpq8l2IhHFxZGDbl4veYuA2FCuaXhFNTiTgSoKtY2gbT+jdA4YL51f51VOUkyyMAxCHvVNqtqltxtdbL7DhFk1MFABJE3H86EluOXGNVDsTVClTtLTPfVeGhLCVCCJ8XO8855cwFO5r4lGYVDMRiiKoONzsIgJj4JKzeGs4is0rYm6FZXS+1UotU2cq/cwQ4AhwBjkDORIATADnzXLhVHIFfDgHh1d23vCMGtqjOcuiDF+/BqI5+cLYyksq9f57yHoMXhKJlTTdUK2vHXuXb+5WHbzlHKWE/R0tD5jQK+gGCBsDU9WGY2acRw0ggAMgZGbJgN+pWdIGTlZHcn/u4Oyi0QzyG1s0IASAuj1Xbuwwu3ohB8KQNWDyxC0yNdND7r5Wo6O6I9s2qIuLiXXQevBjjB7dAw9rlJGW1ZMeRc9yq5xxU9HDApODWePDoGfr8tQqjBwbC1cFCKgJA2fq6xYpI9RWnAFiY6EnZRiTCoPHrMH1kW7iKdA/oDKjsWnlXK7Sr64FTV2MxYt4+9G1dFQ2qlZR8a1/PA/finyNkwX783TOAOe4kmOdXyRn9WnuD1NlHLTqILk280DbAg70sU572kpDmTOF+4MxQNK5eErUqOuHS7UcYu/QQZg1qxBxNRd9IjI9IhnE9/LH3ZJoOBJEMb95/Yi/giiIA1BEBFMLIxYJwgsha4YIFsCQkMJ0CvbJfXFVOsDyHl/Y3eslB7DlxW6Honbw1MztOnT88j5NS0GXc5rQShP9VK1C1t8x8VyQCKAgsKhI3FI8TEwDqiO/9iDMXSCRlYoSKziE7CAD6vQ87cwvNAiow8pI3jgBHgCPAEcjdCHACIHefL98dR+CHISC8oPtXcMaGo1fYuv0CvVG/ctrr7qOkVxIl/8KaBdDOrxz+8Pdk3+ZtO4W1hy5iVMc6cLT8v/NOjjg18Vhzg2IY1rYmKrjYpCn3L9rD1P6pb8TNOMzaHM5E/KgigOzPSYOAapALFQXEdsQkJH93CgCVC0t6/hphEbewaO1hrJjeHamfPmPohPVYNDEI1uYGLIx60Pi1qOThKBEBlDeO9t2u7zzMHNWBvfCTwvbY2duZxkGXVjXlpgDIm8dAV1shAUC2hUzdhEUTgmBmrCtZg0gL0hcQGpXKC5m/H9MHNGC16YXXZapFT2Jz45YcYuXpSNhNUGk3MdBmAngDZuzCxN51meq7bLg+OWRT/wnDsr9aQL9YYbbcp89fkfTyLSML1uy9iLlDmkjE/eR9ozG0BulAWBgXw7juaToQqlIAkl68ZVUAKLKASIIWtd2kXmIVlYQTyJDzt+LR2t8d/dtUSyeKR6HzU1eHsSoAYidVlROsquwdVcigKABnG6N0v9espNzEbVLVCYRyeRkdJ7xQ1/R0wIReAenKHAoEwIuU9xLFf1V7y8x3RXgI5Q0pMoMqDpAjLW5CCT36XRMTAOLye3TmFL0ifn2nSiV9p+xkpSHFpE9Wn7m4HKG8u0d7oTWHzN7Nolj6tKqKjg082RazgwD4Yf+S4AtxBDgCHAGOQI5AgBMAOeIYuBEcAY7Ar4wAvbYu3xSGCXN3orSLFXs9P3f5PhZODMJzKn84ZzvWzu4Ffd2017Xxc3aguJURWtSvqHAc9ZNV61+/8zQoXLd7u1pSTr2y9ZURAGSbd7PR6aAfMyAQIX0aS34u66gLjhnl1lub6jH1edlG4nqBvmWkFPqVEQA6WgWxIvQ8lu88x0o3Olgb4trdBMwY0BB2FvoKv9G6FGXgaPWfDkR3P+YQqiIAaBw56KQWT+kGvVtUQROfUihQQAOUVkCOFuW/UxOHutM/Ex4UkUCESy0vJ3RrUhHWZrqsb0JSChZujcCBiEhW0lLssKtyghU5vPTz4fP2MVKEyhUOaFMN1TzsQCX16NupK7GYvPoYC8sXkxKZHScIyZGQIinQt6tbjqV2UKNX/ymrjiH8cjQ8Xa0wY2BDZoeqvWXmuzp4mBgUxbCOPqhcxpbZF3bhPiasOIIPHz8j9fMXKQJAfOZ58+Rh5Rlb+rlBu3BBxD5Oxrhlh3ErOpGlpogrP2THmQt3j+xo5eeG1v4eDGNam2yhe3npziM4WRth9pBGEvw5AfAr/5uC284R4AhwBHIGApwAyBnnwK3gCHAEfmEE7sc9RbfgpZgW0hZurjaIjE5An1GrMHdsx3QRAOQ0Bk/aCI9StvAsa69wHMHRaeBCzBnbkfVVFgGgbP2MRAAoOgIKe6f8/9mDG6mMABDPIevwKyMAqPRcv2k7Ma67H8o6mbNX2KGz92BK3/qsRJ+ib7SeUAbw4u2HuHD7IXu1pvJ5ylIAaBy91M9cF471+y+n2zqp3bevVw6bD11lr8HiKAWKcth1/AYmrw6TEsYTT0Kq/2SHOGdflROsyOGleZ+/esf2SboEihq92I/504855ELLzDja35YjV1kUA2Ekr5HjTdUNhNKLqvaWme/K8KDX+kEzQiWlCsU2ktPs4WLBzlUcASCc+ZwNJ5gmxbdvVEjz/0185vRTcRm9rD5zwnXJ9jOM8JK1Q7BIFmP6OScAfuF/UXDTOQIcAY5ADkGAEwA55CC4GRwBjsCviwA54J0GLWS5+uSsz1y2DxtDI7Bxfl8W9j9g7BpYWxigf1AALlyLwZ/ByzC8VyNGACgaR0J2pAEQ4FOWif/FPkwTBZw8vDUcbE3QZehSdG3lA9+qpaBsfQrnF/dVpgFAEQF9Rq1Gh2beaFDLQ3IgshoAVJM+eN4+9GlZJZ0GwPNX71n9eXo5plB1wTknR1EVAdBr8nb81aUWPEpYYOa6E0xwbnFIM2jkywdF3/Igj2QNSjsYPHM36lZ1YS/kFJnwR/3yEErbybthJG534lI0c8Qi45JYFyrd17tlVUa6dJ+wFYa6WlIEgDDPw8RXoJruxy/dB6UUUDM3KgZyxEnjgMaJmyonWJnDS/MQeRR2MRrr9l1i5fkoxJ2c1lL2JmgbUA5V3GxBL8qyLTPjyOGNjHuKVaEXQMQKaWII+6vv7cperemVXGiq9paZ7+rgsffUHawMPQ86CyJdyLagxhVwMCISU1aHpSMAyF7a2437CZi/+bSEUBHOvIBGPhZRIksAZMeZy8M4b948TFeiXhUXNK9dVorMkUcA3Il9gU6j9mPFGH+UsNWTW7ry1/3Lyi3nCHAEOAIcgexAgBMA2YEqn5MjwBH4rRCgEPyVm49jwrydsDI3QN9O/ti4OwJdWqY56ILSfuihi2hQuxxzLKt7ubAUAEXjLM0NmEBf1fLO2Lb/HMOTQvPJMacXwzkrD2DMzK1YM6snAnzcFM5To5KrVF9HOzOp1IKHT5IxesZWbNt3jukA9AsKkFQvEB+iuAoAqf8/SkoBaQBQHjWpw1P4NDmKJI5HL+eUsyxW6FdFAFAKwKrdF7Bs5znoahdC1yZe2Hb0OhO+q1HOXuE30iQQkwzkaNKrPoWm03jSERjdrQ5zDDPaTl6JQZ8pOxghQK/d5GDyxhHISQjIEgA5yTZuC0eAI8AR4AjkTAQ4AZAzz4VbxRHgCPzmCIhf6p2Km+YoNAQRwFZ13JS+rucoo2WMEV6kSbhw6cjm7OVe3ChEm0obhobfQvNaZTGsY80MlWvLyXvntuUeBDgBkHvOku+EI8AR4Aj8KAQ4AfCjkObrcAQ4AhyBDCCQkwgAEn6jHPwhHXzg5mzOQuanrw3H3CGNM1QGLwPbz/aucQkv0HX8Fjx7+RaVy9piYNvqTMiPUgoov5wiB6hEIQkEzhvahKUl8MYREBCIinuBflPDcPxCPLQKF0BIVy/0bOHGKkIo+nYv/hX+GLkPPuWtsPFAJN5++CwZR98olL+lnzNmrbnElhnbswpa+TurnFNIAbAxK4oxiyKgmT8fhgd5QbNAPn5gHAGOAEeAI8ARSIcAJwD4peAIcAR+eQQ+f/2G7Vcf48S9Z/jw+Su0C2qgubslKtsZsL2djU3GuvPxePfpC3QK5UeguyUqFtdHZsf9CMByEgFAucoHIu5g7sZTTDl2pdwAACAASURBVAXe0kQHwR1rwquUzS/7Kq6O0B3l1w/tUAMNq5fKsn3K6iCI75L4G/1cnNqQlXdOkQ3KbMvK9ZXNldkX7R857u37zwgacwCt/Uugnrcdzt14gt6Tj2L9xHowM9RS+O3rt39Rr9c2tK3rwhz0yNhktAneixVj/aBdRJN9q+JmjrnBvniQkIL2IfsxfWB1eJY0VTonEQCLRtTC9qP3GLTc+f9Rt5WvwxHgCHAEfk0EOAHwa54bt5ojwBEQIRAR8xw7rj7Gn1XtYGtQBLtvPEFYVBL61HCAWbGCmHo4Cjb6RdCynCU2XnyIyw9fYmhtZ8Q8f5upcSZF/y9+xg/i10WASAAquUav/VQ7XhC6M9LTQnUPeybkR2RHVjZOAChH80c68mRJZtejsZ8+f0Vi8jsciojDrLWXsGV6QybEp+gb/bz1sD1YOcYPZZ2N8PzVBzToswOT+nrDUK8wGvXdgaWj6sDbw4IJFQ6bHY6CBTQwpkdllXMa6hZCcQsdzBpSg43hjSPAEeAIcAQ4AooQ4AQAvxscAY5ArkMg6U0qJhy4gyZu5rDVL4LZYffQwcsGpcyK4UZCCpadjkHXysXhaiad953ZcbkOQL6hbEMgJ7yy5wQbFAGcWYf8R44jfYgFm66ycPtSDoYo7WCAk1ceY/2kenCw0lH4jfYsVuyXJQDE36jvyl03ce/BS4ztWVnpnBQ54F7CGE9fvMfC4b5wtU+LfOKNI8AR4AhwBDgC8hDgBAC/FxwBjkCuQyDx9UdMOhiJQHcLFvK/LCIW3aoUh7NJUUQmvsbiUzEIqmSbjgDI7LhbCSlYejoWJc2K4WL8C4ZnDUcjNClrjrtP32Dl2ThmR1zye7Qqb4XiBkWw7HQsEl9/QOH8GiwyQUhXuJP4GisiYvHi/ScU19dCysfPcLPQQWnzYunmoeiGlWfikPwulZV/87LVR/sK1mxNssfNUgfn4l6wVAdfZ2MUyJcXB+8kstdFPxcTNCprjtv/2a5OXyowR/bJWzN/vry57h5lx4bI+R4yeze83e2YwCC1Hs0roYlPaamqCfRzSgEY38Mfq/dcQG0vJya4SCkYXcdtRt/W3pJ/Dp67F2O7+zG9AhIuPHvjAYz1tDGkQw1U87DHvfhnGLXoAItmOH4xGv3aeGPL4WuY3KcerEx0MG3NceTXyId6VV0QsmA/+zk1srO8iyUOn7uH1M9f0KmBJzo29GQ56eKqED7lHZDwLAVUHYKqQiQmv1Foh7I5aU1y5ClPvn41eyzffp3ZIc6FT3j2FoNnhGP70btwstHDlP7VUMvLBpFxaeOa+jpixY4bSE75mC6/XiiVp8jxFhx0RXn4wn24++AlWgfvYWH35VxNcDs6GR1H7ceqcQHIlzePwm+qCIDAgbtYOgCF/IsjANrUdVE55/LRfjh7PQGnrz7G3GE1Ubhg/uy4vnxOjgBHgCPAEcgFCHACIBccIt8CR4AjII3AgVuJCLubhMG1nPD09UesOf8AA2o6wUhbE/TKP+NoFNp5WqcjADI7jgiAeeH3YVy0IPr5OCIu+R2WR8SicRlzGGtrsm/lrPXQroI13qd+xdQjUbAzKMLIgFPRz7H3xhP0rGYP46KamHzo/99I02DL5Ueo6WTECADZeaYdiWJaBv6uJkzngNIbenjbgXKNqS8RHl2rFMexqCSW6lDZTh8ty1mx9ShtYrhfCYaPun0LaOTFlEPy16S1eFONABEAVGe+tIMpxvcMQPyTl8zRH/qHD3Pahbx/gQAgZ/zSnYd49vId+rSqyurWz9pwAl6lrNEjsDKomkFo+E0M/aMmhs3Zg/KuVmhfzwP34p8zZ/7vngHMYac1W/u5448G5RH9KBlEGozr4Y+9J28zo/u38UZcQpotAgFAY/wqObNvd+OfY+CMXZjYqy6cbIwwYPoutla7uh44dTUWI+btQ9/WVdGgWknJN0V2yJuTSi0KBICyXPiOf+1nIfJdm5bB3Qcv0HXcISwZWRsaRGCI8utv3HvG8uvXTAhg+fXqvLzT+orW9vG0khwuEQDNBu3C/GBf5qxPWHYW/+y+hb3zmkJDI6/Cb3ny5lFqB63dsIY9xvWsgphHr/DHXwewYLgvdIsWVGtOM8MiCBp9EC3qOKNZLUfVl5H34AhwBDgCHIHfEgFOAPyWx843zRHIvQjceEyv8TFo6maBag6GIOdcHQIgs+MISVpj/olotPCwZGv+C2DGkSjmePk6GWHRqRh09LKBu5UuLse/xD/nHqB3dXvYGWrhbeoXTD4UydITSpgWxcqIWEYG0LeUD58l34gAEM8jnGDql294kvKBEQlnYpIZAUBN3FeIUOhSOS3q4cT9Z9h+5TEjAJ69+ah2XyJQqMlbUzadIvfesO/bGREAvadsZ440Ob300jt+2WEUyJ8PjWuUkksAUNlFigKY2Lseth+7DhInvBL5iAkxrth1nr3i21kaYNySQ5g9pDGotKEwr4mBNqq522EAOe+966KUvSnIBvrnokUKwsK4GMZ194dmAQ32czEBIB6TnPIeQWM3YXD7GtDXKYyQ+fsxfUADWJnoQigL6evpgJL2pmrbIZ6zUhkbCQGg6CW8sY8DU95fN7EuzI20JK/k5kbaqFXRRml+vboEgKo8fDKSUgAWbbnGUgDIjuDOFbAq9BZ6t3RD7Uo2Cr/ZWugoJQDEFQJonSkDqqGZrxO+flO8nuycJy49Qsj8UwwjS2Pt77usfDRHgCPAEeAI5EoEOAGQK4+Vb4oj8Hsi8PjVB8w6dpc52vTSTSHr5PyqSgHI6Ljrj1NwOPIpA7loQaoqYMFe6gUHm36+4UI8nrz+iDoljFk4vjznmxzqd6lfMOVw1P/au/M4G8vH/+NvjN1YxozBmMU2xr5r7GuRiKSiDUVpQYTQIpFKhVApbdL6aScSLQiltGix7/su+87vcV2+Z373OTPnzJnJ4XBe55/Px+fc93Vf1/O6znwe9/u+rutWUnS4YgrlTrkx9/zOBADOck6dPqvJi9bbJ//hOcMUFZ5TW/cfU88GpWy9nMemFwD4e2xEnhxer0kA4N9vLq319+/P/E1rt+zVDS2qphkAFC6QR0MmzFD/Lk318ewl6tC8sj6Y+btualld70xfrO7XJWvrrgO67+lPUlWiY4uqbuUmxkfZG33zdD8xLspufGiWD5QvGZ0qAHC+hcB5s24u8uzb3+u1x26SqdvR4yc1cOw0mZv4+GIRftfDWwDgbS18q/ol1azHh6naOLBrHd3WtqJfT/nNJn3pLQFwLRUwF3Ktwx/Zu6F/HZzJozK7h0EmL8dpCCCAAAIhLEAAEMKdT9MRuJwE1uw6ZNf2m7Xs5km8WRNvPrsPHZeZKn9LnfiUTQAn/7RefZqWVWyhPMrseU47c4P90rw1doq/WYfvOQPAeYPtawZAmah8brMDPGcAOMsxexm4rlk7PsJtc8NABQB7Dx/3ek0CAP9+Ta6n766n8f7MAChdorCemDRL1ZNK2Cf/5in8+1//rhxh2c5N57+juV2T75wB4KyNZ+jg/PfipZv0y9JNGnl/a23a/m+aAYQJDZw362ZK/WMvz9QLA9qnOwPAVz28BQDOnfKda+E9ZwA4y/a8gfa1wZ6vAMDb7APXTvz+9XLGjyIAyLgZZyCAAAIIZE6AACBzbpyFAAJBJGBu4sfNWWVvvl1P/l3VM0/KzawAsz7f9RpAs0bf7A9gnvxn5rxc2bO5td61B4B548A9jcpoze5DdiO/m2vH2afzzhv3A8fMtH73PQCmLtmqng1LKTYiT6rv/vfrJjVLPLcHgGcA8OLcNbqxZgmZAMCEH2aDPrN8wGzH5+9TfbMEwN9jTQDg7ZpmCQOf9AVcT9+vTE5U/9ua2LX6Zu3+4z1bKTxPTq834NPm/aMpXy5WcpUE9b2lseb/sVbPT5mjm66qZjfeO3z0hNva+93/HlH/MVPVqWV1JSUUSSnXNQPA9XTfLBEYMGaarmlYwe040xJvMwCqJhZ32wPgxz/Xa/CEGerdqUGqPQB81cNbAGDWwpuN+B67u55d5+9aC1+xdKScewDs3HdEdzw2U3d3rGp3vvc2zb98qcK6ru/nut3MEmhfSR/PXmnL+frlG+zr91znmTZ7W4d/ReVi6XfufziCAOA/4HEqAggggECGBAgAMsTFwQggEIwCZsO9BWt2p6ralUnRdqO9v+1O92t18Ngp5c0RplvqxNmwILPneV7IBACvLliruIi8WrXzoP26pdllv+r/32XfuTxg3Z7DKW8ByJczTB2rl1CDMlF2yYLzLQDlioTr36Mn7cyFtJYATPl5vRau3aNcYdnUtFyUflq3V83KFVFswdx+39RnJAAwSwC8XdO8VYBP+gKup+9X10vSezN/tyeYTfbM5nlmt/60NgF0Ttvvd2tjtW1UURu371Pf57+w6/crlIq25Wze8a+GvzZb5ql+nlw5dHubWup2bR23twt4BgDm32YjwTHvztUDNzeybwRwbQLoLQAwU/2dbwEwu/9v3rlfZg8AE0b4Ww9fSwCcO/G71sKbST0bth3QgNFzNG3uGhUukFsDu9XRvTdV06qN/3oNABrWKKGPv1mhgaPn6tDRkxrSPVkL/9iiXp1rpAoAvK3D/78JRel3MEcggAACCCAQ5AIEAEHeQVQPAQSCX8Bzjf35qrFrCUCjslH2tX18Qkcgrb0CgrX1rk0AO7esbl9NeKl+eAp/qfYc9UYAAQQQyIgAAUBGtDgWAQQQSEPgfAUAm/Yd0djvVtlNBeskROjbFTs17c+t6tWkrMoWyYd9CAn8sWKLnnnrO41/qIMiC+YNqpZv231ADzz3uQZ2aabqSTGa9+saPf/OXI0feJ0SikcEVV0zUhkCgIxocSwCCCCAwKUqQABwqfYc9UYAgaAROF8BgNk8cPpfW/X10h06fOKUwnO5Lw8ImgZTkYAKmLcCjH5nru66vq7uuLaOsmUzuzoEz8dszDdz4TKN/2C+TBgQW7SgfSVhcuUEXcpT5QkAgmeMURMEEEAAgcAJEAAEzpaSEUAAAQQQQAABBBBAAAEEEAgaAQKAoOkKKoIAAggggAACCCCAAAIIIIBA4AQIAAJnS8kIIIAAAggggAACCCCAAAIIBI0AAUDQdAUVQQABBBBAAAEEEEAAAQQQQCBwAgQAgbOlZAQQQAABBBBAAAEEEEAAAQSCRoAAIGi6googgAACCCCAAAIIIIAAAgggEDgBAoDA2VIyAggggAACCCCAAAIIIIAAAkEjQAAQNF1BRRBAAAEEEEAAAQQQQAABBBAInAABQOBsKRkBBBBAAAEEEEAAAQQQQACBoBEgAAiarqAiCCCAAAIIIIAAAggggAACCAROgAAgcLaUjAACCCCAAAIIIIAAAggggEDQCBAABE1XUBEEEEAAAQQQQAABBBBAAAEEAidAABA4W0pGAAEEEEAAAQQQQAABBBBAIGgECACCpiuoCAIIIIAAAggggAACCCCAAAKBEyAACJwtJSOAAAIIIIAAAggggAACCCAQNAIEAEHTFVQEAQQQQAABBBBAAAEEEEAAgcAJEAAEzpaSEUAAAQQQQAABBBBAAAEEEAgaAQKAoOkKKoIAAggggAACCCCAAAIIIIBA4AQIAAJnS8kIIIAAAggggAACCCCAAAIIBI0AAUDQdAUVQQABBBBAAAEEEEAAAQQQQCBwAgQAgbOlZAQQQAABBBBAAAEEEEAAAQSCRoAAIGi6googgAACCCCAAAIIIIAAAgggEDgBAoDA2VIyAggggAACCCCAAAIIIIAAAkEjQAAQNF1BRRBAAAEEEEAAAQQQQAABBBAInAABQOBsKRkBBBBAAAEEEEAAAQQQQACBoBEgAAiarqAiCCCAAAIIIIAAAggggAACCAROgAAgcLaUjAACCCCAAAIIIIAAAggggEDQCBAABE1XUBEEEEAAAQQQQAABBBBAAAEEAidAABA4W0pGAAEEEEAAAQQQQAABBBBAIGgECACCpiuoCAIIIIAAAggggAACCCCAAAKBEyAACJwtJSOAAAIIIIAAAggggAACCCAQNAIEAEHTFVQEAQQQQAABBBBAAAEEEEAAgcAJEAAEzpaSEUAAAQQQQAABBBBAAAEEEAgaAQKAoOkKKoIAAggggAACCCCAAAIIIIBA4AQIAAJnS8kIIIAAAggggAACCCCAAAIIBI0AAUDQdAUVQQABBBBAAAEEEEAAAQQQQCBwAgQAgbOlZAQQQAABBBBAAAEEEEAAAQSCRoAAIGi6googgAACCCCAAAIIIIAAAgggEDgBAoDA2VIyAggggAACCCCAAAIIIIAAAkEjQAAQNF1BRRBAAAEEEEAAAQQQQAABBBAInAABQOBsKRkBBBBAAAEEEEAAAQQQQACBoBEgAAiarqAiCCCAAAIIIIAAAggggAACCAROgAAgcLaUjAACCCCAAAIIIIAAAggggEDQCBAABE1XUBEEEEAAAQQQQAABBBBAAAEEAidAABA4W0pGAAEEEEAAAQQQQAABBBBAIGgECACCpiuoCAIIIIAAAggggAACCCCAAAKBEyAACJwtJSOAAAIIIIAAAggggAACCCAQNAIEAEHTFVQEAQQQQAABBBBAAAEEEEAAgcAJEAAEzpaSEUAAAQQQQAABBBBAAAEEEAgaAQKAoOkKKoIAAggggAACCCCAAAIIIIBA4AQIAAJnS8kIIIAAAggggAACCCCAAAIIBI0AAUDQdAUVQQABBNIW+Gfrfk1asE496pdUxeIFgpbp8PFTGjV7hZKiw9W5dtx5qeeKtdvUZ+hkvTCsi8qVKqZTp07rrKTsYdnOS/npFeJ5fefxR4+dUL8npqhhnSTd3L5+ekVdkO+XrdurO4Z+pTeGXW2vl95/L18yIqVeznOd/3tGK37k2EndPXy2mtWJU7d2lTJ6eprH7z1wRD1GfagGlUuq9w2NlC1rVnvc0eMn9dDEaercvIbqVkrw+1qu8+pVTFCnFjX8Pm/lpl0aNPFLPd2zjRJjo/w+z9eBma2LPxf3p0/TO+bU6TM6e9b85rLKn/H1X8aOP23iGAQQQACB/yZAAPDf/DgbAQQQCLgAAcC5AKBYkYLq9dhbuuvm5qpfKzHg7uYCBAAZZw5kALBn/2GN73u9KpcqRgDgR9ekd3NvivB1zP5Dx9XtsZl64JaaalSzBAGAH+YcggACCAS7AAFAsPcQ9UMAgZAXCOUAwNn5e/Yd0q19JuiR3h0IALz8Kv7LDZ8/5/rzYwxkABCeO6fC8+TU0z3bKm/uHMwA8KdD0jnGV7/v/veoru39mZ7u0yhVAMCT/vOATxEIIIDARRAgALgI6FwSAQQQyIiAMwBIiMyrifPWKCxbVt3doJS2HTim1xas0/YDR5Une5g61YpV/dKRcp1TPbagFq3fq5Onz6hFUrRyZMuqr5dtt1N6W1UoqvbVYpRF0uZ/j+rVH9Zoy/5z5Vxbtbg9funW/Xp1wVrFReTVqp0HdfrMWSWXLKzbr4hX9mxZtWz7Ab2xcJ32HjmhhIi8Onj8lKqXKGiXAHgr01zP+fF8yu680Y+MCLdLAJ4ZcrMmTpmtV9/71p467+PHbQiwat12DXr6fc1btExdOjbSpm171O7KWnZK/vZd/2ro6I/14dSFqlYxQUMfuF5N6lbQynXbNfjp91Uytoje+3y+3n+xt0rHR+vx0R/rkxmL7LFPD75ZydXLpJoB4Lret/P/Utcbm2jbzn0p1zP1ct1M3d6mol5491ft2X9Mo/s3Vc4c2fTQmLk6eeqMRg9oqhuuLKcsWaQN2w5owOg5mjZ3jcolROjFIS1Uv1qMbeOK9Xt1/1Pf6sclW3Vbmwpav+2AbryqnJ1Wv3XXIQ0YPVeffrvSnjeqb2NdmZyg5esztgQgoXh+DZu4UDmzZ9P1LRLV44mv7X++8dlftu6P3JWs+26qbsebt2uadrjqOv/3zbr1mgravPOQX3Xt+ugMNasdpw9mLtehoyfdruccI64lAHdcc4U++u4PXd+kqtrWr5gqANix96BGTJ6ln5ZuUHShcPXv3FSNq5Wx1mu27NZjr8/Uyk071aRaGe3Yd1Ctk8vbJQDezlu1eZcef2OmYosU1Nw/1uiBGxvpf98tSVkCYMoc9ubXWrZhh3KEhalb6zrq2rqO1m7do0EvT1OtpFh98+sqHT9xKuU7Y+mtLh2bVtNbM37WmzN+1qnTp9W6bgU9cEMjFciX22sdTdtcHzP+ej39jcrEFtJ7M5bphYea6dVPltglIeaG3XO8mXETG51fXR+bkarfu7WrrPtGfqP3v1pmi/9u0k2KisiT7rISc6yvfvU1dv0dDxn5+8mxCCCAAALuAgQAjAgEEEAgyAVcN/O3J8frh9W7bW3Nzf+J02f0zKwVKh2Z195wz1+zW9P/2qb7GpfRiVOnNWHuaiUVza+7GpTSdyt26rM/tqh+6cLqVCvOHrdw7W4NaVVeOcKyppRzc+04Ld9xUG/9uF7d6iYoLGuWlHLMNZduP6DXF6zTbVfEq0Kx/Kmu/79fN6lZYhFdU7mY1zKrliiY4QDALAGILBTuNgPg8JHj6vXYm6pbI1G3d2yo+T+vUJd+L2nUkFvU7qpabt+ZG/f+I97V84/eqrCwbOp83zj1vK2Fut3YREePntADwyanlLNw8Uo98/I0TXzqTnvj5tqDoETRCLcyzXF3DnhFIwbclLIHgLkBa3P/J/YmeHD3KzRr4Xp1efQrDb+vgbp3qKxPv1mliR8v0edj2itH9mzq9thX9slqj+uraN6vmzX05QV6Z+Q1io7I6/bdnF82qfOgL22YYMID13l3XV9VKzfs1V3DZ+nVR6+ybUtv3b/BN8dMfPhKffrtKtsXQ7ona+2W/Sl1N//+a9Uu3TJ4uqaMbK0KpSK9XrNkTMFU7TDnmZvL9OrqsjLXW75uj73eG0+0Up1K56b4uz6uAKB/p6Z2D4ix/5ursb2vU6Hw3Cl7AFQpXVwPvviFaifF6baWNbVq8249+tpXGtGjteKjC6V8d+tVNfXjP+v18Ksz1Ov6Bmpbv5LX88zN+j3PfaTOLWqoy9W1tXbLHg1+dboNAGIiC2jAS1PVrmElXVm7nH5bsVnDJ8/S6F7tdfr0GXteqyuS1OeGRrYu/V/8Qk/edY3KxRbxWpdSMZF65YuFev7+dsqTM7uefHu2ysdH+6xjhYRotwDAmPa+pYbuvbG6Vm7Yp+7DZtoAIDY63K0PjXf/0XM16I4rdNcTX9sx69nvpUoU9DoDwDWO0tpvwlu/+hpHZuz6Ox6C/E821UMAAQSCWoAAIKi7h8ohgAACsk/zJ85fq1xhWVUgd3Y92KKccmfPpt827tPbizaoV5MyKh2VT4eOn9Izs5arcvECqlgsvz2nW3KCasQVSpkR4NpIcN7qXfr09y02ANi874je+XmD+jZPVGyhPPYGa/Q3K1QwTw4lJ0S4lbPz4HGNnLlMHarHKF+OMLfrHz152l6/XJFwlYsO91rmnfVKnpcAYPmarRrw5LuaMLyb4mMidfDwMd3/6Jtq2aiKKiXF6pFnP9TEkd1VPLqQzp49qyde+NTuI9A4uYLuGfyaxg7roipJcfpz+UY9NPI9TXyquy3nyNHjemDY22rRoJKqVkhICQCOnzjpdtyx4yfVf8Q7qlcz0S0AuHnQl3pzWCtVSyqSan21uckf9MI8TR13nTZvP6h7R36jd5+6RiVjCujw0ZPqMexrtW5YSjWSotXzydmaPPxq+93BwydskNC2cWlVL1dEDzz7vT0vpkg+O5tj0AtzFVMkXFfWTfArADB1jCqUW+YGb+zApsqVI8zW1Vl35/Tv/HlzeL1moxol3Npx7MQp3TNithrVjE23rt6uZ0IRbwFA7fJxeu797+3X93aor0cmzbCbAJqlAeYG3AQDxQrnty7mBrpo4XAlV4jX0Ddmakyv9oqLLqRjJ05q8MTpuqJCnCqVKub1vEZVS6v/hC808u5r7HFpbQJowrZd+w5pzu+r9c6sxXqhTwdbN+d5zgDD1NNbXRLjiujhV6fr7nb17MwFE3CYz99rt3mtY/c2yW4BgLfxd/z4Kbd+cp3kq98rlC6cqQAgM+PIjF1/xwP/v4AAAgggkHkBAoDM23EmAgggcEEETABgnuZH5M2poydOqWvdkqoSU0DOm/gi4Tnl3IXffO98c4DnPgLOc5fvOGCf+Ht+KhUvoJblo93KcQYA5nhXiGCubz6jv12pYvlzKaZQbq9l9mvuvoGfP0sA0poBsGDxSo0Y96neeeF+FS6UT85d+eNLRKlRx8dTtWlYvxt0Q5tktzcL+CqnZpVSKcfuNtPLHdczhY8Y95lKxRVxCwBcT+DNlGvP9dXOAGDpmj0pYUBkwdxyrp0vXaKgz++a9fgwVdsGdq2j29pW9CsAME9aa5SP1o69R/TykBaqWCYyVV2dAYC5mLdrtqpf0q2u5tgh435Q2fhCMu3wp67GynO9ubcAwOz2v2H7XvUd/4X63dRY//v+DxsAmM/9Yz5J5dKxSVU1qV5Gz33wvSYNvEkR+fPYY56a8o1KFotQfNEIr+eZpQbOXf+dAUDpmMJ2qv4b0xfZJQJlS0Tpz9Vb9dz97Wz5zvOcAYD5zltdbmxeXfP+WKNXp/4os/ygVPHCGnhzM504edprHQff1iKlzZ7jzfnvXXuPpOonc6LnOc5+yGwA4PwN+DuOnGM3vfFwQf7wchEEEEDgMhUgALhMO5ZmIYDA5SPgunnvXr+k/tyyX6t3HdKDzRO1YsdBnzMA/A0APGcAOOU8gwNfMwCOnzqjZ2cvV+nIfKlmAPjqjcwGAJ5P7n3NAHBe3/N6mZ0BcOLkKQ1++gPVrFwyUwGArxkAlUpHuj2t9TUDwNk2f17TZo43N2ivP95KP/25VQv+2KLxg5prw7aDKeGB5w2Y5wwA5zX/WL7Tra7mZrX3M9/pisrFUs0AwuT9cwAAIABJREFU8FbX9G74nDfQrtf9ffT9H/ps3l+2yF7XN0w1A8B5LfME3fnU3Ty1f3TSDFUvG5NqBoDzPM8n/s5/Z8uWVf3Gf64n7mylqmVitGLjTg02rwi8p63PAMBzBoCzLs5XEh4+ekIffve7nVlwX4cGGv3hnJTZDd5+T74CAF8zALzdsJ/vAMDXOPIVRHjOCLl8/rrTEgQQQODCCxAAXHhzrogAAghkSMB5E168YG49981K1Y4vpGbliqRagz91yVb1bFjKlu9vAJAru/seADsOHteEOavsZoJlo/J5nQFQM7aQRs1eoYi8Oew+A4vW7dUHizeqcdmoVHsAOMtsX/XcJneuj3myfnvfl9Tp2rq6uV19TZ39q+7oP1HTJw+SaxNAMwOgaFQB9Xhoku7q3EwtGlaW5x4AzjX5nnsAmGv0HjrZbhRYrnRxtxkAaZUzdPRHmjTqbltF1x4AccULq98TUxRfIlJ9u7fWL0vWqufg1zTk/vaZCgDMtHvPPQD6j56jD0dd67Ze27U/gLd19Tv3HdEdj83U3R2r2if5/u4BYNZuF4/Kq+6Pf62bWia5net5Q25mCzj3HXBes3XDkrp7+GyViilg9z1Y9Oc23fbwDA27t36qPQC81TUzAYC5QR40cZoW/r1eE/peL889AHbvP2LX6HdqXl0taiXavQJiowqqd8dG+nXlZg155Uv1bFcv1fp653nl4op4nQFgAoDeYz7Vo12vVI3EEnrho3n6atFyvfxgR2XJksXrDIBqZWO81sVs9jfjx6Ua3qO18ufNpe9+XaUvfvhLj3Ztqcde/yplfwNnHc1miK6PrwDAcw8AsxnfPU/OVo8OVfTc27+kbBTofGJfJTFKnR6apt6da9ilKRkJmFwbDzrL8zWOnGM3vfGQoT+gHIwAAggg4CZAAMCAQAABBIJcwPMp/NxVu/TFki3q0yxRZ86eTXkLQL6cYepYvYQalImyu/f7GwCY6fvr9hxOKScsa1bVSYiwO/2v3HHQawDQqExUyk7/W/cfU/ECuez+ARWK5rebEnor07w9wPkx6/PNTb+56T5w8KgG9GyrX5as0Z2dmrkFAGXiozXuzZkaNuZjTRl7n9peWdPtLQB339Jcm7bttXsAmLcAmDcCuHb2N/sAPNC9te64sYnWbNzpFgCYujiPrV2tjIb166i6NcraNwa4AoBypYqlvFlg6qzFuvaqWnZvgSbJFTIVAJhp/85d2SuXjdLzDzZRg+ol7K71zrcA3NWxitZvPWD3ADBvAXCeV7hAbg3sVkf33lRNqzb+m6EAwNxomWUJj7w4396wDxk3L80bQfME1ts1nW8IMG8zMHU0LmZNt791Te+GL60ZAKbffl2xWb3Hfqrn7rtWZmbA5p3/2nX/i1dsUp6cOXRbq1rqenUd+xYD107/vyzfpNpJsTpzVmpYpaR9C4C38+xu/uapfs82SoyNctsDwCwBmPzVL3r9y0V2rX73tsn6dO6fur1VbbvPgLclAKae3urSoXEVvT1zsaZ8vVhHjp+wGwAO7dZSpWMifbbNnwDA8y0AZm8J0+eVSkfpjse/SrPf61UrrlFv/aLhryy0m1NWKJ2xgCmtfvVn7KY3HoL8TzbVQwABBIJagAAgqLuHyiGAAAII+CvgWgJw23UN7AyBy+njWgLQ/brK9klsRj++3vWe0bI4HgFPAcYXYwIBBBC4dAQIAC6dvqKmCCCAAAIOga079uneR97QI72uU41KJTX3p6UaMf4zvTbqbpWMjbqkrbbsPKRbh0zX030aqXbFovpm0QYNGf+DPhzV1m6sl9HP4n+2a9C4eXrvqTYqEnFuEzw+CJwvAcbX+ZKkHAQQQCDwAgQAgTfmCggggAACARAw08y/+v4PjZo4TT/8vFzN6ldKmbpv1mBfyh/zCrupc1Zr6MsL9Pfq3XbHfufygIy07c0v/lavp77VyN4N7TIBMx2eDwLnS4Dxdb4kKQcBBBC4MAIEABfGmasggAACCCCAAAIIIIAAAgggcFEFCAAuKj8XRwABBBBAAAEEEEAAAQQQQODCCBAAXBhnroIAAggggAACCCCAAAIIIIDARRUgALio/FwcAQQQuDwEPF9V6K1V/h7nr0pmy/PnvA17j+iT3zere/2Syp8ru79VyvBxJ0+fsa9PzJEtq/ypV0Yv4K3MjFxrwZrdeveXjcqaRerbLFGlo/JltBr/+fhAO6VXQef10zuW7xFAAAEEEAhWAQKAYO0Z6oUAAghcQgL+3kz6e5y/Tc9sef6e98HijcqVPZvaV43xt0oZOm7fkRN6dvYKtapYVI3KRAVlAHD81Bk9O3u5SkXmU+facboY2yteCCdfHed5/Qx1MgcjgAACCCAQRAIEAEHUGVQFAQQQuNwF/L3x9tfhfJfned1N+47ojYXrdF/jMorMl9Pfavl93M6DxzVy5jJ1qB5zwQMAfyt5+PgpjZq9Qs2Titg6XoyPp9OFrsPFvv6Fbi/XQwABBBC4fAUIAC7fvqVlCCCAwHkXeP+XjZq9fIdbubGF8ujaysU15ecN6lG/pCoWL6DN/x7Vqz+s0Zb9R5Une5iurVpcLZKitXTrfk1asM4elxCZVxPnrbGvpbu7QSntPnzC6zmvLliruIi8WrXzoE6fOavkkoV1+xXxWrnjoMx3FYrm15It+2WmaTu/c13L1Ml5E1c4T46UeiRGh+vtRRv007o9OnP2rMpF59ed9UqqcN4cMk+/n/tmhRqUjlTjslFatv2A3vxxvfYcPq6sWbKkulal4gW0eONe69M0sYg6VItR9mxZtW7PYb22YJ22Hzjn0alWrKqVKGhvrE3IYD5d6ybI1Mtbe0w53lzNU/mMmjcqE6nJP53rM/NJy/j66jEa8+2qlDqa9vVrnphme+qXjrQzGN78ab0K5s6u9XuOqElilBZv2KfqsQW1aP1e2z9mHJjlDl8v2y7zusNWFYqqfbUYO7MgLV/POricnH3rre2nTp9J1bddkhM05af1KhWVVx2qlbBtn7tql75bsVN9m5XVJ39scRsLnWvF6bUFa936yQQh6Xn722Zf5Xgb92Ys8EEAAQQQQCAzAgQAmVHjHAQQQAABbfn3qMZ9v0otKxRVdHjOlBvq2Ig8embWCpWOzKuba8dp+Y6DeuvH9epWN0FhWbPY425PjtcPq3dbRXPzf+L0GZ/nTJi7WklF89tjl24/oNcXrNNtV8QrPGeYnN/9uWW/3vppvQ0HzHf+BAD/Hj2paX9tVf8W5ZQvZ5jGfr9K8YXy2Onu5vP6wnU6ceqMbqkTp1GzVqhuqcK6umJRe5P4weJNurdRaRtKmHpE58+lB5olav2ew/a866rGqFZ8oZS2mTLnr9mt6X9ts7MKCuTOnmoGgLf2VCiW36tRyci8GTZfs+tQio9ppzfjysUL2KAiKTrcmhw4dtJre06cOm3LqRUfYftn+faDenneub67q0Epe5P92R9bVL90YXWqFWcdFq7drSGtyitHWFavvhF5c3qdKeFrvB06firNvi2cL6cWrd+jAS3K2SUeL89bY0OLuIg8aR7fPCna7fpOg7TGuMvSnzb7+q146xMTcvFBAAEEEEAgMwIEAJlR4xwEEEAgxAXMDdCYb1fKPD03N3LOJ/vmqfk7P29Q3+aJMrMDzAZ3o79ZoYJ5cig5IUIT569VrrCs9ub3wRbllDt7Nv22cV+653RLTlCNuEKpnuSb8rx9508AcPD4KU1ZtCFlirvnVP8vlmzRX1v3a8CVScoZltXOCti2/6i9kf9x7R4bAJjPi/PW6KaasXamgKvNZnZDw9KR9il0ryZl7OZ55qb0mVnLZW6smyQWSXVj6609+XKEeTWqXqJgun6e5s7lE6b+3q5bM7aQWwBg+spbeyoWy+9WjrmGs1zPJRvzVu/Sp79vsQFAkfBzSyzS8o0Kz+U1APA13kx90urbzfuOaNyc1epyRbyKFcit579doRtrxOroydNpHu+5BCAj49VXm0090vutpDW2L9ZSjBD/s0fzEUAAgctCgADgsuhGGoEAAghcOAEzjds8MTWfexqVtlPcnTc5e46csE/8PT9m+njL8tH2CbF5onv0xCl1rVtSVWIKyNwI+jrHnxt5X9P8fX1Xvlh++2R65tLtMpu9FciVXTfUiLVP+s3H1O3b5Tvt1PePf99sn/yb2QVR4Tm1df8x9WxQyh7nrKP5t1kuse3AMTsDwHmT61pTb56oez5Z9rxZdN54mjK9GZlrZNTcMwDwZuwZAHjetDvbY/rSWY5ne3zdDEfkyaHJi9an6esrAPA13h5oVjbNvk0uVVhjv1upouG5VC46XF/8udX2b3iusDSPN8GNc6+GjIxXX21evuNApsY9AcCF+3vHlRBAAIHLTYAA4HLrUdqDAAIIBFDAPNk2O+ObtffmCb/r9XjOmxzPJ7LO6riOM6/WM9P1V+86pAebJ2rFjoNuT0LTOse1v4C3tfyZDQDMea6PmdlgXv23bPtBDboqSRF5c8g1A6BdlRhNWrDWTm2vHR9hZwWYteF31T8XALw0b439zkzP/i8zALzdiHvOAHAaeT6R9sfcLFNwXcszwHAaZ3QGQGYDgL2Hj6cYevpmZAaAt+Hv2bem/2Yv26GEwnmVJYvsvg/Oj/P4HvVL6cW5q1M2a/TH2zVeMzIDwN9xTwAQwD9yFI0AAghc5gIEAJd5B9M8BBBA4HwKmCflXy/drt5NyyqmYO6Uop03OZ5rsnccPK4Jc1bJbBJXNipfyk1n8YK59dw3K1U7vpCalSvitobd2zkZuclPLBJup9rXiC1kN92b+udWzfhnm8wmcM5NANfuOaxf1u+1bTI3/LOW7rDr0vtfWc4GHK49AJomRunFuWt0Y80SNgB4Zf5au2mdWctvtmQzMxtKFs6rexqV0Zrdh+zbA8z6cOfafdceAFOXbFXPhqVkpp8/9fUyOxPAbIbnawaA2TTQuV7caeSvn9Pc2RcZCQDS2gPA1R7PcjIyA8AEAN58Y3w4+Rpv2bJm8dq3Zl8Hs7fBgaMn7QaMJrgxe0GkNRa61y+l8XNWpfST5x4AvsarrwAgV/asmRr3BADn868aZSGAAAKhJUAAEFr9TWsRQACBTAu4pnq7dq13FWRukm+oUUIf/bY55S0Azl3vw7JmVZ2EiJRd+51PiM3u6+YJe59miXYHftdO+b7O8XcGQMMyUfp8yRYbWJhN+kwdzM70LStEuwUAZnr3u79s1M/r9+rUmTMqnDen3bCwfNH8bm8BqF8qUlN+Xq+Fa/coV1g2NS0XpZ/W7bXhRWzB3G676Bsbszli+6rndrd3epiNBjtWL6EGZaJ0+vRZvTJ/jX7btM++SaGMIyDxDDvMTZ83V883Dfhj3qZycRuKuN4C4O8SANM2b+1x7gVh6p+RAMAsAfDm26JctE8nby6m3731rZml8dLc1XbDxsEty9vw59jJ02keXzYq3O367arGeO0LMzvG1ywIzyUU/v5WeBVhpv90cSICCCCAgEOAAIDhgAACCCCAgBeBVTsPacqi9XZ2gOfmgM5TPG90Ab00BD79Y7O27T+mexuXsUENHwQQQAABBC53AQKAy72HaR8CCCCAQKYF3l603i4DME/yfX0IADJNfNFONNP4R3+7UleVj1a9UpEXrR5cGAEEEEAAgQspQABwIbW5FgIIIIDAJSOwYe8RuyGg2bDQtdmht8oTAFwy3WoravrLvLaxRmxBuyeEWULBBwEEEEAAgVAQIAAIhV6mjQgggAACCCCAAAIIIIAAAiEvQAAQ8kMAAAQQQAABBBBAAAEEEEAAgVAQIAAIhV6mjQgggAACCCCAAAIIIIAAAiEvQAAQ8kMAAAQQQCBtgcNHT6jf81+oeJECeuTOFsrmWCd94uQpDZkwQ+F5c6X6LhCeKzfs0kPjvtQzvdsoMT7K70scPX5SA8dOU72qCercqoZf563ctEuDJn6pp3u2sce7/ntibJROnT6js2fPKntYNr/K8vegQJXr7/V9HWcMH5o4TfUqJqhTC/8Mz8d1Pctw9ovpi4v9cY6tmuVjMzU+nW1wjgF/x7u/x51vK2/XvVj1Od/tozwEEEDgchYgALice5e2IYAAAv9R4PPv/9KUGb/q1YdvUOGCeVNKW791r+5/5lMNvaulaleM/Y9XSf/0zN5YnM8AoGjhcD04/gvdcc0VqlspIf1K+3nEgSPHAlKun5dP9zACgLSJzmcAcODwMfV9/gvd2e4KG1b5O979PS7dTs7gAQQAGQTjcAQQQCCIBAgAgqgzqAoCCCAQbALbdh/QXSM+0uBuze2Nievz/szfNGfxGo1+sJ3y5s4RbNVOqc9/DQCcT5r3HjiiHqM+VP9OTc9rABCocs9XpxAApB8A+Du7xFuf7Nl/RN2f+FADbm/q9jtLrw+DLQBIr758jwACCCBw8QUIAC5+H1ADBBBAIGgFTp8+oxGvf6McYdk0qFtzZckiuZYGXF0/Se2bVrZ1377noIZPmqWf/tqg6IhwDezSVI1rltGqjbs0dOJMxRYtaAODZ/u2Vbn4Il6PHfjCNNWuEKvZi1bp+MlTuuPaOurWro7Wbt7jNsV69abdeuzlmbb8ZrXLauuu/WrdoLyd5u/6bsWGnWpaq4x27DmY8p23epp2uT5pLQEYdkcrTfryRy34c509bELf620IsGPvQY2YPEs/Ld2g6ELh6t+5qRpXK6NVm3fp8TdmKrZIQc39Y41G3dtWMZEFNOzNr7Vsww7lCAtTt9Z1dFPz6np40nS3cgsXyOu27MAZEKT3nec1SxUrrCffnq3FKzbZ+j3WraXqlI+TbePL01QrKVbf/LpKx0+csvXp2rqOwrJl1Zotu/XY6zO1ctNONalWRjv2HVTr5PJ2CYC/bW5Tv4I+m/uX29iuX6WknunZVnv2H06zXuZgX+W7lmPERRfU8x/MseOyzw2NlCN7mNffkOsm+drGFfXuV7/Z8dv3lnPnjH13nk6fOaMHb2uido0r2fHta4x4G1ueSwA27/hXw1+brcVLN7n9HtZs3q1hr3ytpet22Oub8d2pVXUNGT9d8/84N7ZeHHS9IgvmdRvvvn5f5jfTqEZpTZ37jz3/3hvrqUOzKrYf0zqvbpWSevTlGboquZxaXJEoG/IN/5/63Nwo5d+Dx0/XE/e00omTp1PV1/P3GFe0oJ6bMscui2nTsIIeeekru1THfLz9nk3dfP2Gg/YPIhVDAAEELgMBAoDLoBNpAgIIIBBIgV/+2aTnp8zRi4M62GUAS9fu0MMvztCYB9spoXhESiBQu2Kcbm9TU6s27rY3AU/e19rehNz95Ee6uVUNdb22to4dP6X+Y6bK17Gt6iXZG7SVG3frwdFf6Kn7r1G+PDlTbohiihSwexOYMm67pqa9cXp4wgz1ubmhrm1cye27H/9cr8ETZqh3pwZu33nWs0KpaJ8BgNkPILJAXrcZAOZG8sEXv1DtpDjd1rKmVm3erUdf+0ojepxr9z3PfaTOLWqoy9Xn2m3W0bdrWElX1i6n31Zs1vDJszS6V3sVypfbrVzPte4ZCQA8rzng5am2frdeVVM//rNe4z7+QWN6tdPxk6dt/VpdkWRvoE3d+7/4hZ686xqViy2S0i7XeQ+/OkO9rm+gtvUr+d3mbFmzKmvWc8mKCRAeemma7myTrBqJJVKV76pXZIF8Pss3AcDw7ldrxo9Lbbnp3fybY0wAYMagGVcP3NxIcxav1tCJX6tHh2Td2rqmvvxhqT74+ne9+siNypE9W8r48Rwj8cUKeR1bzgDAOT5NGWYcj3z9G7tcZsx7c3Vdk0q6sm45/bp0s56YNEtj+7dXwfDcbjMAnE/2PctL6/dVpWwxjbivtTZu22d/Jw91baYaSSW8tmXJyi3ate+wenduqN+WbdbY9+cpuXK87r2hvhYuWa+pc//WQ12ba/CE6WnW1wSD5jrD771a03841xfmN7t+67nruwIAl7vn77lcQhGvv+H/OpsikH8LKRsBBBC4HAQIAC6HXqQNCCCAQAAF9h04ql6jPrU3B2YZwKTPftLWXQdSNv/7a/U2DX91ll4YeJ2KRebX2bPSiNdmq2hkuBrXKK1+5ia+1zWqXKaYMnKsc1q084noWZ3VIy9+pef7Xau4ooV06Mhx9Xnuc7WoU1aVyhSzMwNeGNDefnfs+EkNGjddV1SOs995q2eP65IzHAD8vXabvYkf2/s6FSt8rt3mabvZK6BR1dLqP+ELjbz7GlUqVSyl7BOnTmvXvkOa8/tqvTNrsV7o0yFVsPBfAgDnNU39hr4xU2N6tVdcdCEdOX5SA16cqqbVy6hKmeJu9XOGDOF5crqdd+zESQ2eOF1XVIizbclom01Q8uhrM1SnQrxualZd/6zzXq8kMzskHdP8eXMpJqqAnrjzauXM4f3Jvwvd3Ew7x6DntHlzw/vs29/rtcdusjNJvI0Rc4PsbWw5AwAzc8V5nOdP0zxV32nGwOLVmjJ9scYPPBesOZcAOOtoyvP1+zK/TROS1ShfIuW3Z4IMMyPG23k1k0po8pe/6KlebfTpd38qV87s+n35ZrvU540vfpZ5qu+a3ZNWfU2bjKnpixLRBTT8nnN94ay36xjXb9/5ey5cMI/X3zABQAD/mFM0AgggIIkAgGGAAAIIIJCuwJtTf9b+Q8fUtW1tu1mZCQNcm/+ZG6j7nv4kVRkdW1TVDS2quk1lzsix3gKA3f8eTrlhK1wgj5zr/OOLRbh9Zyr15OvfqFRMhMx33ur58J0tMhwA/Pj3et0/Jo12N6mq65tUdZvGb6aZvznjZ70xfZFdFlC2RJT+XL1Vz93f7rwGAM43Fpj6PffB95o08CZF5D/n5NrNv0a5WK/LDAyE8zzz76emfKOSxSIUXzTC7zab88zO9mP/N9faPnBjYzszwle90ivfzFooGxslE1g8cWcrJcX//5kb3gax5w2/rwBgxfqdXseIWU7iCgrMuHOOLWcA4Dk+XfUyT83fmPqzXv98kcwShrLxUVqycqtG92vnMwAw5fn7+zLXMvtzrN2y1y5/8XZez+vr2rd49O/SVB/PXqIOzSvrg5m/66aW1fXO9MXqfl2yYqMLeq2vuY55up8Y9399cU8rlS8ZnSoAcL65w/l7Nuc7LTOzV0e6f7Q4AAEEEEAgTQECAAYGAggggEC6Amba/9NvfmtvEGbMX6pRfdqmbP7n+VTfWZjnzVZGjvUWAHg+YfU1A8A8vXzkpRmqXi4m1QwArzeMXl4D6LkEwHMGgFu7HWWYjQTXbN2jfuM/tzetVcvEaMXGnRpsXjV4T9uABQDpzQBwhgW+ZgCYWQuPTpqh6mVjUs0A8NVmMyPiw+9+189LN2h499Yp48VXvTxnAHgr/9cVm7R4+Sa73CJ3zuw+x29GAgDPGQDOgs3YdT7Zd44tf2YArNm8Rw8897mG39NK1crFyOxR8dALX9rfUkZmAHj+vpyzG1yzb9KaAeA8z4QRZvlB9aQS9sm/2Xzw/a9/t3sqmHoOvqO5neXjrb6mLNfNvdnn4JelmzTy/tbatP1ftyUA3gKA8Lw53Sydv2FmAKT755gDEEAAgf8kQADwn/g4GQEEEAgNgRMnT+nhF7/SwiXr7M2Ca3qwab1rU0DXuv7d/x6x6/w7tayupIQibjMAMnKstwDAcw8A5zp/U6+BY6epRHRBu97712WbNWjcl7rnhnqp9gBw1tNsEOf6pLUJoNkDoGhEuH36fXur2mpRK9G227kHwO79RzTgpanq1Ly6ysUVcXvCbgKA3mM+1aNdr7Rr4F/4aJ6+WrRcLz/Y0S4fcJZrNsjr+dxHategkt1078sF/+jJKbM1rk8HmTDB23eeGwQ66+day//se99rTO/2tqneAoBqZWPsTIHYqILq3bGRfl25WUNe+VI929VLtQeArzb/sGStXv/yJz1zb1u7AaHr46teZqNEf0zNMouBL03TNXUrqG39/993af0aMxIA5MoR5rZu3jlGrkxO9Dq2fO0BYDbiM0/bzT4Y4z+cr8d6XKma5UtozLvz9NWC5XrlkY4qWji/fVpvZtiYjfl87QHg+fsyT+JN3frf1sTuv2HG++M9W9nfnmuvDLMXged4nzbvH035crGSqySo7y2NNf+PtXavj5uuqmY30zRBgHnVZ1r1zaIsKb9rs9RnwJhpuqZhBbffuzMkSIyPkvP3XDWxuNf9FAgAQuP/U2glAghcPAECgItnz5URQACBS0rA3DCY6csTh3RU0cj8bnV37nqeJ1cO3d6mlrpdm3r3fnOSv8d6CwDMzYRzB3Gz1nnzzv12DwBz8+Da+dxsXmiWKZinog2rl7Tfebu2mZqeXgBQOqawJnwy367dH9qtpdrUq6jNO/9N2c0+T84cuq1VLXW9uo7Wbt2TagnA5K9+0etfLlIhs+Fb22R9OvdPGyY0rVHGrdxr6lbUtAV/a+xH8+zu/Le3qqXfV21Rl1a1lVwxwet3ngGAtXbUz9xcD7q1ua6okGDfUuAtAHC+3eCX5ZtUOylWZ4xhlZI2kPCnzWaZgwkRXG9NcNkmFIuwSxKOHDuR4uasl9mF35/yTRCy8O/1dnmB2YOhuMd4dA7OjAQAZmq/rzHibWz5eguA6Zf7bqyvaxpUsOvuX/v83Bi4q0OyPvn2T3VpW9tO1zfhgNkT4PG7W9o3ZTifnqf3m7m6XpLem/m7bbbZcM9shmktHW8jcP4uzXh3bY7Y79bGatuoojZu32eX95j1/GZTTDNL4K1padfX7K/hrJ9Z2jPm3bk2dDNvBHBtAuhtBoDZS8TXb/iS+sNIZRFAAIFLTIAA4BLrMKqLAAIIIOAu4Jo+3Llldfv0lA8CCFxaAvyGL63+orYIIHBpCxAAXNr9R+0RQACBkBMw7y03a5MHdmmm6kkxmvfrGj3/zlyNH3idfS0hHwQQCG4BfsPB3T/UDgEELm8BAoDLu39pHQKmEMBkAAARw0lEQVQIIHDZCZgp/TMXLtP4D+bL3EjEFi1oX1+WXDnBTnvmgwACwS3Abzi4+4faIYDA5S1AAHB59y+tQwABBBBAAAEEEEAAAQQQQMAKEAAwEBBAAAEEEEAAAQQQQAABBBAIAQECgBDoZJqIAAIIIIAAAggggAACCCCAAAEAYwABBBBAAIEAChw9dkL9npiihnWSdHP7+pm60oq129Rn6GS9MKyLypUqlqky0jrp1KnTOispe1g2+XsNf4/zvJ6v886H0XlDoSAEEEAAAQQuYwECgMu4c2kaAggggMDFFzgfN7eZven21foDh46q12Nv6a6bm6t+rUQCgIs/VKgBAggggAACARcgAAg4MRdAAAEEEAhlgWANAPbsO6Rb+0zQI7072ADA308gwojzYeRv/TkOAQQQQACBUBYgAAjl3qftCCCAAAIBEVi1brsGPf2+vp3/l7re2ETbdu5Tuytr2SUAm7bt0eOjP9YnMxapWsUEPT34ZiVXL2PrsX3Xvxo6+mN9OHWh/W7oA9erSd0KWrlue8oSAHOcWQ5wY5tkvfret9q5e7+eGtRZOXOE6fExH+vEiVMa+VAntbuqlrJkySJTl0ee+1Bfz1miiIL5NOi+dup8bT0NHPmePd985n38uCIjwt2WGbjaMG/RMnXp2MjW27ShZpVS6vXYm2rbvIbe/XyBvb4p844bmygsLJtfbTDLGHwZBaRTKBQBBBBAAAEEeAsAYwABBBBAAIHzKXD4yHF7g1y3RqJu79hQCxev1J0DXtGIATfZm3LP7555eZomPnWnoiLyu31nbpD7j3hXzz96q72xdu0BYOra+b5xurFtsvp2b63vF/6j7gNf1eN9O+q26xtq2uzfNPmTeXp7zL3KkT1MfR6frI6t6+iqRlW1+K+1Gvz0+3rlqR4qVCCv2wwA55P9EkUj3Ooy/+cV6tLvJY0acosNAJzX/2flZvUc/JpeHtldSaWL+9UGz/KdRpndJ+F89iFlIYAAAgggcLkKMAPgcu1Z2oUAAgggcFEE/ly+UQ+NfE8Tn+qu+JhIHTt+Uv1HvKN6NRNVKSnW7bsjR4/rgWFvq0WDSkoqE6NHnv1QE0d2V/HoQjp79qyeeOFTFStSUI2TK7gFAPcMfk1jh3VRlaS4VGv3FyxeqRHjPtU7L9yvwoXyWYMTJ09p5+4DNiyY+M5svfH8PYosFO41ADDXHvDku5owvJttw8HDx3T/o2+qZaMqNgBwXt+5lCA8Xy6/2nD8xEmvRgQAF2XYclEEEEAAgRARIAAIkY6mmQgggAACF0YgrRvwEeM+U6m4IoovEeV2c+5c+26+a9Tx8VSVHNbvBt3QJjnVEgDXGwE81+Q7r18wfx69/uH3Gjn+c1WpEKeKiSW06LfVevmp7j4DgN17D3qtpwkAnG8kcAYApvL+tMGzfHOey4gA4MKMU66CAAIIIBCaAgQAodnvtBoBBBBAIEACnjMAzNP3wU9/oJqVS2ZoBoCzes6bfPO/O2/AfQUA+/Yf1t2DJ+m5R25V9YoJWr5mq3oPfUvjn+jmMwDwfELvOQPAWwDgOQPAWxs8y3caEQAEaGBSLAIIIIAAAhJ7ADAKEEAAAQQQOJ8Crqf68SUi7Rr9X5astWvkh9zfPs09AIaO/kiTRt0tz3Xx5il576GT7QZ85UoXz9QMABMA3NH/ZbvRoAkgxrw2Qx9MXagPXuxjlxb0eGiS7urcTC0aVnZbSuBrjb6vGQDVKsS77QHgrQ1xxQur3xNTlJYRAcD5HI2UhQACCCCAgLsAMwAYEQgggAACCJxnAddu/lNnLda1V9Wy6/mbJFdI9RaA2tXKaFi/jqpbo6zdsd/5hgCzD8AD3Vvb3fXXbNyZqQDALAF4839zNHLC54qLiVSfO67WB9MWqkenZmpar6LGvTlTw8Z8rClj71OiI2Rw7tJv3gJw9y3NtWnb3pQ9ALzNADCvE/SnDaZ8X0bnuTsoDgEEEEAAAQT+T4AAgKGAAAIIIIAAAj4FXEsAbruugZ0twAcBBBBAAAEELk0BAoBLs9+oNQIIIIAAAgET2Lpjn+595A090us61ahUUnN/WqoR4z/Ta6PuVsnYqIBdl4IRQAABBBBAILACBACB9aV0BBBAAAEELjkBs2Thq+//0KiJ0/TDz8vVrH4lt6UKl1yDqDACCCCAAAIIWAECAAYCAggggAACCCCAAAIIIIAAAiEgQAAQAp1MExFAAAEEEEAAAQQQQAABBBAgAGAMIIAAAggggAACCCCAAAIIIBACAgQAIdDJNBEBBBBAAAEEEEAAAQQQQAABAgDGAAIIIIAAAggggAACCCCAAAIhIEAAEAKdTBMRQAABBBBAAAEEEEAAAQQQIABgDCCAAAIIIIAAAggggAACCCAQAgIEACHQyTQRAQQQQAABBBBAAAEEEEAAAQIAxgACCCCAAAIIIIAAAggggAACISBAABACnUwTEUAAAQQQQAABBBBAAAEEECAAYAwggAACCCCAAAIIIIAAAgggEAICBAAh0Mk0EQEEEEAAAQQQQAABBBBAAAECAMYAAggggAACCCCAAAIIIIAAAiEgQAAQAp1MExFAAAEEEEAAAQQQQAABBBAgAGAMIIAAAggggAACCCCAAAIIIBACAgQAIdDJNBEBBBBAAAEEEEAAAQQQQAABAgDGAAIIIIAAAggggAACCCCAAAIhIEAAEAKdTBMRQAABBBBAAAEEEEAAAQQQIABgDCCAAAIIIIAAAggggAACCCAQAgIEACHQyTQRAQQQQAABBBBAAAEEEEAAAQIAxgACCCCAAAIIIIAAAggggAACISBAABACnUwTEUAAAQQQQAABBBBAAAEEECAAYAwggAACCCCAAAIIIIAAAgggEAICBAAh0Mk0EQEEEEAAAQQQQAABBBBAAAECAMYAAggggAACCCCAAAIIIIAAAiEgQAAQAp1MExFAAAEEEEAAAQQQQAABBBAgAGAMIIAAAggggAACCCCAAAIIIBACAgQAIdDJNBEBBBBAAAEEEEAAAQQQQAABAgDGAAIIIIAAAggggAACCCCAAAIhIEAAEAKdTBMRQAABBBBAAAEEEEAAAQQQIABgDCCAAAIIIIAAAggggAACCCAQAgIEACHQyTQRAQQQQAABBBBAAAEEEEAAAQIAxgACCCCAAAIIIIAAAggggAACISBAABACnUwTEUAAAQQQQAABBBBAAAEEECAAYAwggAACCCCAAAIIIIAAAgggEAICBAAh0Mk0EQEEEEAAAQQQQAABBBBAAAECAMYAAggggAACCCCAAAIIIIAAAiEgQAAQAp1MExFAAAEEEEAAAQQQQAABBBAgAGAMIIAAAggggAACCCCAAAIIIBACAgQAIdDJNBEBBBBAAAEEEEAAAQQQQAABAgDGAAIIIIAAAggggAACCCCAAAIhIEAAEAKdTBMRQAABBBBAAAEEEEAAAQQQIABgDCCAAAIIIIAAAggggAACCCAQAgIEACHQyTQRAQQQQAABBBBAAAEEEEAAAQIAxgACCCCAAAIIIIAAAggggAACISBAABACnUwTEUAAAQQQQAABBBBAAAEEECAAYAwggAACCCCAAAIIIIAAAgggEAICBAAh0Mk0EQEEEEAAAQQQQAABBBBAAAECAMYAAggggAACCCCAAAIIIIAAAiEgQAAQAp1MExFAAAEEEEAAAQQQQAABBBAgAGAMIIAAAggggAACCCCAAAIIIBACAgQAIdDJNBEBBBBAAAEEEEAAAQQQQAABAgDGAAIIIIAAAggggAACCCCAAAIhIEAAEAKdTBMRQAABBBBAAAEEEEAAAQQQIABgDCCAAAIIIIAAAggggAACCCAQAgIEACHQyTQRAQQQQAABBBBAAAEEEEAAAQIAxgACCCCAAAIIIIAAAggggAACISBAABACnUwTEUAAAQQQQAABBBBAAAEEECAAYAwggAACCCCAAAIIIIAAAgggEAICBAAh0Mk0EQEEEEAAAQQQQAABBBBAAAECAMYAAggggAACCCCAAAIIIIAAAiEgQAAQAp1MExFAAAEEEEAAAQQQQAABBBAgAGAMIIAAAggggAACCCCAAAIIIBACAgQAIdDJNBEBBBBAAAEEEEAAAQQQQAABAgDGAAIIIIAAAggggAACCCCAAAIhIEAAEAKdTBMRQAABBBBAAAEEEEAAAQQQIABgDCCAAAIIIIAAAggggAACCCAQAgIEACHQyTQRAQQQQAABBBBAAAEEEEAAAQIAxgACCCCAAAIIIIAAAggggAACISBAABACnUwTEUAAAQQQQAABBBBAAAEEECAAYAwggAACCCCAAAIIIIAAAgggEAICBAAh0Mk0EQEEEEAAAQQQQAABBBBAAAECAMYAAggggAACCCCAAAIIIIAAAiEgQAAQAp1MExFAAAEEEEAAAQQQQAABBBAgAGAMIIAAAggggAACCCCAAAIIIBACAgQAIdDJNBEBBBBAAAEEEEAAAQQQQAABAgDGAAIIIIAAAggggAACCCCAAAIhIEAAEAKdTBMRQAABBBBAAAEEEEAAAQQQIABgDCCAAAIIIIAAAggggAACCCAQAgIEACHQyTQRAQQQQAABBBBAAAEEEEAAAQIAxgACCCCAAAIIIIAAAggggAACISBAABACnUwTEUAAAQQQQAABBBBAAAEEECAAYAwggAACCCCAAAIIIIAAAgggEAICBAAh0Mk0EQEEEEAAAQQQQAABBBBAAAECAMYAAggggAACCCCAAAIIIIAAAiEgQAAQAp1MExFAAAEEEEAAAQQQQAABBBAgAGAMIIAAAggggAACCCCAAAIIIBACAgQAIdDJNBEBBBBAAAEEEEAAAQQQQAABAgDGAAIIIIAAAggggAACCCCAAAIhIEAAEAKdTBMRQAABBBBAAAEEEEAAAQQQIABgDCCAAAIIIIAAAggggAACCCAQAgIEACHQyTQRAQQQQAABBBBAAAEEEEAAAQIAxgACCCCAAAIIIIAAAggggAACISBAABACnUwTEUAAAQQQQAABBBBAAAEEECAAYAwggAACCCCAAAIIIIAAAgggEAICBAAh0Mk0EQEEEEAAAQQQQAABBBBAAAECAMYAAggggAACCCCAAAIIIIAAAiEgQAAQAp1MExFAAAEEEEAAAQQQQAABBBAgAGAMIIAAAggggAACCCCAAAIIIBACAgQAIdDJNBEBBBBAAAEEEEAAAQQQQAABAgDGAAIIIIAAAggggAACCCCAAAIhIEAAEAKdTBMRQAABBBBAAAEEEEAAAQQQIABgDCCAAAIIIIAAAggggAACCCAQAgIEACHQyTQRAQQQQAABBBBAAAEEEEAAAQIAxgACCCCAAAIIIIAAAggggAACISBAABACnUwTEUAAAQQQQAABBBBAAAEEECAAYAwggAACCCCAAAIIIIAAAgggEAICBAAh0Mk0EQEEEEAAAQQQQAABBBBAAAECAMYAAggggAACCCCAAAIIIIAAAiEgQAAQAp1MExFAAAEEEEAAAQQQQAABBBAgAGAMIIAAAggggAACCCCAAAIIIBACAgQAIdDJNBEBBBBAAAEEEEAAAQQQQAABAgDGAAIIIIAAAggggAACCCCAAAIhIEAAEAKdTBMRQAABBBBAAAEEEEAAAQQQIABgDCCAAAIIIIAAAggggAACCCAQAgIEACHQyTQRAQQQQAABBBBAAAEEEEAAAQIAxgACCCCAAAIIIIAAAggggAACISBAABACnUwTEUAAAQQQQAABBBBAAAEEECAAYAwggAACCCCAAAIIIIAAAgggEAICBAAh0Mk0EQEEEEAAAQQQQAABBBBAAAECAMYAAggggAACCCCAAAIIIIAAAiEgQAAQAp1MExFAAAEEEEAAAQQQQAABBBAgAGAMIIAAAggggAACCCCAAAIIIBACAgQAIdDJNBEBBBBAAAEEEEAAAQQQQAABAgDGAAIIIIAAAggggAACCCCAAAIhIEAAEAKdTBMRQAABBBBAAAEEEEAAAQQQIABgDCCAAAIIIIAAAggggAACCCAQAgIEACHQyTQRAQQQQAABBBBAAAEEEEAAgf8HD/XQ2b/AdmUAAAAASUVORK5CYII="/>
          <p:cNvSpPr>
            <a:spLocks noChangeAspect="1" noChangeArrowheads="1"/>
          </p:cNvSpPr>
          <p:nvPr/>
        </p:nvSpPr>
        <p:spPr bwMode="auto">
          <a:xfrm>
            <a:off x="4233333" y="1562618"/>
            <a:ext cx="3237442" cy="323745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8" name="Afbeelding 7"/>
          <p:cNvPicPr>
            <a:picLocks noChangeAspect="1"/>
          </p:cNvPicPr>
          <p:nvPr/>
        </p:nvPicPr>
        <p:blipFill>
          <a:blip r:embed="rId3"/>
          <a:stretch>
            <a:fillRect/>
          </a:stretch>
        </p:blipFill>
        <p:spPr>
          <a:xfrm>
            <a:off x="6911512" y="616311"/>
            <a:ext cx="4535664" cy="5193508"/>
          </a:xfrm>
          <a:prstGeom prst="rect">
            <a:avLst/>
          </a:prstGeom>
        </p:spPr>
      </p:pic>
      <p:sp>
        <p:nvSpPr>
          <p:cNvPr id="6" name="Tijdelijke aanduiding voor inhoud 5"/>
          <p:cNvSpPr>
            <a:spLocks noGrp="1"/>
          </p:cNvSpPr>
          <p:nvPr>
            <p:ph idx="1"/>
          </p:nvPr>
        </p:nvSpPr>
        <p:spPr>
          <a:xfrm>
            <a:off x="758756" y="2095584"/>
            <a:ext cx="11160000" cy="4024415"/>
          </a:xfrm>
        </p:spPr>
        <p:txBody>
          <a:bodyPr/>
          <a:lstStyle/>
          <a:p>
            <a:r>
              <a:rPr lang="en-US" sz="2000" dirty="0" err="1"/>
              <a:t>Huidige</a:t>
            </a:r>
            <a:r>
              <a:rPr lang="en-US" sz="2000" dirty="0"/>
              <a:t> </a:t>
            </a:r>
            <a:r>
              <a:rPr lang="en-US" sz="2000" dirty="0" err="1"/>
              <a:t>situatie</a:t>
            </a:r>
            <a:r>
              <a:rPr lang="en-US" sz="2000" dirty="0"/>
              <a:t>: </a:t>
            </a:r>
            <a:r>
              <a:rPr lang="en-US" sz="2000" b="1" dirty="0" smtClean="0">
                <a:solidFill>
                  <a:schemeClr val="accent4"/>
                </a:solidFill>
              </a:rPr>
              <a:t>One </a:t>
            </a:r>
            <a:r>
              <a:rPr lang="en-US" sz="2000" b="1" dirty="0">
                <a:solidFill>
                  <a:schemeClr val="accent4"/>
                </a:solidFill>
              </a:rPr>
              <a:t>treatment fits </a:t>
            </a:r>
            <a:r>
              <a:rPr lang="en-US" sz="2000" b="1" dirty="0" smtClean="0">
                <a:solidFill>
                  <a:schemeClr val="accent4"/>
                </a:solidFill>
              </a:rPr>
              <a:t>all</a:t>
            </a:r>
          </a:p>
          <a:p>
            <a:r>
              <a:rPr lang="en-US" sz="2000" dirty="0" err="1"/>
              <a:t>Toekomst</a:t>
            </a:r>
            <a:r>
              <a:rPr lang="en-US" sz="2000" dirty="0"/>
              <a:t>: </a:t>
            </a:r>
            <a:r>
              <a:rPr lang="en-US" sz="2000" dirty="0" smtClean="0"/>
              <a:t>Meer </a:t>
            </a:r>
            <a:r>
              <a:rPr lang="en-US" sz="2000" b="1" dirty="0">
                <a:solidFill>
                  <a:schemeClr val="accent4"/>
                </a:solidFill>
              </a:rPr>
              <a:t>personalized medicine</a:t>
            </a:r>
          </a:p>
          <a:p>
            <a:pPr marL="0" indent="0">
              <a:buNone/>
            </a:pPr>
            <a:endParaRPr lang="en-US" dirty="0" smtClean="0"/>
          </a:p>
        </p:txBody>
      </p:sp>
    </p:spTree>
    <p:extLst>
      <p:ext uri="{BB962C8B-B14F-4D97-AF65-F5344CB8AC3E}">
        <p14:creationId xmlns:p14="http://schemas.microsoft.com/office/powerpoint/2010/main" val="2412952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Achtergrond</a:t>
            </a:r>
            <a:endParaRPr lang="nl-NL" dirty="0"/>
          </a:p>
        </p:txBody>
      </p:sp>
      <p:sp>
        <p:nvSpPr>
          <p:cNvPr id="7" name="Tijdelijke aanduiding voor inhoud 6"/>
          <p:cNvSpPr>
            <a:spLocks noGrp="1"/>
          </p:cNvSpPr>
          <p:nvPr>
            <p:ph idx="1"/>
          </p:nvPr>
        </p:nvSpPr>
        <p:spPr>
          <a:xfrm>
            <a:off x="877006" y="1688045"/>
            <a:ext cx="7886700" cy="4351338"/>
          </a:xfrm>
        </p:spPr>
        <p:txBody>
          <a:bodyPr>
            <a:normAutofit/>
          </a:bodyPr>
          <a:lstStyle/>
          <a:p>
            <a:r>
              <a:rPr lang="nl-NL" sz="2000" dirty="0"/>
              <a:t>G</a:t>
            </a:r>
            <a:r>
              <a:rPr lang="nl-NL" sz="2000" dirty="0" smtClean="0"/>
              <a:t>enotype </a:t>
            </a:r>
            <a:r>
              <a:rPr lang="nl-NL" sz="2000" dirty="0"/>
              <a:t>is de erfelijke informatie over een bepaalde eigenschap van een individu</a:t>
            </a:r>
            <a:r>
              <a:rPr lang="nl-NL" sz="2000" dirty="0" smtClean="0"/>
              <a:t>.</a:t>
            </a:r>
          </a:p>
          <a:p>
            <a:r>
              <a:rPr lang="nl-NL" sz="2000" dirty="0" smtClean="0"/>
              <a:t>Het </a:t>
            </a:r>
            <a:r>
              <a:rPr lang="nl-NL" sz="2000" dirty="0"/>
              <a:t>fenotype geeft aan wat de uiteindelijke verschijningsvorm van een bepaald genotype </a:t>
            </a:r>
            <a:r>
              <a:rPr lang="nl-NL" sz="2000" dirty="0" smtClean="0"/>
              <a:t>is</a:t>
            </a:r>
            <a:r>
              <a:rPr lang="nl-NL" sz="2000" dirty="0"/>
              <a:t>:</a:t>
            </a:r>
            <a:endParaRPr lang="nl-NL" sz="2000" dirty="0" smtClean="0"/>
          </a:p>
          <a:p>
            <a:pPr>
              <a:buClr>
                <a:srgbClr val="00AEE6"/>
              </a:buClr>
            </a:pPr>
            <a:endParaRPr lang="nl-NL" dirty="0"/>
          </a:p>
          <a:p>
            <a:pPr>
              <a:buClr>
                <a:srgbClr val="00AEE6"/>
              </a:buClr>
            </a:pPr>
            <a:endParaRPr lang="nl-NL" dirty="0" smtClean="0"/>
          </a:p>
          <a:p>
            <a:pPr marL="0" indent="0">
              <a:buClr>
                <a:srgbClr val="00AEE6"/>
              </a:buClr>
              <a:buNone/>
            </a:pPr>
            <a:endParaRPr lang="nl-NL" dirty="0" smtClean="0"/>
          </a:p>
          <a:p>
            <a:pPr marL="0" indent="0">
              <a:buClr>
                <a:srgbClr val="00AEE6"/>
              </a:buClr>
              <a:buNone/>
            </a:pPr>
            <a:endParaRPr lang="nl-NL" dirty="0" smtClean="0"/>
          </a:p>
          <a:p>
            <a:endParaRPr lang="nl-NL" dirty="0"/>
          </a:p>
          <a:p>
            <a:endParaRPr lang="nl-NL" dirty="0" smtClean="0"/>
          </a:p>
        </p:txBody>
      </p:sp>
      <p:graphicFrame>
        <p:nvGraphicFramePr>
          <p:cNvPr id="3" name="Tabel 2"/>
          <p:cNvGraphicFramePr>
            <a:graphicFrameLocks noGrp="1"/>
          </p:cNvGraphicFramePr>
          <p:nvPr>
            <p:extLst/>
          </p:nvPr>
        </p:nvGraphicFramePr>
        <p:xfrm>
          <a:off x="2458338" y="3317773"/>
          <a:ext cx="6223546" cy="2453640"/>
        </p:xfrm>
        <a:graphic>
          <a:graphicData uri="http://schemas.openxmlformats.org/drawingml/2006/table">
            <a:tbl>
              <a:tblPr firstRow="1" bandRow="1">
                <a:tableStyleId>{5C22544A-7EE6-4342-B048-85BDC9FD1C3A}</a:tableStyleId>
              </a:tblPr>
              <a:tblGrid>
                <a:gridCol w="3053698">
                  <a:extLst>
                    <a:ext uri="{9D8B030D-6E8A-4147-A177-3AD203B41FA5}">
                      <a16:colId xmlns:a16="http://schemas.microsoft.com/office/drawing/2014/main" val="20000"/>
                    </a:ext>
                  </a:extLst>
                </a:gridCol>
                <a:gridCol w="3169848">
                  <a:extLst>
                    <a:ext uri="{9D8B030D-6E8A-4147-A177-3AD203B41FA5}">
                      <a16:colId xmlns:a16="http://schemas.microsoft.com/office/drawing/2014/main" val="20001"/>
                    </a:ext>
                  </a:extLst>
                </a:gridCol>
              </a:tblGrid>
              <a:tr h="370840">
                <a:tc>
                  <a:txBody>
                    <a:bodyPr/>
                    <a:lstStyle/>
                    <a:p>
                      <a:r>
                        <a:rPr lang="nl-NL" dirty="0" smtClean="0"/>
                        <a:t>4 Fenotypes</a:t>
                      </a:r>
                      <a:endParaRPr lang="nl-NL" dirty="0"/>
                    </a:p>
                  </a:txBody>
                  <a:tcPr/>
                </a:tc>
                <a:tc>
                  <a:txBody>
                    <a:bodyPr/>
                    <a:lstStyle/>
                    <a:p>
                      <a:r>
                        <a:rPr lang="nl-NL" dirty="0" err="1" smtClean="0"/>
                        <a:t>Metabole</a:t>
                      </a:r>
                      <a:r>
                        <a:rPr lang="nl-NL" baseline="0" dirty="0" smtClean="0"/>
                        <a:t> capaciteit</a:t>
                      </a:r>
                      <a:endParaRPr lang="nl-NL" dirty="0"/>
                    </a:p>
                  </a:txBody>
                  <a:tcPr/>
                </a:tc>
                <a:extLst>
                  <a:ext uri="{0D108BD9-81ED-4DB2-BD59-A6C34878D82A}">
                    <a16:rowId xmlns:a16="http://schemas.microsoft.com/office/drawing/2014/main" val="10000"/>
                  </a:ext>
                </a:extLst>
              </a:tr>
              <a:tr h="370840">
                <a:tc>
                  <a:txBody>
                    <a:bodyPr/>
                    <a:lstStyle/>
                    <a:p>
                      <a:r>
                        <a:rPr lang="nl-NL" dirty="0" err="1" smtClean="0"/>
                        <a:t>Poor</a:t>
                      </a:r>
                      <a:r>
                        <a:rPr lang="nl-NL" dirty="0" smtClean="0"/>
                        <a:t> </a:t>
                      </a:r>
                      <a:r>
                        <a:rPr lang="nl-NL" dirty="0" err="1" smtClean="0"/>
                        <a:t>metabolizer</a:t>
                      </a:r>
                      <a:r>
                        <a:rPr lang="nl-NL" baseline="0" dirty="0" smtClean="0"/>
                        <a:t> (PM)</a:t>
                      </a:r>
                      <a:endParaRPr lang="nl-NL" dirty="0"/>
                    </a:p>
                  </a:txBody>
                  <a:tcPr/>
                </a:tc>
                <a:tc>
                  <a:txBody>
                    <a:bodyPr/>
                    <a:lstStyle/>
                    <a:p>
                      <a:r>
                        <a:rPr lang="nl-NL" dirty="0" smtClean="0"/>
                        <a:t>Sterk verlaagde</a:t>
                      </a:r>
                      <a:r>
                        <a:rPr lang="nl-NL" baseline="0" dirty="0" smtClean="0"/>
                        <a:t> of afwezige </a:t>
                      </a:r>
                      <a:r>
                        <a:rPr lang="nl-NL" baseline="0" dirty="0" err="1" smtClean="0"/>
                        <a:t>metabole</a:t>
                      </a:r>
                      <a:r>
                        <a:rPr lang="nl-NL" baseline="0" dirty="0" smtClean="0"/>
                        <a:t> capaciteit</a:t>
                      </a:r>
                      <a:endParaRPr lang="nl-NL" dirty="0"/>
                    </a:p>
                  </a:txBody>
                  <a:tcPr/>
                </a:tc>
                <a:extLst>
                  <a:ext uri="{0D108BD9-81ED-4DB2-BD59-A6C34878D82A}">
                    <a16:rowId xmlns:a16="http://schemas.microsoft.com/office/drawing/2014/main" val="10001"/>
                  </a:ext>
                </a:extLst>
              </a:tr>
              <a:tr h="370840">
                <a:tc>
                  <a:txBody>
                    <a:bodyPr/>
                    <a:lstStyle/>
                    <a:p>
                      <a:r>
                        <a:rPr lang="nl-NL" dirty="0" err="1" smtClean="0"/>
                        <a:t>Intermediate</a:t>
                      </a:r>
                      <a:r>
                        <a:rPr lang="nl-NL" baseline="0" dirty="0" smtClean="0"/>
                        <a:t> </a:t>
                      </a:r>
                      <a:r>
                        <a:rPr lang="nl-NL" baseline="0" dirty="0" err="1" smtClean="0"/>
                        <a:t>metabolizer</a:t>
                      </a:r>
                      <a:r>
                        <a:rPr lang="nl-NL" baseline="0" dirty="0" smtClean="0"/>
                        <a:t> (IM)</a:t>
                      </a:r>
                      <a:endParaRPr lang="nl-NL" dirty="0"/>
                    </a:p>
                  </a:txBody>
                  <a:tcPr/>
                </a:tc>
                <a:tc>
                  <a:txBody>
                    <a:bodyPr/>
                    <a:lstStyle/>
                    <a:p>
                      <a:r>
                        <a:rPr lang="nl-NL" dirty="0" smtClean="0"/>
                        <a:t>Verlaagde</a:t>
                      </a:r>
                      <a:r>
                        <a:rPr lang="nl-NL" baseline="0" dirty="0" smtClean="0"/>
                        <a:t> </a:t>
                      </a:r>
                      <a:r>
                        <a:rPr lang="nl-NL" baseline="0" dirty="0" err="1" smtClean="0"/>
                        <a:t>metabole</a:t>
                      </a:r>
                      <a:r>
                        <a:rPr lang="nl-NL" baseline="0" dirty="0" smtClean="0"/>
                        <a:t> capaciteit</a:t>
                      </a:r>
                      <a:endParaRPr lang="nl-NL" dirty="0"/>
                    </a:p>
                  </a:txBody>
                  <a:tcPr/>
                </a:tc>
                <a:extLst>
                  <a:ext uri="{0D108BD9-81ED-4DB2-BD59-A6C34878D82A}">
                    <a16:rowId xmlns:a16="http://schemas.microsoft.com/office/drawing/2014/main" val="10002"/>
                  </a:ext>
                </a:extLst>
              </a:tr>
              <a:tr h="370840">
                <a:tc>
                  <a:txBody>
                    <a:bodyPr/>
                    <a:lstStyle/>
                    <a:p>
                      <a:r>
                        <a:rPr lang="nl-NL" dirty="0" err="1" smtClean="0"/>
                        <a:t>Extensive</a:t>
                      </a:r>
                      <a:r>
                        <a:rPr lang="nl-NL" baseline="0" dirty="0" smtClean="0"/>
                        <a:t> </a:t>
                      </a:r>
                      <a:r>
                        <a:rPr lang="nl-NL" baseline="0" dirty="0" err="1" smtClean="0"/>
                        <a:t>metabolizer</a:t>
                      </a:r>
                      <a:r>
                        <a:rPr lang="nl-NL" baseline="0" dirty="0" smtClean="0"/>
                        <a:t> (EM)</a:t>
                      </a:r>
                    </a:p>
                    <a:p>
                      <a:r>
                        <a:rPr lang="nl-NL" sz="1100" i="1" dirty="0" smtClean="0"/>
                        <a:t>&gt;&gt;&gt;&gt; Wordt</a:t>
                      </a:r>
                      <a:r>
                        <a:rPr lang="nl-NL" sz="1100" i="1" baseline="0" dirty="0" smtClean="0"/>
                        <a:t> steeds vaker </a:t>
                      </a:r>
                      <a:r>
                        <a:rPr lang="nl-NL" sz="1100" i="1" baseline="0" dirty="0" err="1" smtClean="0"/>
                        <a:t>normal</a:t>
                      </a:r>
                      <a:r>
                        <a:rPr lang="nl-NL" sz="1100" i="1" baseline="0" dirty="0" smtClean="0"/>
                        <a:t> </a:t>
                      </a:r>
                      <a:r>
                        <a:rPr lang="nl-NL" sz="1100" i="1" baseline="0" dirty="0" err="1" smtClean="0"/>
                        <a:t>metabolizer</a:t>
                      </a:r>
                      <a:r>
                        <a:rPr lang="nl-NL" sz="1100" i="1" baseline="0" dirty="0" smtClean="0"/>
                        <a:t> (NM) genoemd. </a:t>
                      </a:r>
                      <a:endParaRPr lang="nl-NL" sz="1100" i="1" dirty="0"/>
                    </a:p>
                  </a:txBody>
                  <a:tcPr/>
                </a:tc>
                <a:tc>
                  <a:txBody>
                    <a:bodyPr/>
                    <a:lstStyle/>
                    <a:p>
                      <a:r>
                        <a:rPr lang="nl-NL" dirty="0" smtClean="0"/>
                        <a:t>‘Normale’ </a:t>
                      </a:r>
                      <a:r>
                        <a:rPr lang="nl-NL" dirty="0" err="1" smtClean="0"/>
                        <a:t>metabole</a:t>
                      </a:r>
                      <a:r>
                        <a:rPr lang="nl-NL" baseline="0" dirty="0" smtClean="0"/>
                        <a:t> capaciteit</a:t>
                      </a:r>
                      <a:endParaRPr lang="nl-NL" dirty="0"/>
                    </a:p>
                  </a:txBody>
                  <a:tcPr/>
                </a:tc>
                <a:extLst>
                  <a:ext uri="{0D108BD9-81ED-4DB2-BD59-A6C34878D82A}">
                    <a16:rowId xmlns:a16="http://schemas.microsoft.com/office/drawing/2014/main" val="10003"/>
                  </a:ext>
                </a:extLst>
              </a:tr>
              <a:tr h="370840">
                <a:tc>
                  <a:txBody>
                    <a:bodyPr/>
                    <a:lstStyle/>
                    <a:p>
                      <a:r>
                        <a:rPr lang="nl-NL" dirty="0" err="1" smtClean="0"/>
                        <a:t>Ultrarapid</a:t>
                      </a:r>
                      <a:r>
                        <a:rPr lang="nl-NL" dirty="0" smtClean="0"/>
                        <a:t> </a:t>
                      </a:r>
                      <a:r>
                        <a:rPr lang="nl-NL" dirty="0" err="1" smtClean="0"/>
                        <a:t>metabolizer</a:t>
                      </a:r>
                      <a:r>
                        <a:rPr lang="nl-NL" dirty="0" smtClean="0"/>
                        <a:t> (UM)</a:t>
                      </a:r>
                      <a:endParaRPr lang="nl-NL" dirty="0"/>
                    </a:p>
                  </a:txBody>
                  <a:tcPr/>
                </a:tc>
                <a:tc>
                  <a:txBody>
                    <a:bodyPr/>
                    <a:lstStyle/>
                    <a:p>
                      <a:r>
                        <a:rPr lang="nl-NL" dirty="0" smtClean="0"/>
                        <a:t>Verhoogd</a:t>
                      </a:r>
                      <a:r>
                        <a:rPr lang="nl-NL" baseline="0" dirty="0" smtClean="0"/>
                        <a:t>e </a:t>
                      </a:r>
                      <a:r>
                        <a:rPr lang="nl-NL" baseline="0" dirty="0" err="1" smtClean="0"/>
                        <a:t>metabole</a:t>
                      </a:r>
                      <a:r>
                        <a:rPr lang="nl-NL" baseline="0" dirty="0" smtClean="0"/>
                        <a:t> capaciteit</a:t>
                      </a:r>
                      <a:endParaRPr lang="nl-NL"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0219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Achtergrond</a:t>
            </a:r>
            <a:endParaRPr lang="nl-NL" dirty="0"/>
          </a:p>
        </p:txBody>
      </p:sp>
      <p:sp>
        <p:nvSpPr>
          <p:cNvPr id="7" name="Tijdelijke aanduiding voor inhoud 6"/>
          <p:cNvSpPr>
            <a:spLocks noGrp="1"/>
          </p:cNvSpPr>
          <p:nvPr>
            <p:ph idx="1"/>
          </p:nvPr>
        </p:nvSpPr>
        <p:spPr>
          <a:xfrm>
            <a:off x="933450" y="1665467"/>
            <a:ext cx="7886700" cy="4351338"/>
          </a:xfrm>
        </p:spPr>
        <p:txBody>
          <a:bodyPr>
            <a:normAutofit/>
          </a:bodyPr>
          <a:lstStyle/>
          <a:p>
            <a:r>
              <a:rPr lang="nl-NL" sz="2000" dirty="0" smtClean="0"/>
              <a:t>Van </a:t>
            </a:r>
            <a:r>
              <a:rPr lang="nl-NL" sz="2000" dirty="0"/>
              <a:t>DNA dat codeert voor een eiwit kunnen variaties bestaan in de bevolking. Variaties kunnen </a:t>
            </a:r>
            <a:r>
              <a:rPr lang="nl-NL" sz="2000" dirty="0" smtClean="0"/>
              <a:t>ertoe </a:t>
            </a:r>
            <a:r>
              <a:rPr lang="nl-NL" sz="2000" dirty="0"/>
              <a:t>leiden dat allelen coderen voor niet </a:t>
            </a:r>
            <a:r>
              <a:rPr lang="nl-NL" sz="2000" dirty="0" smtClean="0"/>
              <a:t>actieve, </a:t>
            </a:r>
            <a:r>
              <a:rPr lang="nl-NL" sz="2000" dirty="0"/>
              <a:t>minder actieve </a:t>
            </a:r>
            <a:r>
              <a:rPr lang="nl-NL" sz="2000" dirty="0" smtClean="0"/>
              <a:t>of meer actieve eiwitten</a:t>
            </a:r>
            <a:r>
              <a:rPr lang="nl-NL" sz="2000" dirty="0"/>
              <a:t>. </a:t>
            </a:r>
            <a:endParaRPr lang="nl-NL" sz="2000" dirty="0" smtClean="0"/>
          </a:p>
          <a:p>
            <a:endParaRPr lang="nl-NL" sz="2000" dirty="0" smtClean="0"/>
          </a:p>
          <a:p>
            <a:r>
              <a:rPr lang="nl-NL" sz="2000" dirty="0" smtClean="0"/>
              <a:t>Als </a:t>
            </a:r>
            <a:r>
              <a:rPr lang="nl-NL" sz="2000" dirty="0"/>
              <a:t>een </a:t>
            </a:r>
            <a:r>
              <a:rPr lang="nl-NL" sz="2000" dirty="0" err="1"/>
              <a:t>genvariant</a:t>
            </a:r>
            <a:r>
              <a:rPr lang="nl-NL" sz="2000" dirty="0"/>
              <a:t> bij ten minste 1% van de bevolking voorkomt, spreekt men van een genetisch polymorfisme. </a:t>
            </a:r>
          </a:p>
          <a:p>
            <a:endParaRPr lang="nl-NL" sz="2000" dirty="0" smtClean="0"/>
          </a:p>
          <a:p>
            <a:r>
              <a:rPr lang="nl-NL" sz="2000" dirty="0" smtClean="0"/>
              <a:t>Wildtype </a:t>
            </a:r>
            <a:r>
              <a:rPr lang="nl-NL" sz="2000" dirty="0"/>
              <a:t>is de benaming voor het meest voorkomende actieve allel. </a:t>
            </a:r>
          </a:p>
        </p:txBody>
      </p:sp>
      <p:pic>
        <p:nvPicPr>
          <p:cNvPr id="5" name="Afbeelding 4"/>
          <p:cNvPicPr>
            <a:picLocks noChangeAspect="1"/>
          </p:cNvPicPr>
          <p:nvPr/>
        </p:nvPicPr>
        <p:blipFill>
          <a:blip r:embed="rId2"/>
          <a:stretch>
            <a:fillRect/>
          </a:stretch>
        </p:blipFill>
        <p:spPr>
          <a:xfrm>
            <a:off x="9745908" y="4060723"/>
            <a:ext cx="1465324" cy="1514168"/>
          </a:xfrm>
          <a:prstGeom prst="rect">
            <a:avLst/>
          </a:prstGeom>
        </p:spPr>
      </p:pic>
    </p:spTree>
    <p:extLst>
      <p:ext uri="{BB962C8B-B14F-4D97-AF65-F5344CB8AC3E}">
        <p14:creationId xmlns:p14="http://schemas.microsoft.com/office/powerpoint/2010/main" val="3770780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Achtergrond</a:t>
            </a:r>
            <a:endParaRPr lang="nl-NL" dirty="0"/>
          </a:p>
        </p:txBody>
      </p:sp>
      <p:graphicFrame>
        <p:nvGraphicFramePr>
          <p:cNvPr id="3" name="Tijdelijke aanduiding voor inhoud 2"/>
          <p:cNvGraphicFramePr>
            <a:graphicFrameLocks noGrp="1"/>
          </p:cNvGraphicFramePr>
          <p:nvPr>
            <p:ph idx="1"/>
            <p:extLst/>
          </p:nvPr>
        </p:nvGraphicFramePr>
        <p:xfrm>
          <a:off x="1541304" y="1876514"/>
          <a:ext cx="9173544" cy="2804160"/>
        </p:xfrm>
        <a:graphic>
          <a:graphicData uri="http://schemas.openxmlformats.org/drawingml/2006/table">
            <a:tbl>
              <a:tblPr firstRow="1" bandRow="1">
                <a:tableStyleId>{5C22544A-7EE6-4342-B048-85BDC9FD1C3A}</a:tableStyleId>
              </a:tblPr>
              <a:tblGrid>
                <a:gridCol w="3125564">
                  <a:extLst>
                    <a:ext uri="{9D8B030D-6E8A-4147-A177-3AD203B41FA5}">
                      <a16:colId xmlns:a16="http://schemas.microsoft.com/office/drawing/2014/main" val="20000"/>
                    </a:ext>
                  </a:extLst>
                </a:gridCol>
                <a:gridCol w="2568445">
                  <a:extLst>
                    <a:ext uri="{9D8B030D-6E8A-4147-A177-3AD203B41FA5}">
                      <a16:colId xmlns:a16="http://schemas.microsoft.com/office/drawing/2014/main" val="20001"/>
                    </a:ext>
                  </a:extLst>
                </a:gridCol>
                <a:gridCol w="3479535">
                  <a:extLst>
                    <a:ext uri="{9D8B030D-6E8A-4147-A177-3AD203B41FA5}">
                      <a16:colId xmlns:a16="http://schemas.microsoft.com/office/drawing/2014/main" val="20002"/>
                    </a:ext>
                  </a:extLst>
                </a:gridCol>
              </a:tblGrid>
              <a:tr h="370840">
                <a:tc>
                  <a:txBody>
                    <a:bodyPr/>
                    <a:lstStyle/>
                    <a:p>
                      <a:r>
                        <a:rPr lang="nl-NL" sz="1600" dirty="0" smtClean="0"/>
                        <a:t>Cytochroom P450 enzym</a:t>
                      </a:r>
                      <a:endParaRPr lang="nl-NL" sz="1600" dirty="0"/>
                    </a:p>
                  </a:txBody>
                  <a:tcPr/>
                </a:tc>
                <a:tc>
                  <a:txBody>
                    <a:bodyPr/>
                    <a:lstStyle/>
                    <a:p>
                      <a:r>
                        <a:rPr lang="nl-NL" sz="1600" dirty="0" smtClean="0"/>
                        <a:t>% geneesmiddelen</a:t>
                      </a:r>
                      <a:r>
                        <a:rPr lang="nl-NL" sz="1600" baseline="0" dirty="0" smtClean="0"/>
                        <a:t> via dit enzym gemetaboliseerd</a:t>
                      </a:r>
                      <a:endParaRPr lang="nl-NL" sz="1600" dirty="0"/>
                    </a:p>
                  </a:txBody>
                  <a:tcPr/>
                </a:tc>
                <a:tc>
                  <a:txBody>
                    <a:bodyPr/>
                    <a:lstStyle/>
                    <a:p>
                      <a:r>
                        <a:rPr lang="nl-NL" sz="1600" dirty="0" smtClean="0"/>
                        <a:t>Referentiewaarden:</a:t>
                      </a:r>
                      <a:r>
                        <a:rPr lang="nl-NL" sz="1600" baseline="0" dirty="0" smtClean="0"/>
                        <a:t> </a:t>
                      </a:r>
                    </a:p>
                    <a:p>
                      <a:r>
                        <a:rPr lang="nl-NL" sz="1600" dirty="0" smtClean="0"/>
                        <a:t>% (</a:t>
                      </a:r>
                      <a:r>
                        <a:rPr lang="nl-NL" sz="1600" dirty="0" err="1" smtClean="0"/>
                        <a:t>Kaukasische</a:t>
                      </a:r>
                      <a:r>
                        <a:rPr lang="nl-NL" sz="1600" dirty="0" smtClean="0"/>
                        <a:t>) bevolking*</a:t>
                      </a:r>
                      <a:endParaRPr lang="nl-NL" sz="1600" dirty="0"/>
                    </a:p>
                  </a:txBody>
                  <a:tcPr/>
                </a:tc>
                <a:extLst>
                  <a:ext uri="{0D108BD9-81ED-4DB2-BD59-A6C34878D82A}">
                    <a16:rowId xmlns:a16="http://schemas.microsoft.com/office/drawing/2014/main" val="10000"/>
                  </a:ext>
                </a:extLst>
              </a:tr>
              <a:tr h="370840">
                <a:tc>
                  <a:txBody>
                    <a:bodyPr/>
                    <a:lstStyle/>
                    <a:p>
                      <a:r>
                        <a:rPr lang="nl-NL" dirty="0" smtClean="0"/>
                        <a:t>CYP1A2</a:t>
                      </a:r>
                      <a:endParaRPr lang="nl-NL" dirty="0"/>
                    </a:p>
                  </a:txBody>
                  <a:tcPr/>
                </a:tc>
                <a:tc>
                  <a:txBody>
                    <a:bodyPr/>
                    <a:lstStyle/>
                    <a:p>
                      <a:r>
                        <a:rPr lang="nl-NL" dirty="0" smtClean="0"/>
                        <a:t>8-10%</a:t>
                      </a:r>
                      <a:endParaRPr lang="nl-NL" dirty="0"/>
                    </a:p>
                  </a:txBody>
                  <a:tcPr/>
                </a:tc>
                <a:tc>
                  <a:txBody>
                    <a:bodyPr/>
                    <a:lstStyle/>
                    <a:p>
                      <a:r>
                        <a:rPr lang="nl-NL" dirty="0" smtClean="0"/>
                        <a:t>?</a:t>
                      </a:r>
                      <a:endParaRPr lang="nl-NL" dirty="0"/>
                    </a:p>
                  </a:txBody>
                  <a:tcPr/>
                </a:tc>
                <a:extLst>
                  <a:ext uri="{0D108BD9-81ED-4DB2-BD59-A6C34878D82A}">
                    <a16:rowId xmlns:a16="http://schemas.microsoft.com/office/drawing/2014/main" val="10001"/>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nl-NL" dirty="0" smtClean="0"/>
                        <a:t>CYP2C9</a:t>
                      </a:r>
                    </a:p>
                  </a:txBody>
                  <a:tcPr/>
                </a:tc>
                <a:tc>
                  <a:txBody>
                    <a:bodyPr/>
                    <a:lstStyle/>
                    <a:p>
                      <a:r>
                        <a:rPr lang="nl-NL" dirty="0" smtClean="0"/>
                        <a:t>10-20%</a:t>
                      </a:r>
                      <a:endParaRPr lang="nl-NL" dirty="0"/>
                    </a:p>
                  </a:txBody>
                  <a:tcPr/>
                </a:tc>
                <a:tc>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fr-FR" sz="1800" b="0" i="0" kern="1200" dirty="0" smtClean="0">
                          <a:solidFill>
                            <a:schemeClr val="dk1"/>
                          </a:solidFill>
                          <a:effectLst/>
                          <a:latin typeface="+mn-lt"/>
                          <a:ea typeface="+mn-ea"/>
                          <a:cs typeface="+mn-cs"/>
                        </a:rPr>
                        <a:t>2-5% PM, 15% IM</a:t>
                      </a:r>
                      <a:endParaRPr lang="nl-NL" dirty="0" smtClean="0"/>
                    </a:p>
                  </a:txBody>
                  <a:tcPr/>
                </a:tc>
                <a:extLst>
                  <a:ext uri="{0D108BD9-81ED-4DB2-BD59-A6C34878D82A}">
                    <a16:rowId xmlns:a16="http://schemas.microsoft.com/office/drawing/2014/main" val="10002"/>
                  </a:ext>
                </a:extLst>
              </a:tr>
              <a:tr h="370840">
                <a:tc>
                  <a:txBody>
                    <a:bodyPr/>
                    <a:lstStyle/>
                    <a:p>
                      <a:r>
                        <a:rPr lang="nl-NL" dirty="0" smtClean="0"/>
                        <a:t>CYP2C19</a:t>
                      </a:r>
                      <a:endParaRPr lang="nl-NL" dirty="0"/>
                    </a:p>
                  </a:txBody>
                  <a:tcPr/>
                </a:tc>
                <a:tc>
                  <a:txBody>
                    <a:bodyPr/>
                    <a:lstStyle/>
                    <a:p>
                      <a:r>
                        <a:rPr lang="nl-NL" dirty="0" smtClean="0"/>
                        <a:t>8%</a:t>
                      </a:r>
                      <a:endParaRPr lang="nl-NL" dirty="0"/>
                    </a:p>
                  </a:txBody>
                  <a:tcPr/>
                </a:tc>
                <a:tc>
                  <a:txBody>
                    <a:bodyPr/>
                    <a:lstStyle/>
                    <a:p>
                      <a:r>
                        <a:rPr lang="nl-NL" dirty="0" smtClean="0"/>
                        <a:t>3-5% PM, 15% IM</a:t>
                      </a:r>
                      <a:endParaRPr lang="nl-NL" dirty="0"/>
                    </a:p>
                  </a:txBody>
                  <a:tcPr/>
                </a:tc>
                <a:extLst>
                  <a:ext uri="{0D108BD9-81ED-4DB2-BD59-A6C34878D82A}">
                    <a16:rowId xmlns:a16="http://schemas.microsoft.com/office/drawing/2014/main" val="10003"/>
                  </a:ext>
                </a:extLst>
              </a:tr>
              <a:tr h="370840">
                <a:tc>
                  <a:txBody>
                    <a:bodyPr/>
                    <a:lstStyle/>
                    <a:p>
                      <a:r>
                        <a:rPr lang="nl-NL" dirty="0" smtClean="0"/>
                        <a:t>CYP2D6</a:t>
                      </a:r>
                    </a:p>
                  </a:txBody>
                  <a:tcPr/>
                </a:tc>
                <a:tc>
                  <a:txBody>
                    <a:bodyPr/>
                    <a:lstStyle/>
                    <a:p>
                      <a:r>
                        <a:rPr lang="nl-NL" dirty="0" smtClean="0"/>
                        <a:t>25%</a:t>
                      </a:r>
                      <a:endParaRPr lang="nl-NL" dirty="0"/>
                    </a:p>
                  </a:txBody>
                  <a:tcPr/>
                </a:tc>
                <a:tc>
                  <a:txBody>
                    <a:bodyPr/>
                    <a:lstStyle/>
                    <a:p>
                      <a:r>
                        <a:rPr lang="nl-NL" dirty="0" smtClean="0"/>
                        <a:t>5-10% PM, 10%</a:t>
                      </a:r>
                      <a:r>
                        <a:rPr lang="nl-NL" baseline="0" dirty="0" smtClean="0"/>
                        <a:t> IM, 3% UM</a:t>
                      </a:r>
                      <a:endParaRPr lang="nl-NL" dirty="0"/>
                    </a:p>
                  </a:txBody>
                  <a:tcPr/>
                </a:tc>
                <a:extLst>
                  <a:ext uri="{0D108BD9-81ED-4DB2-BD59-A6C34878D82A}">
                    <a16:rowId xmlns:a16="http://schemas.microsoft.com/office/drawing/2014/main" val="10004"/>
                  </a:ext>
                </a:extLst>
              </a:tr>
              <a:tr h="370840">
                <a:tc>
                  <a:txBody>
                    <a:bodyPr/>
                    <a:lstStyle/>
                    <a:p>
                      <a:r>
                        <a:rPr lang="nl-NL" dirty="0" smtClean="0"/>
                        <a:t>CYP3A4</a:t>
                      </a:r>
                      <a:endParaRPr lang="nl-NL" dirty="0"/>
                    </a:p>
                  </a:txBody>
                  <a:tcPr/>
                </a:tc>
                <a:tc>
                  <a:txBody>
                    <a:bodyPr/>
                    <a:lstStyle/>
                    <a:p>
                      <a:r>
                        <a:rPr lang="nl-NL" dirty="0" smtClean="0"/>
                        <a:t>50-60%</a:t>
                      </a:r>
                      <a:endParaRPr lang="nl-NL" dirty="0"/>
                    </a:p>
                  </a:txBody>
                  <a:tcPr/>
                </a:tc>
                <a:tc>
                  <a:txBody>
                    <a:bodyPr/>
                    <a:lstStyle/>
                    <a:p>
                      <a:r>
                        <a:rPr lang="nl-NL" dirty="0" smtClean="0"/>
                        <a:t>0,3% PM, 5% IM</a:t>
                      </a:r>
                      <a:endParaRPr lang="nl-NL" dirty="0"/>
                    </a:p>
                  </a:txBody>
                  <a:tcPr/>
                </a:tc>
                <a:extLst>
                  <a:ext uri="{0D108BD9-81ED-4DB2-BD59-A6C34878D82A}">
                    <a16:rowId xmlns:a16="http://schemas.microsoft.com/office/drawing/2014/main" val="10005"/>
                  </a:ext>
                </a:extLst>
              </a:tr>
              <a:tr h="370840">
                <a:tc>
                  <a:txBody>
                    <a:bodyPr/>
                    <a:lstStyle/>
                    <a:p>
                      <a:r>
                        <a:rPr lang="nl-NL" dirty="0" smtClean="0"/>
                        <a:t>CYP3A5</a:t>
                      </a:r>
                      <a:endParaRPr lang="nl-NL"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nl-NL" dirty="0" smtClean="0"/>
                        <a:t>50-60%</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nl-NL" dirty="0" smtClean="0"/>
                        <a:t>20% </a:t>
                      </a:r>
                      <a:r>
                        <a:rPr lang="nl-NL" dirty="0" err="1" smtClean="0"/>
                        <a:t>expressor</a:t>
                      </a:r>
                      <a:r>
                        <a:rPr lang="nl-NL" dirty="0" smtClean="0"/>
                        <a:t>, 80% non-</a:t>
                      </a:r>
                      <a:r>
                        <a:rPr lang="nl-NL" dirty="0" err="1" smtClean="0"/>
                        <a:t>expressor</a:t>
                      </a:r>
                      <a:endParaRPr lang="nl-NL" dirty="0" smtClean="0"/>
                    </a:p>
                  </a:txBody>
                  <a:tcPr/>
                </a:tc>
                <a:extLst>
                  <a:ext uri="{0D108BD9-81ED-4DB2-BD59-A6C34878D82A}">
                    <a16:rowId xmlns:a16="http://schemas.microsoft.com/office/drawing/2014/main" val="10006"/>
                  </a:ext>
                </a:extLst>
              </a:tr>
            </a:tbl>
          </a:graphicData>
        </a:graphic>
      </p:graphicFrame>
      <p:sp>
        <p:nvSpPr>
          <p:cNvPr id="4" name="Rechthoek 3"/>
          <p:cNvSpPr/>
          <p:nvPr/>
        </p:nvSpPr>
        <p:spPr>
          <a:xfrm>
            <a:off x="192000" y="6222267"/>
            <a:ext cx="6096000" cy="261610"/>
          </a:xfrm>
          <a:prstGeom prst="rect">
            <a:avLst/>
          </a:prstGeom>
        </p:spPr>
        <p:txBody>
          <a:bodyPr>
            <a:spAutoFit/>
          </a:bodyPr>
          <a:lstStyle/>
          <a:p>
            <a:r>
              <a:rPr lang="nl-NL" sz="1100" i="1" dirty="0" smtClean="0"/>
              <a:t>*https</a:t>
            </a:r>
            <a:r>
              <a:rPr lang="nl-NL" sz="1100" i="1" dirty="0"/>
              <a:t>://www.erasmusmc.nl/akc/diagnostiek/farmacogenetica/professionals/genen/</a:t>
            </a:r>
          </a:p>
        </p:txBody>
      </p:sp>
    </p:spTree>
    <p:extLst>
      <p:ext uri="{BB962C8B-B14F-4D97-AF65-F5344CB8AC3E}">
        <p14:creationId xmlns:p14="http://schemas.microsoft.com/office/powerpoint/2010/main" val="4102449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NMP">
      <a:dk1>
        <a:sysClr val="windowText" lastClr="000000"/>
      </a:dk1>
      <a:lt1>
        <a:sysClr val="window" lastClr="FFFFFF"/>
      </a:lt1>
      <a:dk2>
        <a:srgbClr val="00436F"/>
      </a:dk2>
      <a:lt2>
        <a:srgbClr val="3DA9D2"/>
      </a:lt2>
      <a:accent1>
        <a:srgbClr val="00436F"/>
      </a:accent1>
      <a:accent2>
        <a:srgbClr val="3DA9D2"/>
      </a:accent2>
      <a:accent3>
        <a:srgbClr val="9FD4E9"/>
      </a:accent3>
      <a:accent4>
        <a:srgbClr val="EB690B"/>
      </a:accent4>
      <a:accent5>
        <a:srgbClr val="E2001A"/>
      </a:accent5>
      <a:accent6>
        <a:srgbClr val="00903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NMP Algemeen_16-9_2018_V2.potx" id="{3E5480AD-F108-47C3-B25B-D18EADDE6C5C}" vid="{F3D43999-C04C-42C9-903D-F227DB69B904}"/>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KNMP Algemeen_16-9_2018_V2</Template>
  <TotalTime>1</TotalTime>
  <Words>1293</Words>
  <Application>Microsoft Office PowerPoint</Application>
  <PresentationFormat>Breedbeeld</PresentationFormat>
  <Paragraphs>241</Paragraphs>
  <Slides>32</Slides>
  <Notes>27</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32</vt:i4>
      </vt:variant>
    </vt:vector>
  </HeadingPairs>
  <TitlesOfParts>
    <vt:vector size="35" baseType="lpstr">
      <vt:lpstr>Arial</vt:lpstr>
      <vt:lpstr>Calibri</vt:lpstr>
      <vt:lpstr>Office-thema</vt:lpstr>
      <vt:lpstr>PowerPoint-presentatie</vt:lpstr>
      <vt:lpstr>2017     V2.1 20171213</vt:lpstr>
      <vt:lpstr>Inhoud</vt:lpstr>
      <vt:lpstr>Inleiding</vt:lpstr>
      <vt:lpstr>inleiding</vt:lpstr>
      <vt:lpstr>Waarom farmacogenetica? </vt:lpstr>
      <vt:lpstr>Achtergrond</vt:lpstr>
      <vt:lpstr>Achtergrond</vt:lpstr>
      <vt:lpstr>Achtergrond</vt:lpstr>
      <vt:lpstr>Geneesmiddelen</vt:lpstr>
      <vt:lpstr>Geneesmiddelen</vt:lpstr>
      <vt:lpstr>Casuïstiek I</vt:lpstr>
      <vt:lpstr>Casuïstiek I</vt:lpstr>
      <vt:lpstr>Casuïstiek I</vt:lpstr>
      <vt:lpstr>Casuïstiek II</vt:lpstr>
      <vt:lpstr>Casuïstiek II</vt:lpstr>
      <vt:lpstr>Casuïstiek II</vt:lpstr>
      <vt:lpstr>Welke patiënten komen in aanmerking? </vt:lpstr>
      <vt:lpstr>Hoe worden patiënten geselecteerd? </vt:lpstr>
      <vt:lpstr>Hoe worden patiënten geïnformeerd? </vt:lpstr>
      <vt:lpstr>Hoe ziet een test eruit? </vt:lpstr>
      <vt:lpstr>Speekselkit</vt:lpstr>
      <vt:lpstr>Wangslijmvlieskit</vt:lpstr>
      <vt:lpstr>Waar kunnen testen gedaan worden?</vt:lpstr>
      <vt:lpstr>Kosten</vt:lpstr>
      <vt:lpstr>Kosten</vt:lpstr>
      <vt:lpstr>Aanvragen test</vt:lpstr>
      <vt:lpstr>Uitslag van het lab</vt:lpstr>
      <vt:lpstr>Vastlegging uitslag </vt:lpstr>
      <vt:lpstr>Medicatiebewaking - Tramadol</vt:lpstr>
      <vt:lpstr>Medicatiebewaking - Clopidogrel</vt:lpstr>
      <vt:lpstr>Vragen</vt:lpstr>
    </vt:vector>
  </TitlesOfParts>
  <Company>KNMP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Ilse Nijland</dc:creator>
  <cp:lastModifiedBy>Karen Bos</cp:lastModifiedBy>
  <cp:revision>1</cp:revision>
  <dcterms:created xsi:type="dcterms:W3CDTF">2018-01-23T12:20:12Z</dcterms:created>
  <dcterms:modified xsi:type="dcterms:W3CDTF">2021-10-20T13:59:48Z</dcterms:modified>
</cp:coreProperties>
</file>