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6" userDrawn="1">
          <p15:clr>
            <a:srgbClr val="A4A3A4"/>
          </p15:clr>
        </p15:guide>
        <p15:guide id="2" pos="1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690B"/>
    <a:srgbClr val="00436F"/>
    <a:srgbClr val="D6380D"/>
    <a:srgbClr val="003258"/>
    <a:srgbClr val="0079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86411" autoAdjust="0"/>
  </p:normalViewPr>
  <p:slideViewPr>
    <p:cSldViewPr snapToGrid="0" snapToObjects="1">
      <p:cViewPr varScale="1">
        <p:scale>
          <a:sx n="114" d="100"/>
          <a:sy n="114" d="100"/>
        </p:scale>
        <p:origin x="300" y="144"/>
      </p:cViewPr>
      <p:guideLst>
        <p:guide orient="horz" pos="2206"/>
        <p:guide pos="1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3A5341-3A4E-4256-9FFD-B257D7B401B2}" type="datetimeFigureOut">
              <a:rPr lang="nl-NL" smtClean="0"/>
              <a:t>25-2-2022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02D429-6E5A-4A52-8653-DF9FAA1A6D2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070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BE7333-4336-49CB-BE91-40B62C6F31B1}" type="datetimeFigureOut">
              <a:rPr lang="nl-NL" smtClean="0"/>
              <a:t>25-2-2022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E5467-B457-40CB-B411-D0E5812322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3069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8E5467-B457-40CB-B411-D0E581232287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1821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8E5467-B457-40CB-B411-D0E581232287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110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0DE81-E4B8-4ADE-9067-E7DB61104FEF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4081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0DE81-E4B8-4ADE-9067-E7DB61104FEF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8954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0DE81-E4B8-4ADE-9067-E7DB61104FEF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6084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0DE81-E4B8-4ADE-9067-E7DB61104FEF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586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0DE81-E4B8-4ADE-9067-E7DB61104FEF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555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b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0DE81-E4B8-4ADE-9067-E7DB61104FEF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5442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oorbla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82935" y="2946786"/>
            <a:ext cx="7508703" cy="2916000"/>
          </a:xfrm>
          <a:prstGeom prst="rect">
            <a:avLst/>
          </a:prstGeom>
        </p:spPr>
      </p:pic>
      <p:sp>
        <p:nvSpPr>
          <p:cNvPr id="4" name="Rechthoek 3"/>
          <p:cNvSpPr/>
          <p:nvPr userDrawn="1"/>
        </p:nvSpPr>
        <p:spPr>
          <a:xfrm>
            <a:off x="9100038" y="5961186"/>
            <a:ext cx="3091972" cy="89682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800"/>
          </a:p>
        </p:txBody>
      </p:sp>
      <p:sp>
        <p:nvSpPr>
          <p:cNvPr id="12" name="Rechthoek 11"/>
          <p:cNvSpPr/>
          <p:nvPr userDrawn="1"/>
        </p:nvSpPr>
        <p:spPr>
          <a:xfrm>
            <a:off x="190800" y="0"/>
            <a:ext cx="9964616" cy="1261884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r>
              <a:rPr lang="nl-NL" sz="3800" b="1" cap="all" baseline="0" dirty="0">
                <a:solidFill>
                  <a:schemeClr val="tx2"/>
                </a:solidFill>
              </a:rPr>
              <a:t>Koninklijke </a:t>
            </a:r>
            <a:r>
              <a:rPr lang="nl-NL" sz="3800" b="1" cap="all" baseline="0" dirty="0" err="1">
                <a:solidFill>
                  <a:schemeClr val="tx2"/>
                </a:solidFill>
              </a:rPr>
              <a:t>nederlandse</a:t>
            </a:r>
            <a:r>
              <a:rPr lang="nl-NL" sz="3800" b="1" cap="all" baseline="0" dirty="0">
                <a:solidFill>
                  <a:schemeClr val="tx2"/>
                </a:solidFill>
              </a:rPr>
              <a:t> maatschappij ter</a:t>
            </a:r>
            <a:br>
              <a:rPr lang="nl-NL" sz="3800" b="1" cap="all" baseline="0" dirty="0">
                <a:solidFill>
                  <a:schemeClr val="tx2"/>
                </a:solidFill>
              </a:rPr>
            </a:br>
            <a:r>
              <a:rPr lang="nl-NL" sz="3800" b="1" cap="all" baseline="0" dirty="0">
                <a:solidFill>
                  <a:schemeClr val="tx2"/>
                </a:solidFill>
              </a:rPr>
              <a:t>bevordering der </a:t>
            </a:r>
            <a:r>
              <a:rPr lang="nl-NL" sz="3800" b="1" cap="all" baseline="0" dirty="0" err="1">
                <a:solidFill>
                  <a:schemeClr val="tx2"/>
                </a:solidFill>
              </a:rPr>
              <a:t>pharmacie</a:t>
            </a:r>
            <a:endParaRPr lang="nl-NL" sz="3800" b="1" cap="all" baseline="0" dirty="0">
              <a:solidFill>
                <a:schemeClr val="tx2"/>
              </a:solidFill>
            </a:endParaRP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0"/>
          </p:nvPr>
        </p:nvSpPr>
        <p:spPr>
          <a:xfrm>
            <a:off x="192001" y="1770217"/>
            <a:ext cx="6423025" cy="4630738"/>
          </a:xfrm>
        </p:spPr>
        <p:txBody>
          <a:bodyPr/>
          <a:lstStyle>
            <a:lvl1pPr>
              <a:defRPr sz="1100"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4" name="Titel 13"/>
          <p:cNvSpPr>
            <a:spLocks noGrp="1"/>
          </p:cNvSpPr>
          <p:nvPr>
            <p:ph type="title" hasCustomPrompt="1"/>
          </p:nvPr>
        </p:nvSpPr>
        <p:spPr>
          <a:xfrm>
            <a:off x="6970826" y="5924617"/>
            <a:ext cx="5024323" cy="307777"/>
          </a:xfrm>
        </p:spPr>
        <p:txBody>
          <a:bodyPr/>
          <a:lstStyle>
            <a:lvl1pPr algn="r">
              <a:defRPr lang="nl-NL" sz="2000" b="1" kern="1200" cap="all" spc="200" baseline="0" dirty="0">
                <a:solidFill>
                  <a:schemeClr val="accent1"/>
                </a:solidFill>
                <a:latin typeface="+mn-lt"/>
                <a:ea typeface="+mn-ea"/>
                <a:cs typeface="Calibri"/>
              </a:defRPr>
            </a:lvl1pPr>
          </a:lstStyle>
          <a:p>
            <a:r>
              <a:rPr lang="nl-NL" dirty="0"/>
              <a:t>maand jaar</a:t>
            </a:r>
          </a:p>
        </p:txBody>
      </p:sp>
    </p:spTree>
    <p:extLst>
      <p:ext uri="{BB962C8B-B14F-4D97-AF65-F5344CB8AC3E}">
        <p14:creationId xmlns:p14="http://schemas.microsoft.com/office/powerpoint/2010/main" val="1947800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kst_Teks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AC69ED11-C69E-964B-944D-41F160558BEF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90800" y="1"/>
            <a:ext cx="11582400" cy="584775"/>
          </a:xfrm>
        </p:spPr>
        <p:txBody>
          <a:bodyPr anchor="t" anchorCtr="0"/>
          <a:lstStyle>
            <a:lvl1pPr algn="l">
              <a:defRPr sz="3800" b="1" baseline="0"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12000" y="1800000"/>
            <a:ext cx="3960000" cy="4320000"/>
          </a:xfrm>
        </p:spPr>
        <p:txBody>
          <a:bodyPr>
            <a:normAutofit/>
          </a:bodyPr>
          <a:lstStyle>
            <a:lvl1pPr marL="0" indent="0">
              <a:buNone/>
              <a:defRPr sz="25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813608" y="1800000"/>
            <a:ext cx="7020000" cy="4320000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8241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afbeelding 4"/>
          <p:cNvSpPr>
            <a:spLocks noGrp="1"/>
          </p:cNvSpPr>
          <p:nvPr>
            <p:ph type="pic" sz="quarter" idx="11"/>
          </p:nvPr>
        </p:nvSpPr>
        <p:spPr>
          <a:xfrm>
            <a:off x="758979" y="1880010"/>
            <a:ext cx="2020887" cy="2073275"/>
          </a:xfrm>
        </p:spPr>
        <p:txBody>
          <a:bodyPr/>
          <a:lstStyle>
            <a:lvl1pPr>
              <a:defRPr sz="1100"/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7" name="Tijdelijke aanduiding voor afbeelding 6"/>
          <p:cNvSpPr>
            <a:spLocks noGrp="1"/>
          </p:cNvSpPr>
          <p:nvPr>
            <p:ph type="pic" sz="quarter" idx="12"/>
          </p:nvPr>
        </p:nvSpPr>
        <p:spPr>
          <a:xfrm>
            <a:off x="3805238" y="1039812"/>
            <a:ext cx="2447925" cy="2544763"/>
          </a:xfrm>
        </p:spPr>
        <p:txBody>
          <a:bodyPr/>
          <a:lstStyle>
            <a:lvl1pPr>
              <a:defRPr sz="1100"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afbeelding 6"/>
          <p:cNvSpPr>
            <a:spLocks noGrp="1"/>
          </p:cNvSpPr>
          <p:nvPr>
            <p:ph type="pic" sz="quarter" idx="13"/>
          </p:nvPr>
        </p:nvSpPr>
        <p:spPr>
          <a:xfrm>
            <a:off x="7755348" y="907026"/>
            <a:ext cx="2951981" cy="2839259"/>
          </a:xfrm>
        </p:spPr>
        <p:txBody>
          <a:bodyPr/>
          <a:lstStyle>
            <a:lvl1pPr>
              <a:defRPr sz="1100"/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9" name="Tijdelijke aanduiding voor afbeelding 6"/>
          <p:cNvSpPr>
            <a:spLocks noGrp="1"/>
          </p:cNvSpPr>
          <p:nvPr>
            <p:ph type="pic" sz="quarter" idx="14"/>
          </p:nvPr>
        </p:nvSpPr>
        <p:spPr>
          <a:xfrm>
            <a:off x="2385169" y="3163529"/>
            <a:ext cx="2785140" cy="2829749"/>
          </a:xfrm>
        </p:spPr>
        <p:txBody>
          <a:bodyPr/>
          <a:lstStyle>
            <a:lvl1pPr>
              <a:defRPr sz="1100"/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0" name="Tijdelijke aanduiding voor afbeelding 6"/>
          <p:cNvSpPr>
            <a:spLocks noGrp="1"/>
          </p:cNvSpPr>
          <p:nvPr>
            <p:ph type="pic" sz="quarter" idx="15"/>
          </p:nvPr>
        </p:nvSpPr>
        <p:spPr>
          <a:xfrm>
            <a:off x="6872595" y="3423008"/>
            <a:ext cx="2785140" cy="2829749"/>
          </a:xfrm>
        </p:spPr>
        <p:txBody>
          <a:bodyPr/>
          <a:lstStyle>
            <a:lvl1pPr>
              <a:defRPr sz="1100"/>
            </a:lvl1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AC69ED11-C69E-964B-944D-41F160558BEF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</a:p>
        </p:txBody>
      </p:sp>
    </p:spTree>
    <p:extLst>
      <p:ext uri="{BB962C8B-B14F-4D97-AF65-F5344CB8AC3E}">
        <p14:creationId xmlns:p14="http://schemas.microsoft.com/office/powerpoint/2010/main" val="2215680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9807" y="6418263"/>
            <a:ext cx="544288" cy="365125"/>
          </a:xfrm>
          <a:prstGeom prst="rect">
            <a:avLst/>
          </a:prstGeom>
        </p:spPr>
        <p:txBody>
          <a:bodyPr/>
          <a:lstStyle/>
          <a:p>
            <a:fld id="{F8FDE2C0-1805-479D-83D9-3575189041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11107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89807" y="6418263"/>
            <a:ext cx="544288" cy="365125"/>
          </a:xfrm>
          <a:prstGeom prst="rect">
            <a:avLst/>
          </a:prstGeom>
        </p:spPr>
        <p:txBody>
          <a:bodyPr/>
          <a:lstStyle/>
          <a:p>
            <a:fld id="{F8FDE2C0-1805-479D-83D9-3575189041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4207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90800" y="4"/>
            <a:ext cx="11520000" cy="584775"/>
          </a:xfrm>
        </p:spPr>
        <p:txBody>
          <a:bodyPr/>
          <a:lstStyle>
            <a:lvl1pPr>
              <a:defRPr sz="3800" baseline="0">
                <a:solidFill>
                  <a:srgbClr val="00436F"/>
                </a:solidFill>
              </a:defRPr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12000" y="1799999"/>
            <a:ext cx="11149904" cy="900000"/>
          </a:xfrm>
        </p:spPr>
        <p:txBody>
          <a:bodyPr/>
          <a:lstStyle>
            <a:lvl1pPr marL="0" indent="0" algn="l">
              <a:buNone/>
              <a:defRPr>
                <a:solidFill>
                  <a:srgbClr val="EB690B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AC69ED11-C69E-964B-944D-41F160558B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3653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titel_Teks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AC69ED11-C69E-964B-944D-41F160558BEF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92000" y="3"/>
            <a:ext cx="11582400" cy="584775"/>
          </a:xfrm>
        </p:spPr>
        <p:txBody>
          <a:bodyPr/>
          <a:lstStyle>
            <a:lvl1pPr>
              <a:defRPr baseline="0">
                <a:solidFill>
                  <a:srgbClr val="00436F"/>
                </a:solidFill>
              </a:defRPr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5" name="Subtitel 2"/>
          <p:cNvSpPr>
            <a:spLocks noGrp="1"/>
          </p:cNvSpPr>
          <p:nvPr>
            <p:ph type="subTitle" idx="13"/>
          </p:nvPr>
        </p:nvSpPr>
        <p:spPr>
          <a:xfrm>
            <a:off x="612000" y="1799999"/>
            <a:ext cx="11149904" cy="435201"/>
          </a:xfrm>
        </p:spPr>
        <p:txBody>
          <a:bodyPr/>
          <a:lstStyle>
            <a:lvl1pPr marL="0" indent="0" algn="l">
              <a:buNone/>
              <a:defRPr>
                <a:solidFill>
                  <a:srgbClr val="EB690B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2000" y="2432049"/>
            <a:ext cx="11160000" cy="3687949"/>
          </a:xfrm>
        </p:spPr>
        <p:txBody>
          <a:bodyPr wrap="square"/>
          <a:lstStyle>
            <a:lvl5pPr>
              <a:defRPr sz="1400"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74732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_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AC69ED11-C69E-964B-944D-41F160558BEF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1"/>
          </p:nvPr>
        </p:nvSpPr>
        <p:spPr>
          <a:xfrm>
            <a:off x="612000" y="1800000"/>
            <a:ext cx="11160000" cy="4320000"/>
          </a:xfrm>
        </p:spPr>
        <p:txBody>
          <a:bodyPr numCol="2" spcCol="18000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8745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92000" y="3"/>
            <a:ext cx="11582400" cy="584775"/>
          </a:xfrm>
        </p:spPr>
        <p:txBody>
          <a:bodyPr/>
          <a:lstStyle>
            <a:lvl1pPr>
              <a:defRPr baseline="0">
                <a:solidFill>
                  <a:srgbClr val="00436F"/>
                </a:solidFill>
              </a:defRPr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2000" y="1799999"/>
            <a:ext cx="11160000" cy="4320000"/>
          </a:xfrm>
        </p:spPr>
        <p:txBody>
          <a:bodyPr wrap="square"/>
          <a:lstStyle>
            <a:lvl5pPr>
              <a:defRPr sz="1400"/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AC69ED11-C69E-964B-944D-41F160558B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8479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_Teksten/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92000" y="827"/>
            <a:ext cx="11474824" cy="58477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12000" y="1800000"/>
            <a:ext cx="5400000" cy="4320000"/>
          </a:xfrm>
        </p:spPr>
        <p:txBody>
          <a:bodyPr/>
          <a:lstStyle>
            <a:lvl1pPr>
              <a:buClr>
                <a:srgbClr val="EB690B"/>
              </a:buClr>
              <a:defRPr sz="25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266824" y="1800000"/>
            <a:ext cx="5400000" cy="4320000"/>
          </a:xfrm>
        </p:spPr>
        <p:txBody>
          <a:bodyPr/>
          <a:lstStyle>
            <a:lvl1pPr>
              <a:defRPr sz="2500">
                <a:solidFill>
                  <a:schemeClr val="tx1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AC69ED11-C69E-964B-944D-41F160558B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7270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AC69ED11-C69E-964B-944D-41F160558BEF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92000" y="0"/>
            <a:ext cx="11586229" cy="58477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7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612000" y="1800000"/>
            <a:ext cx="11160000" cy="43200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49666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90800" y="0"/>
            <a:ext cx="11582400" cy="58477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12000" y="1800000"/>
            <a:ext cx="5400000" cy="720000"/>
          </a:xfrm>
        </p:spPr>
        <p:txBody>
          <a:bodyPr anchor="b"/>
          <a:lstStyle>
            <a:lvl1pPr marL="0" indent="0">
              <a:buNone/>
              <a:defRPr sz="2500" b="1">
                <a:solidFill>
                  <a:srgbClr val="EB690B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2000" y="2700000"/>
            <a:ext cx="5400000" cy="3420000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433608" y="1800000"/>
            <a:ext cx="5400000" cy="720000"/>
          </a:xfrm>
        </p:spPr>
        <p:txBody>
          <a:bodyPr anchor="b"/>
          <a:lstStyle>
            <a:lvl1pPr marL="0" indent="0">
              <a:buNone/>
              <a:defRPr sz="2500" b="1">
                <a:solidFill>
                  <a:srgbClr val="EB690B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433608" y="2700000"/>
            <a:ext cx="5400000" cy="3420000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AC69ED11-C69E-964B-944D-41F160558BE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6383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_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/>
          <p:cNvSpPr>
            <a:spLocks noGrp="1"/>
          </p:cNvSpPr>
          <p:nvPr>
            <p:ph type="sldNum" sz="quarter" idx="10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/>
          <a:lstStyle/>
          <a:p>
            <a:fld id="{AC69ED11-C69E-964B-944D-41F160558BEF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nl-NL" dirty="0"/>
              <a:t>Titel bewerken</a:t>
            </a:r>
          </a:p>
        </p:txBody>
      </p:sp>
      <p:sp>
        <p:nvSpPr>
          <p:cNvPr id="7" name="Tijdelijke aanduiding voor afbeelding 6"/>
          <p:cNvSpPr>
            <a:spLocks noGrp="1"/>
          </p:cNvSpPr>
          <p:nvPr>
            <p:ph type="pic" sz="quarter" idx="12"/>
          </p:nvPr>
        </p:nvSpPr>
        <p:spPr>
          <a:xfrm>
            <a:off x="611999" y="1800000"/>
            <a:ext cx="4680000" cy="4320000"/>
          </a:xfrm>
        </p:spPr>
        <p:txBody>
          <a:bodyPr/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1"/>
          </p:nvPr>
        </p:nvSpPr>
        <p:spPr>
          <a:xfrm>
            <a:off x="5760000" y="1800000"/>
            <a:ext cx="6014400" cy="43200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7003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92000" y="4"/>
            <a:ext cx="11582400" cy="584775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nl-NL" dirty="0"/>
              <a:t>Titel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12000" y="1800000"/>
            <a:ext cx="11160000" cy="432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0273332" y="6102096"/>
            <a:ext cx="1918668" cy="755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54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60" r:id="rId3"/>
    <p:sldLayoutId id="2147483657" r:id="rId4"/>
    <p:sldLayoutId id="2147483650" r:id="rId5"/>
    <p:sldLayoutId id="2147483652" r:id="rId6"/>
    <p:sldLayoutId id="2147483654" r:id="rId7"/>
    <p:sldLayoutId id="2147483653" r:id="rId8"/>
    <p:sldLayoutId id="2147483658" r:id="rId9"/>
    <p:sldLayoutId id="2147483656" r:id="rId10"/>
    <p:sldLayoutId id="2147483659" r:id="rId11"/>
    <p:sldLayoutId id="2147483661" r:id="rId12"/>
    <p:sldLayoutId id="2147483662" r:id="rId13"/>
  </p:sldLayoutIdLst>
  <p:txStyles>
    <p:titleStyle>
      <a:lvl1pPr algn="l" defTabSz="457189" rtl="0" eaLnBrk="1" latinLnBrk="0" hangingPunct="1">
        <a:spcBef>
          <a:spcPct val="0"/>
        </a:spcBef>
        <a:buNone/>
        <a:defRPr sz="3800" b="1" kern="1200" cap="all" baseline="0">
          <a:solidFill>
            <a:srgbClr val="00436F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457189" rtl="0" eaLnBrk="1" latinLnBrk="0" hangingPunct="1">
        <a:spcBef>
          <a:spcPct val="20000"/>
        </a:spcBef>
        <a:buClr>
          <a:srgbClr val="EB690B"/>
        </a:buClr>
        <a:buFont typeface="Arial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457189" rtl="0" eaLnBrk="1" latinLnBrk="0" hangingPunct="1">
        <a:spcBef>
          <a:spcPct val="20000"/>
        </a:spcBef>
        <a:buClr>
          <a:srgbClr val="EB690B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457189" rtl="0" eaLnBrk="1" latinLnBrk="0" hangingPunct="1">
        <a:spcBef>
          <a:spcPct val="20000"/>
        </a:spcBef>
        <a:buClr>
          <a:srgbClr val="EB690B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ct val="20000"/>
        </a:spcBef>
        <a:buClr>
          <a:srgbClr val="EB690B"/>
        </a:buClr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457189" rtl="0" eaLnBrk="1" latinLnBrk="0" hangingPunct="1">
        <a:spcBef>
          <a:spcPct val="20000"/>
        </a:spcBef>
        <a:buClr>
          <a:srgbClr val="EB690B"/>
        </a:buClr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11" Type="http://schemas.openxmlformats.org/officeDocument/2006/relationships/image" Target="../media/image10.png"/><Relationship Id="rId5" Type="http://schemas.openxmlformats.org/officeDocument/2006/relationships/image" Target="../media/image5.jpeg"/><Relationship Id="rId10" Type="http://schemas.microsoft.com/office/2007/relationships/hdphoto" Target="../media/hdphoto1.wdp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5.jpe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7.jpe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6.jpe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5.jpe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1.jpe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7.jpe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6.jpe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52035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2017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1601" y="1640111"/>
            <a:ext cx="61830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00436F"/>
                </a:solidFill>
              </a:rPr>
              <a:t>FARMACOGENETICA</a:t>
            </a:r>
            <a:endParaRPr lang="nl-NL" b="1" dirty="0">
              <a:solidFill>
                <a:srgbClr val="00436F"/>
              </a:solidFill>
            </a:endParaRPr>
          </a:p>
          <a:p>
            <a:r>
              <a:rPr lang="nl-NL" sz="2800" dirty="0">
                <a:solidFill>
                  <a:srgbClr val="EB690B"/>
                </a:solidFill>
              </a:rPr>
              <a:t>Medicijnen op maat – Het zit in de genen</a:t>
            </a:r>
          </a:p>
          <a:p>
            <a:endParaRPr lang="nl-NL" sz="4000" dirty="0">
              <a:solidFill>
                <a:srgbClr val="00436F"/>
              </a:solidFill>
            </a:endParaRPr>
          </a:p>
          <a:p>
            <a:r>
              <a:rPr lang="nl-NL" sz="4000" b="1" dirty="0">
                <a:solidFill>
                  <a:srgbClr val="0079C7"/>
                </a:solidFill>
              </a:rPr>
              <a:t>Uitleg Patiënt</a:t>
            </a:r>
          </a:p>
        </p:txBody>
      </p:sp>
    </p:spTree>
    <p:extLst>
      <p:ext uri="{BB962C8B-B14F-4D97-AF65-F5344CB8AC3E}">
        <p14:creationId xmlns:p14="http://schemas.microsoft.com/office/powerpoint/2010/main" val="2518854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Uitleg patiënt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12000" y="1800000"/>
            <a:ext cx="11160000" cy="5058000"/>
          </a:xfrm>
        </p:spPr>
        <p:txBody>
          <a:bodyPr>
            <a:normAutofit/>
          </a:bodyPr>
          <a:lstStyle/>
          <a:p>
            <a:r>
              <a:rPr lang="nl-NL" dirty="0"/>
              <a:t>In de lever worden medicijnen door enzymen ‘geknipt’ in stukjes.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endParaRPr lang="nl-NL" sz="1200" i="1" dirty="0"/>
          </a:p>
          <a:p>
            <a:pPr marL="0" indent="0">
              <a:buNone/>
            </a:pPr>
            <a:r>
              <a:rPr lang="nl-NL" sz="1400" i="1" dirty="0"/>
              <a:t>*Gebaseerd op presentatie Lucie Douwes Dekker. 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2650" y="2275284"/>
            <a:ext cx="2266950" cy="358140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8154" y="2719748"/>
            <a:ext cx="2505075" cy="1600200"/>
          </a:xfrm>
          <a:prstGeom prst="rect">
            <a:avLst/>
          </a:prstGeom>
        </p:spPr>
      </p:pic>
      <p:sp>
        <p:nvSpPr>
          <p:cNvPr id="8" name="Tekstvak 7"/>
          <p:cNvSpPr txBox="1"/>
          <p:nvPr/>
        </p:nvSpPr>
        <p:spPr>
          <a:xfrm>
            <a:off x="5084618" y="2384757"/>
            <a:ext cx="16209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/>
              <a:t>Lever</a:t>
            </a:r>
            <a:endParaRPr lang="nl-NL" b="1" dirty="0"/>
          </a:p>
        </p:txBody>
      </p:sp>
      <p:pic>
        <p:nvPicPr>
          <p:cNvPr id="1030" name="Picture 6" descr="Afbeeldingsresultaat voor schaar afbeeldi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6051" y="2640911"/>
            <a:ext cx="1118156" cy="73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fbeeldingsresultaat voor schaar afbeeld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031" y="3519848"/>
            <a:ext cx="1063752" cy="695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kstvak 8"/>
          <p:cNvSpPr txBox="1"/>
          <p:nvPr/>
        </p:nvSpPr>
        <p:spPr>
          <a:xfrm>
            <a:off x="5084618" y="4388700"/>
            <a:ext cx="104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Enzymen</a:t>
            </a:r>
          </a:p>
        </p:txBody>
      </p:sp>
      <p:cxnSp>
        <p:nvCxnSpPr>
          <p:cNvPr id="11" name="Rechte verbindingslijn met pijl 10"/>
          <p:cNvCxnSpPr/>
          <p:nvPr/>
        </p:nvCxnSpPr>
        <p:spPr>
          <a:xfrm flipH="1" flipV="1">
            <a:off x="4968153" y="3954274"/>
            <a:ext cx="217036" cy="43442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Rechte verbindingslijn met pijl 20"/>
          <p:cNvCxnSpPr/>
          <p:nvPr/>
        </p:nvCxnSpPr>
        <p:spPr>
          <a:xfrm flipV="1">
            <a:off x="6134157" y="3207295"/>
            <a:ext cx="1156014" cy="1264662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34" name="Picture 10" descr="Afbeeldingsresultaat voor schaar afbeeldi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150" y="2969769"/>
            <a:ext cx="1025236" cy="1025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Rechte verbindingslijn met pijl 18"/>
          <p:cNvCxnSpPr/>
          <p:nvPr/>
        </p:nvCxnSpPr>
        <p:spPr>
          <a:xfrm flipV="1">
            <a:off x="5874889" y="3815270"/>
            <a:ext cx="157017" cy="65668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36" name="Picture 12" descr="Afbeeldingsresultaat voor schaar afbeeldi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076671" y="5064872"/>
            <a:ext cx="1142274" cy="747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2" name="Rechte verbindingslijn met pijl 41"/>
          <p:cNvCxnSpPr/>
          <p:nvPr/>
        </p:nvCxnSpPr>
        <p:spPr>
          <a:xfrm>
            <a:off x="5639841" y="4727140"/>
            <a:ext cx="6942" cy="42100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38" name="Picture 14" descr="Afbeeldingsresultaat voor capsule blauw rood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545" y="5165964"/>
            <a:ext cx="958269" cy="543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Afbeelding 3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816635" y="5305519"/>
            <a:ext cx="755221" cy="265726"/>
          </a:xfrm>
          <a:prstGeom prst="rect">
            <a:avLst/>
          </a:prstGeom>
        </p:spPr>
      </p:pic>
      <p:sp>
        <p:nvSpPr>
          <p:cNvPr id="46" name="Tekstvak 45"/>
          <p:cNvSpPr txBox="1"/>
          <p:nvPr/>
        </p:nvSpPr>
        <p:spPr>
          <a:xfrm>
            <a:off x="6675478" y="4828567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Medicijn</a:t>
            </a:r>
          </a:p>
        </p:txBody>
      </p:sp>
      <p:cxnSp>
        <p:nvCxnSpPr>
          <p:cNvPr id="48" name="Rechte verbindingslijn met pijl 47"/>
          <p:cNvCxnSpPr>
            <a:stCxn id="1036" idx="1"/>
          </p:cNvCxnSpPr>
          <p:nvPr/>
        </p:nvCxnSpPr>
        <p:spPr>
          <a:xfrm>
            <a:off x="6218945" y="5438383"/>
            <a:ext cx="517106" cy="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Rechte verbindingslijn met pijl 51"/>
          <p:cNvCxnSpPr/>
          <p:nvPr/>
        </p:nvCxnSpPr>
        <p:spPr>
          <a:xfrm>
            <a:off x="7652438" y="5437689"/>
            <a:ext cx="517106" cy="1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815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Uitleg patiënt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12000" y="1800000"/>
            <a:ext cx="11160000" cy="4950756"/>
          </a:xfrm>
        </p:spPr>
        <p:txBody>
          <a:bodyPr>
            <a:normAutofit lnSpcReduction="10000"/>
          </a:bodyPr>
          <a:lstStyle/>
          <a:p>
            <a:r>
              <a:rPr lang="nl-NL" dirty="0"/>
              <a:t>Sommige enzymen kunnen verschillen bij personen. </a:t>
            </a:r>
            <a:br>
              <a:rPr lang="nl-NL" dirty="0"/>
            </a:br>
            <a:r>
              <a:rPr lang="nl-NL" dirty="0"/>
              <a:t>Ze knippen medicijnen anders.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sz="1400" i="1" dirty="0"/>
          </a:p>
          <a:p>
            <a:pPr marL="0" indent="0">
              <a:buNone/>
            </a:pPr>
            <a:r>
              <a:rPr lang="nl-NL" sz="1400" i="1" dirty="0"/>
              <a:t>*Gebaseerd op presentatie Lucie Douwes Dekker. 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1030" name="Picture 6" descr="Afbeeldingsresultaat voor schaar afbeeldi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212" y="4580807"/>
            <a:ext cx="1118156" cy="73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fbeeldingsresultaat voor schaar afbeeldi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503" y="3754005"/>
            <a:ext cx="1063752" cy="695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fbeeldingsresultaat voor schaar afbeeldi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672" y="2510472"/>
            <a:ext cx="1025236" cy="1025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Afbeelding 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9088" y="3864121"/>
            <a:ext cx="755221" cy="265726"/>
          </a:xfrm>
          <a:prstGeom prst="rect">
            <a:avLst/>
          </a:prstGeom>
        </p:spPr>
      </p:pic>
      <p:sp>
        <p:nvSpPr>
          <p:cNvPr id="46" name="Tekstvak 45"/>
          <p:cNvSpPr txBox="1"/>
          <p:nvPr/>
        </p:nvSpPr>
        <p:spPr>
          <a:xfrm>
            <a:off x="3931317" y="3473788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Medicijn</a:t>
            </a:r>
          </a:p>
        </p:txBody>
      </p:sp>
      <p:cxnSp>
        <p:nvCxnSpPr>
          <p:cNvPr id="52" name="Rechte verbindingslijn met pijl 51"/>
          <p:cNvCxnSpPr/>
          <p:nvPr/>
        </p:nvCxnSpPr>
        <p:spPr>
          <a:xfrm flipV="1">
            <a:off x="5039312" y="3996984"/>
            <a:ext cx="685496" cy="5608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Rechte verbindingslijn met pijl 21"/>
          <p:cNvCxnSpPr/>
          <p:nvPr/>
        </p:nvCxnSpPr>
        <p:spPr>
          <a:xfrm>
            <a:off x="3135518" y="3185868"/>
            <a:ext cx="718999" cy="435829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Rechte verbindingslijn met pijl 22"/>
          <p:cNvCxnSpPr/>
          <p:nvPr/>
        </p:nvCxnSpPr>
        <p:spPr>
          <a:xfrm flipV="1">
            <a:off x="3135518" y="3996984"/>
            <a:ext cx="718999" cy="431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Rechte verbindingslijn met pijl 24"/>
          <p:cNvCxnSpPr/>
          <p:nvPr/>
        </p:nvCxnSpPr>
        <p:spPr>
          <a:xfrm flipV="1">
            <a:off x="3428826" y="4323214"/>
            <a:ext cx="425690" cy="515184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Rechte verbindingslijn met pijl 31"/>
          <p:cNvCxnSpPr/>
          <p:nvPr/>
        </p:nvCxnSpPr>
        <p:spPr>
          <a:xfrm flipV="1">
            <a:off x="5039313" y="3207295"/>
            <a:ext cx="695089" cy="65682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Rechte verbindingslijn met pijl 36"/>
          <p:cNvCxnSpPr/>
          <p:nvPr/>
        </p:nvCxnSpPr>
        <p:spPr>
          <a:xfrm>
            <a:off x="5039312" y="4109613"/>
            <a:ext cx="685496" cy="680128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4" name="Afbeelding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7540" y="3621696"/>
            <a:ext cx="381000" cy="533400"/>
          </a:xfrm>
          <a:prstGeom prst="rect">
            <a:avLst/>
          </a:prstGeom>
        </p:spPr>
      </p:pic>
      <p:pic>
        <p:nvPicPr>
          <p:cNvPr id="26" name="Afbeelding 2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48041" y="3755062"/>
            <a:ext cx="447675" cy="476250"/>
          </a:xfrm>
          <a:prstGeom prst="rect">
            <a:avLst/>
          </a:prstGeom>
        </p:spPr>
      </p:pic>
      <p:pic>
        <p:nvPicPr>
          <p:cNvPr id="27" name="Afbeelding 2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78364" y="4513912"/>
            <a:ext cx="190500" cy="457200"/>
          </a:xfrm>
          <a:prstGeom prst="rect">
            <a:avLst/>
          </a:prstGeom>
        </p:spPr>
      </p:pic>
      <p:pic>
        <p:nvPicPr>
          <p:cNvPr id="28" name="Afbeelding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90065" y="4665121"/>
            <a:ext cx="200025" cy="476250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97588" y="4532019"/>
            <a:ext cx="161925" cy="409575"/>
          </a:xfrm>
          <a:prstGeom prst="rect">
            <a:avLst/>
          </a:prstGeom>
        </p:spPr>
      </p:pic>
      <p:pic>
        <p:nvPicPr>
          <p:cNvPr id="35" name="Afbeelding 3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 flipH="1">
            <a:off x="6411119" y="4580806"/>
            <a:ext cx="94865" cy="495300"/>
          </a:xfrm>
          <a:prstGeom prst="rect">
            <a:avLst/>
          </a:prstGeom>
        </p:spPr>
      </p:pic>
      <p:pic>
        <p:nvPicPr>
          <p:cNvPr id="36" name="Afbeelding 3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476627" y="4589537"/>
            <a:ext cx="161925" cy="342900"/>
          </a:xfrm>
          <a:prstGeom prst="rect">
            <a:avLst/>
          </a:prstGeom>
        </p:spPr>
      </p:pic>
      <p:pic>
        <p:nvPicPr>
          <p:cNvPr id="38" name="Afbeelding 3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659777" y="4736806"/>
            <a:ext cx="142875" cy="295275"/>
          </a:xfrm>
          <a:prstGeom prst="rect">
            <a:avLst/>
          </a:prstGeom>
        </p:spPr>
      </p:pic>
      <p:pic>
        <p:nvPicPr>
          <p:cNvPr id="39" name="Afbeelding 3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799564" y="3034611"/>
            <a:ext cx="190500" cy="323850"/>
          </a:xfrm>
          <a:prstGeom prst="rect">
            <a:avLst/>
          </a:prstGeom>
        </p:spPr>
      </p:pic>
      <p:pic>
        <p:nvPicPr>
          <p:cNvPr id="41" name="Afbeelding 4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032569" y="3015839"/>
            <a:ext cx="685800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518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Uitleg patiënt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12000" y="1799999"/>
            <a:ext cx="11160000" cy="5058001"/>
          </a:xfrm>
        </p:spPr>
        <p:txBody>
          <a:bodyPr>
            <a:normAutofit fontScale="92500" lnSpcReduction="20000"/>
          </a:bodyPr>
          <a:lstStyle/>
          <a:p>
            <a:r>
              <a:rPr lang="nl-NL" dirty="0"/>
              <a:t>Verschillend geknipte enzymen worden met verschillende snelheden in het bloed opgenomen. 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sz="1400" i="1" dirty="0"/>
          </a:p>
          <a:p>
            <a:pPr marL="0" indent="0">
              <a:buNone/>
            </a:pPr>
            <a:endParaRPr lang="nl-NL" sz="1400" i="1" dirty="0"/>
          </a:p>
          <a:p>
            <a:pPr marL="0" indent="0">
              <a:buNone/>
            </a:pPr>
            <a:r>
              <a:rPr lang="nl-NL" sz="1500" i="1" dirty="0"/>
              <a:t>*Gebaseerd op presentatie Lucie Douwes Dekker. </a:t>
            </a:r>
          </a:p>
        </p:txBody>
      </p:sp>
      <p:pic>
        <p:nvPicPr>
          <p:cNvPr id="1030" name="Picture 6" descr="Afbeeldingsresultaat voor schaar afbeeldin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212" y="4580807"/>
            <a:ext cx="1118156" cy="73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fbeeldingsresultaat voor schaar afbeeldi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503" y="3754005"/>
            <a:ext cx="1063752" cy="695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Afbeeldingsresultaat voor schaar afbeeldi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1672" y="2510472"/>
            <a:ext cx="1025236" cy="1025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kstvak 45"/>
          <p:cNvSpPr txBox="1"/>
          <p:nvPr/>
        </p:nvSpPr>
        <p:spPr>
          <a:xfrm>
            <a:off x="5794806" y="2699154"/>
            <a:ext cx="1132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Langzaam</a:t>
            </a:r>
          </a:p>
        </p:txBody>
      </p:sp>
      <p:cxnSp>
        <p:nvCxnSpPr>
          <p:cNvPr id="52" name="Rechte verbindingslijn met pijl 51"/>
          <p:cNvCxnSpPr/>
          <p:nvPr/>
        </p:nvCxnSpPr>
        <p:spPr>
          <a:xfrm flipV="1">
            <a:off x="5039312" y="3996984"/>
            <a:ext cx="685496" cy="5608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Rechte verbindingslijn met pijl 21"/>
          <p:cNvCxnSpPr/>
          <p:nvPr/>
        </p:nvCxnSpPr>
        <p:spPr>
          <a:xfrm>
            <a:off x="3135518" y="3185868"/>
            <a:ext cx="718999" cy="435829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Rechte verbindingslijn met pijl 22"/>
          <p:cNvCxnSpPr/>
          <p:nvPr/>
        </p:nvCxnSpPr>
        <p:spPr>
          <a:xfrm flipV="1">
            <a:off x="3135518" y="3996984"/>
            <a:ext cx="718999" cy="431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Rechte verbindingslijn met pijl 24"/>
          <p:cNvCxnSpPr/>
          <p:nvPr/>
        </p:nvCxnSpPr>
        <p:spPr>
          <a:xfrm flipV="1">
            <a:off x="3428826" y="4323214"/>
            <a:ext cx="425690" cy="515184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Rechte verbindingslijn met pijl 31"/>
          <p:cNvCxnSpPr/>
          <p:nvPr/>
        </p:nvCxnSpPr>
        <p:spPr>
          <a:xfrm flipV="1">
            <a:off x="5039313" y="3207295"/>
            <a:ext cx="695089" cy="656826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Rechte verbindingslijn met pijl 36"/>
          <p:cNvCxnSpPr/>
          <p:nvPr/>
        </p:nvCxnSpPr>
        <p:spPr>
          <a:xfrm>
            <a:off x="5039312" y="4109613"/>
            <a:ext cx="685496" cy="680128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4" name="Afbeelding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57540" y="3621696"/>
            <a:ext cx="381000" cy="533400"/>
          </a:xfrm>
          <a:prstGeom prst="rect">
            <a:avLst/>
          </a:prstGeom>
        </p:spPr>
      </p:pic>
      <p:pic>
        <p:nvPicPr>
          <p:cNvPr id="26" name="Afbeelding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48041" y="3755062"/>
            <a:ext cx="447675" cy="476250"/>
          </a:xfrm>
          <a:prstGeom prst="rect">
            <a:avLst/>
          </a:prstGeom>
        </p:spPr>
      </p:pic>
      <p:pic>
        <p:nvPicPr>
          <p:cNvPr id="27" name="Afbeelding 2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78364" y="4513912"/>
            <a:ext cx="190500" cy="457200"/>
          </a:xfrm>
          <a:prstGeom prst="rect">
            <a:avLst/>
          </a:prstGeom>
        </p:spPr>
      </p:pic>
      <p:pic>
        <p:nvPicPr>
          <p:cNvPr id="28" name="Afbeelding 2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90065" y="4665121"/>
            <a:ext cx="200025" cy="476250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97588" y="4532019"/>
            <a:ext cx="161925" cy="409575"/>
          </a:xfrm>
          <a:prstGeom prst="rect">
            <a:avLst/>
          </a:prstGeom>
        </p:spPr>
      </p:pic>
      <p:pic>
        <p:nvPicPr>
          <p:cNvPr id="35" name="Afbeelding 3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 flipH="1">
            <a:off x="6411119" y="4580806"/>
            <a:ext cx="94865" cy="495300"/>
          </a:xfrm>
          <a:prstGeom prst="rect">
            <a:avLst/>
          </a:prstGeom>
        </p:spPr>
      </p:pic>
      <p:pic>
        <p:nvPicPr>
          <p:cNvPr id="36" name="Afbeelding 3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76627" y="4589537"/>
            <a:ext cx="161925" cy="342900"/>
          </a:xfrm>
          <a:prstGeom prst="rect">
            <a:avLst/>
          </a:prstGeom>
        </p:spPr>
      </p:pic>
      <p:pic>
        <p:nvPicPr>
          <p:cNvPr id="38" name="Afbeelding 3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659777" y="4736806"/>
            <a:ext cx="142875" cy="295275"/>
          </a:xfrm>
          <a:prstGeom prst="rect">
            <a:avLst/>
          </a:prstGeom>
        </p:spPr>
      </p:pic>
      <p:pic>
        <p:nvPicPr>
          <p:cNvPr id="39" name="Afbeelding 3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799564" y="3034611"/>
            <a:ext cx="190500" cy="323850"/>
          </a:xfrm>
          <a:prstGeom prst="rect">
            <a:avLst/>
          </a:prstGeom>
        </p:spPr>
      </p:pic>
      <p:pic>
        <p:nvPicPr>
          <p:cNvPr id="41" name="Afbeelding 4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032569" y="3015839"/>
            <a:ext cx="685800" cy="466725"/>
          </a:xfrm>
          <a:prstGeom prst="rect">
            <a:avLst/>
          </a:prstGeom>
        </p:spPr>
      </p:pic>
      <p:sp>
        <p:nvSpPr>
          <p:cNvPr id="29" name="Tekstvak 45"/>
          <p:cNvSpPr txBox="1"/>
          <p:nvPr/>
        </p:nvSpPr>
        <p:spPr>
          <a:xfrm>
            <a:off x="5789233" y="3437031"/>
            <a:ext cx="1013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Normaal</a:t>
            </a:r>
          </a:p>
        </p:txBody>
      </p:sp>
      <p:sp>
        <p:nvSpPr>
          <p:cNvPr id="30" name="Tekstvak 45"/>
          <p:cNvSpPr txBox="1"/>
          <p:nvPr/>
        </p:nvSpPr>
        <p:spPr>
          <a:xfrm>
            <a:off x="5799564" y="4265011"/>
            <a:ext cx="588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Snel</a:t>
            </a:r>
          </a:p>
        </p:txBody>
      </p:sp>
      <p:pic>
        <p:nvPicPr>
          <p:cNvPr id="31" name="Afbeelding 3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079088" y="3864121"/>
            <a:ext cx="755221" cy="265726"/>
          </a:xfrm>
          <a:prstGeom prst="rect">
            <a:avLst/>
          </a:prstGeom>
        </p:spPr>
      </p:pic>
      <p:sp>
        <p:nvSpPr>
          <p:cNvPr id="40" name="Tekstvak 45"/>
          <p:cNvSpPr txBox="1"/>
          <p:nvPr/>
        </p:nvSpPr>
        <p:spPr>
          <a:xfrm>
            <a:off x="3931317" y="3473788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/>
              <a:t>Medicijn</a:t>
            </a:r>
          </a:p>
        </p:txBody>
      </p:sp>
      <p:cxnSp>
        <p:nvCxnSpPr>
          <p:cNvPr id="42" name="Rechte verbindingslijn met pijl 21"/>
          <p:cNvCxnSpPr/>
          <p:nvPr/>
        </p:nvCxnSpPr>
        <p:spPr>
          <a:xfrm>
            <a:off x="6854425" y="3249201"/>
            <a:ext cx="718999" cy="435829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Rechte verbindingslijn met pijl 22"/>
          <p:cNvCxnSpPr/>
          <p:nvPr/>
        </p:nvCxnSpPr>
        <p:spPr>
          <a:xfrm flipV="1">
            <a:off x="6844242" y="3989330"/>
            <a:ext cx="718999" cy="431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Rechte verbindingslijn met pijl 24"/>
          <p:cNvCxnSpPr/>
          <p:nvPr/>
        </p:nvCxnSpPr>
        <p:spPr>
          <a:xfrm flipV="1">
            <a:off x="6927104" y="4265011"/>
            <a:ext cx="636137" cy="524730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Afbeeldingsresultaat voor bloedvat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0088" y="3068486"/>
            <a:ext cx="2688611" cy="1720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391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Uitleg patiënt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>
          <a:xfrm>
            <a:off x="612000" y="1800000"/>
            <a:ext cx="11160000" cy="50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Vergelijkingen:</a:t>
            </a:r>
          </a:p>
          <a:p>
            <a:r>
              <a:rPr lang="nl-NL" dirty="0"/>
              <a:t>Lichaam (lever) is niet ziek.</a:t>
            </a:r>
          </a:p>
          <a:p>
            <a:pPr lvl="1"/>
            <a:r>
              <a:rPr lang="nl-NL" dirty="0"/>
              <a:t>Er zijn verschillende soort stoffen om medicijnen af te breken. Er zijn ook verschillende haarkleuren, rood-blond-bruin. Dat wordt bij de geboorte bepaald.</a:t>
            </a:r>
          </a:p>
          <a:p>
            <a:r>
              <a:rPr lang="nl-NL" dirty="0"/>
              <a:t>Lever = fabriek.</a:t>
            </a:r>
          </a:p>
          <a:p>
            <a:pPr lvl="1"/>
            <a:r>
              <a:rPr lang="nl-NL" dirty="0"/>
              <a:t>Medicijnen gaan er in.</a:t>
            </a:r>
          </a:p>
          <a:p>
            <a:pPr lvl="1"/>
            <a:r>
              <a:rPr lang="nl-NL" dirty="0"/>
              <a:t>Fabriek werkt normaal-langzaam-snel.</a:t>
            </a:r>
          </a:p>
          <a:p>
            <a:r>
              <a:rPr lang="nl-NL" dirty="0"/>
              <a:t>Alcohol: sommige mensen kunnen er beter tegen dan andere.</a:t>
            </a:r>
          </a:p>
          <a:p>
            <a:pPr lvl="1"/>
            <a:r>
              <a:rPr lang="nl-NL" dirty="0"/>
              <a:t>Heeft onder andere te maken met de verwerking in de lever.</a:t>
            </a:r>
          </a:p>
          <a:p>
            <a:pPr lvl="1"/>
            <a:r>
              <a:rPr lang="nl-NL" dirty="0"/>
              <a:t>Dit is ook zo bij medicijnen. </a:t>
            </a:r>
          </a:p>
          <a:p>
            <a:pPr marL="57147" indent="0">
              <a:buNone/>
            </a:pPr>
            <a:endParaRPr lang="nl-NL" dirty="0"/>
          </a:p>
          <a:p>
            <a:pPr marL="57147" indent="0">
              <a:buNone/>
            </a:pPr>
            <a:endParaRPr lang="nl-NL" sz="1400" i="1" dirty="0"/>
          </a:p>
          <a:p>
            <a:pPr marL="57147" indent="0">
              <a:buNone/>
            </a:pPr>
            <a:r>
              <a:rPr lang="nl-NL" sz="1400" i="1" dirty="0"/>
              <a:t>*Gebaseerd op presentatie Lucie Douwes Dekker. </a:t>
            </a:r>
          </a:p>
          <a:p>
            <a:pPr marL="457188" lvl="1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637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fbeeldingsresultaat voor menselijk lichaam schaduw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3675" y="273349"/>
            <a:ext cx="3384376" cy="1903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Groep 13"/>
          <p:cNvGrpSpPr/>
          <p:nvPr/>
        </p:nvGrpSpPr>
        <p:grpSpPr>
          <a:xfrm>
            <a:off x="3809958" y="1999664"/>
            <a:ext cx="1170151" cy="612068"/>
            <a:chOff x="2849933" y="3945993"/>
            <a:chExt cx="1170151" cy="612068"/>
          </a:xfrm>
        </p:grpSpPr>
        <p:sp>
          <p:nvSpPr>
            <p:cNvPr id="9" name="Afgeschuind enkele hoek rechthoek 8"/>
            <p:cNvSpPr/>
            <p:nvPr/>
          </p:nvSpPr>
          <p:spPr>
            <a:xfrm>
              <a:off x="2849933" y="4054005"/>
              <a:ext cx="1080120" cy="504056"/>
            </a:xfrm>
            <a:prstGeom prst="snip1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050" dirty="0"/>
                <a:t>Werkzaam medicijn</a:t>
              </a:r>
            </a:p>
          </p:txBody>
        </p:sp>
        <p:sp>
          <p:nvSpPr>
            <p:cNvPr id="5" name="7-punts ster 4"/>
            <p:cNvSpPr/>
            <p:nvPr/>
          </p:nvSpPr>
          <p:spPr>
            <a:xfrm>
              <a:off x="3750054" y="3945993"/>
              <a:ext cx="270030" cy="216024"/>
            </a:xfrm>
            <a:prstGeom prst="star7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200" dirty="0">
                <a:solidFill>
                  <a:schemeClr val="tx2"/>
                </a:solidFill>
              </a:endParaRPr>
            </a:p>
          </p:txBody>
        </p:sp>
      </p:grpSp>
      <p:sp>
        <p:nvSpPr>
          <p:cNvPr id="10" name="Afgeschuind enkele hoek rechthoek 9"/>
          <p:cNvSpPr/>
          <p:nvPr/>
        </p:nvSpPr>
        <p:spPr>
          <a:xfrm>
            <a:off x="5375702" y="2107676"/>
            <a:ext cx="1080120" cy="504056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50" dirty="0"/>
              <a:t>Onwerkzaam medicijn</a:t>
            </a:r>
          </a:p>
        </p:txBody>
      </p:sp>
      <p:sp>
        <p:nvSpPr>
          <p:cNvPr id="11" name="Gekromde PIJL-OMLAAG 10"/>
          <p:cNvSpPr/>
          <p:nvPr/>
        </p:nvSpPr>
        <p:spPr>
          <a:xfrm>
            <a:off x="3791526" y="268248"/>
            <a:ext cx="1224136" cy="41689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3" name="Gekromde PIJL-OMLAAG 12"/>
          <p:cNvSpPr/>
          <p:nvPr/>
        </p:nvSpPr>
        <p:spPr>
          <a:xfrm>
            <a:off x="5231686" y="257993"/>
            <a:ext cx="1224136" cy="41689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pic>
        <p:nvPicPr>
          <p:cNvPr id="1028" name="Picture 4" descr="Afbeeldingsresultaat voor toilet tekeni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990" y="634892"/>
            <a:ext cx="592123" cy="83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Gestreepte PIJL-RECHTS 11"/>
          <p:cNvSpPr/>
          <p:nvPr/>
        </p:nvSpPr>
        <p:spPr>
          <a:xfrm>
            <a:off x="5087671" y="2287696"/>
            <a:ext cx="182875" cy="14401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Cirkel 14"/>
          <p:cNvSpPr/>
          <p:nvPr/>
        </p:nvSpPr>
        <p:spPr>
          <a:xfrm rot="1641075">
            <a:off x="5027914" y="2586855"/>
            <a:ext cx="268603" cy="360040"/>
          </a:xfrm>
          <a:prstGeom prst="pi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4597080" y="2910892"/>
            <a:ext cx="11175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dirty="0"/>
              <a:t>CYP enzym</a:t>
            </a:r>
          </a:p>
        </p:txBody>
      </p:sp>
      <p:sp>
        <p:nvSpPr>
          <p:cNvPr id="19" name="Tekstvak 18"/>
          <p:cNvSpPr txBox="1"/>
          <p:nvPr/>
        </p:nvSpPr>
        <p:spPr>
          <a:xfrm>
            <a:off x="7781645" y="3034002"/>
            <a:ext cx="28606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00" dirty="0"/>
              <a:t>Enzymen zijn in het lichaam o.a. verantwoordelijk voor de omzetting van:</a:t>
            </a:r>
          </a:p>
          <a:p>
            <a:pPr marL="228600" indent="-228600">
              <a:buAutoNum type="arabicPeriod"/>
            </a:pPr>
            <a:r>
              <a:rPr lang="nl-NL" sz="1000" dirty="0"/>
              <a:t>een medicijn naar een onwerkzaam medicijn.</a:t>
            </a:r>
          </a:p>
          <a:p>
            <a:pPr marL="228600" indent="-228600">
              <a:buAutoNum type="arabicPeriod"/>
            </a:pPr>
            <a:r>
              <a:rPr lang="nl-NL" sz="1000" dirty="0"/>
              <a:t>Een onwerkzaam medicijn naar een werkzaam medicijn </a:t>
            </a:r>
          </a:p>
          <a:p>
            <a:r>
              <a:rPr lang="nl-NL" sz="1000" dirty="0"/>
              <a:t>CYP is de naam van het enzym en de code erachter is het type. </a:t>
            </a:r>
          </a:p>
        </p:txBody>
      </p:sp>
      <p:pic>
        <p:nvPicPr>
          <p:cNvPr id="17" name="Picture 2" descr="Afbeeldingsresultaat voor menselijk lichaam schaduw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081" y="3717032"/>
            <a:ext cx="3384376" cy="1903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" name="Groep 20"/>
          <p:cNvGrpSpPr/>
          <p:nvPr/>
        </p:nvGrpSpPr>
        <p:grpSpPr>
          <a:xfrm>
            <a:off x="4746280" y="5443347"/>
            <a:ext cx="1170151" cy="612068"/>
            <a:chOff x="2849933" y="3945993"/>
            <a:chExt cx="1170151" cy="612068"/>
          </a:xfrm>
        </p:grpSpPr>
        <p:sp>
          <p:nvSpPr>
            <p:cNvPr id="22" name="Afgeschuind enkele hoek rechthoek 21"/>
            <p:cNvSpPr/>
            <p:nvPr/>
          </p:nvSpPr>
          <p:spPr>
            <a:xfrm>
              <a:off x="2849933" y="4054005"/>
              <a:ext cx="1080120" cy="504056"/>
            </a:xfrm>
            <a:prstGeom prst="snip1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050" dirty="0"/>
                <a:t>Werkzaam medicijn</a:t>
              </a:r>
            </a:p>
          </p:txBody>
        </p:sp>
        <p:sp>
          <p:nvSpPr>
            <p:cNvPr id="23" name="7-punts ster 22"/>
            <p:cNvSpPr/>
            <p:nvPr/>
          </p:nvSpPr>
          <p:spPr>
            <a:xfrm>
              <a:off x="3750054" y="3945993"/>
              <a:ext cx="270030" cy="216024"/>
            </a:xfrm>
            <a:prstGeom prst="star7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1200" dirty="0">
                <a:solidFill>
                  <a:schemeClr val="tx2"/>
                </a:solidFill>
              </a:endParaRPr>
            </a:p>
          </p:txBody>
        </p:sp>
      </p:grpSp>
      <p:sp>
        <p:nvSpPr>
          <p:cNvPr id="24" name="Afgeschuind enkele hoek rechthoek 23"/>
          <p:cNvSpPr/>
          <p:nvPr/>
        </p:nvSpPr>
        <p:spPr>
          <a:xfrm>
            <a:off x="6312024" y="5551359"/>
            <a:ext cx="1080120" cy="504056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50" dirty="0"/>
              <a:t>Onwerkzaam medicijn</a:t>
            </a:r>
          </a:p>
        </p:txBody>
      </p:sp>
      <p:sp>
        <p:nvSpPr>
          <p:cNvPr id="25" name="Gekromde PIJL-OMLAAG 24"/>
          <p:cNvSpPr/>
          <p:nvPr/>
        </p:nvSpPr>
        <p:spPr>
          <a:xfrm>
            <a:off x="3811932" y="3711931"/>
            <a:ext cx="1224136" cy="41689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26" name="Gekromde PIJL-OMLAAG 25"/>
          <p:cNvSpPr/>
          <p:nvPr/>
        </p:nvSpPr>
        <p:spPr>
          <a:xfrm>
            <a:off x="5252092" y="3701676"/>
            <a:ext cx="1224136" cy="416897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pic>
        <p:nvPicPr>
          <p:cNvPr id="27" name="Picture 4" descr="Afbeeldingsresultaat voor toilet tekeni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396" y="4078575"/>
            <a:ext cx="592123" cy="83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Gestreepte PIJL-RECHTS 27"/>
          <p:cNvSpPr/>
          <p:nvPr/>
        </p:nvSpPr>
        <p:spPr>
          <a:xfrm>
            <a:off x="6023993" y="5731379"/>
            <a:ext cx="182875" cy="14401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Cirkel 29"/>
          <p:cNvSpPr/>
          <p:nvPr/>
        </p:nvSpPr>
        <p:spPr>
          <a:xfrm rot="1641075">
            <a:off x="4297141" y="6030538"/>
            <a:ext cx="268603" cy="360040"/>
          </a:xfrm>
          <a:prstGeom prst="pi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31" name="Tekstvak 30"/>
          <p:cNvSpPr txBox="1"/>
          <p:nvPr/>
        </p:nvSpPr>
        <p:spPr>
          <a:xfrm>
            <a:off x="3866307" y="6354575"/>
            <a:ext cx="11175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000" dirty="0"/>
              <a:t>CYP enzym</a:t>
            </a:r>
          </a:p>
        </p:txBody>
      </p:sp>
      <p:sp>
        <p:nvSpPr>
          <p:cNvPr id="2" name="Rechthoek 1"/>
          <p:cNvSpPr/>
          <p:nvPr/>
        </p:nvSpPr>
        <p:spPr>
          <a:xfrm>
            <a:off x="2671409" y="764705"/>
            <a:ext cx="1262755" cy="46050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Medicijn A</a:t>
            </a:r>
          </a:p>
        </p:txBody>
      </p:sp>
      <p:sp>
        <p:nvSpPr>
          <p:cNvPr id="34" name="Rechthoek 33"/>
          <p:cNvSpPr/>
          <p:nvPr/>
        </p:nvSpPr>
        <p:spPr>
          <a:xfrm>
            <a:off x="2688497" y="4208388"/>
            <a:ext cx="1262755" cy="46050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>
                <a:solidFill>
                  <a:schemeClr val="tx1"/>
                </a:solidFill>
              </a:rPr>
              <a:t>Medicijn B</a:t>
            </a:r>
          </a:p>
        </p:txBody>
      </p:sp>
      <p:sp>
        <p:nvSpPr>
          <p:cNvPr id="35" name="Afgeschuind enkele hoek rechthoek 34"/>
          <p:cNvSpPr/>
          <p:nvPr/>
        </p:nvSpPr>
        <p:spPr>
          <a:xfrm>
            <a:off x="3155669" y="5551359"/>
            <a:ext cx="1080120" cy="504056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50" dirty="0"/>
              <a:t>Onwerkzaam medicijn</a:t>
            </a:r>
          </a:p>
        </p:txBody>
      </p:sp>
      <p:sp>
        <p:nvSpPr>
          <p:cNvPr id="36" name="Gestreepte PIJL-RECHTS 35"/>
          <p:cNvSpPr/>
          <p:nvPr/>
        </p:nvSpPr>
        <p:spPr>
          <a:xfrm>
            <a:off x="4401841" y="5733256"/>
            <a:ext cx="182875" cy="14401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6" name="Rechte verbindingslijn 5"/>
          <p:cNvCxnSpPr/>
          <p:nvPr/>
        </p:nvCxnSpPr>
        <p:spPr>
          <a:xfrm>
            <a:off x="2135561" y="3429000"/>
            <a:ext cx="55128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al 7"/>
          <p:cNvSpPr/>
          <p:nvPr/>
        </p:nvSpPr>
        <p:spPr>
          <a:xfrm>
            <a:off x="1745365" y="2026654"/>
            <a:ext cx="324036" cy="259379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0" name="Ovaal 39"/>
          <p:cNvSpPr/>
          <p:nvPr/>
        </p:nvSpPr>
        <p:spPr>
          <a:xfrm>
            <a:off x="1745365" y="4668135"/>
            <a:ext cx="324036" cy="259379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2" name="Titel 1"/>
          <p:cNvSpPr txBox="1">
            <a:spLocks/>
          </p:cNvSpPr>
          <p:nvPr/>
        </p:nvSpPr>
        <p:spPr>
          <a:xfrm>
            <a:off x="192000" y="4"/>
            <a:ext cx="11582400" cy="584775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457189" rtl="0" eaLnBrk="1" latinLnBrk="0" hangingPunct="1">
              <a:spcBef>
                <a:spcPct val="0"/>
              </a:spcBef>
              <a:buNone/>
              <a:defRPr sz="3800" b="1" kern="1200" cap="all" baseline="0">
                <a:solidFill>
                  <a:srgbClr val="00436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/>
              <a:t>Uitleg patiënt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30424" y="6364794"/>
            <a:ext cx="33753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i="1" dirty="0"/>
              <a:t>*Gemaakt door Nancy Valentin-Ong.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96801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/>
          <p:cNvGraphicFramePr>
            <a:graphicFrameLocks noGrp="1"/>
          </p:cNvGraphicFramePr>
          <p:nvPr>
            <p:extLst/>
          </p:nvPr>
        </p:nvGraphicFramePr>
        <p:xfrm>
          <a:off x="2279576" y="764704"/>
          <a:ext cx="6984776" cy="432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2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4980">
                <a:tc gridSpan="2">
                  <a:txBody>
                    <a:bodyPr/>
                    <a:lstStyle/>
                    <a:p>
                      <a:r>
                        <a:rPr lang="nl-NL" sz="1200" dirty="0"/>
                        <a:t>Bij</a:t>
                      </a:r>
                      <a:r>
                        <a:rPr lang="nl-NL" sz="1200" baseline="0" dirty="0"/>
                        <a:t> een genetische test kijken we naar de activiteit van de enzymen. Dit zegt iets over hoe goed het medicijn bij u werkt (is het effectief) en of dit eventuele bijwerkingen kan verklaren. </a:t>
                      </a:r>
                      <a:r>
                        <a:rPr lang="nl-NL" sz="1200" dirty="0"/>
                        <a:t>De activiteit</a:t>
                      </a:r>
                      <a:r>
                        <a:rPr lang="nl-NL" sz="1200" baseline="0" dirty="0"/>
                        <a:t> van de enzymen kan in 4 categorieën worden ingedeeld, de genetische test geeft een uitslag per enzym.</a:t>
                      </a:r>
                      <a:endParaRPr lang="nl-NL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980">
                <a:tc>
                  <a:txBody>
                    <a:bodyPr/>
                    <a:lstStyle/>
                    <a:p>
                      <a:r>
                        <a:rPr lang="nl-NL" sz="1200" b="1" dirty="0"/>
                        <a:t>De</a:t>
                      </a:r>
                      <a:r>
                        <a:rPr lang="nl-NL" sz="1200" b="1" baseline="0" dirty="0"/>
                        <a:t> activiteit kan in 4 c</a:t>
                      </a:r>
                      <a:r>
                        <a:rPr lang="nl-NL" sz="1200" b="1" dirty="0"/>
                        <a:t>ategorieën</a:t>
                      </a:r>
                      <a:r>
                        <a:rPr lang="nl-NL" sz="1200" b="1" baseline="0" dirty="0"/>
                        <a:t> worden ingedeeld. Dit ziet u terug op de uitslag van de genetische test.</a:t>
                      </a:r>
                      <a:endParaRPr lang="nl-NL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Betekenis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980">
                <a:tc>
                  <a:txBody>
                    <a:bodyPr/>
                    <a:lstStyle/>
                    <a:p>
                      <a:r>
                        <a:rPr lang="nl-NL" sz="1200" dirty="0"/>
                        <a:t>1.</a:t>
                      </a:r>
                      <a:r>
                        <a:rPr lang="nl-NL" sz="1200" baseline="0" dirty="0"/>
                        <a:t> PM (= </a:t>
                      </a:r>
                      <a:r>
                        <a:rPr lang="nl-NL" sz="1200" baseline="0" dirty="0" err="1"/>
                        <a:t>poor</a:t>
                      </a:r>
                      <a:r>
                        <a:rPr lang="nl-NL" sz="1200" baseline="0" dirty="0"/>
                        <a:t> </a:t>
                      </a:r>
                      <a:r>
                        <a:rPr lang="nl-NL" sz="1200" baseline="0" dirty="0" err="1"/>
                        <a:t>metaboliser</a:t>
                      </a:r>
                      <a:r>
                        <a:rPr lang="nl-NL" sz="1200" baseline="0" dirty="0"/>
                        <a:t>)</a:t>
                      </a:r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dirty="0"/>
                        <a:t>Het enzym is er niet of</a:t>
                      </a:r>
                      <a:r>
                        <a:rPr lang="nl-NL" sz="1200" baseline="0" dirty="0"/>
                        <a:t> heeft</a:t>
                      </a:r>
                      <a:r>
                        <a:rPr lang="nl-NL" sz="1200" dirty="0"/>
                        <a:t> zeer weinig</a:t>
                      </a:r>
                      <a:r>
                        <a:rPr lang="nl-NL" sz="1200" baseline="0" dirty="0"/>
                        <a:t> activiteit</a:t>
                      </a:r>
                      <a:endParaRPr lang="nl-NL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5180">
                <a:tc>
                  <a:txBody>
                    <a:bodyPr/>
                    <a:lstStyle/>
                    <a:p>
                      <a:r>
                        <a:rPr lang="nl-NL" sz="1200" dirty="0"/>
                        <a:t>2. IM (=</a:t>
                      </a:r>
                      <a:r>
                        <a:rPr lang="nl-NL" sz="1200" baseline="0" dirty="0"/>
                        <a:t> </a:t>
                      </a:r>
                      <a:r>
                        <a:rPr lang="nl-NL" sz="1200" dirty="0" err="1"/>
                        <a:t>Intermediate</a:t>
                      </a:r>
                      <a:r>
                        <a:rPr lang="nl-NL" sz="1200" dirty="0"/>
                        <a:t> </a:t>
                      </a:r>
                      <a:r>
                        <a:rPr lang="nl-NL" sz="1200" dirty="0" err="1"/>
                        <a:t>metaboliser</a:t>
                      </a:r>
                      <a:r>
                        <a:rPr lang="nl-NL" sz="1200" dirty="0"/>
                        <a:t>)</a:t>
                      </a:r>
                    </a:p>
                    <a:p>
                      <a:endParaRPr lang="nl-NL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Het enzym</a:t>
                      </a:r>
                      <a:r>
                        <a:rPr lang="nl-NL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is m</a:t>
                      </a:r>
                      <a:r>
                        <a:rPr lang="nl-N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inder</a:t>
                      </a:r>
                      <a:r>
                        <a:rPr lang="nl-NL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actief </a:t>
                      </a:r>
                      <a:r>
                        <a:rPr lang="nl-N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 bij de meeste mensen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5180">
                <a:tc>
                  <a:txBody>
                    <a:bodyPr/>
                    <a:lstStyle/>
                    <a:p>
                      <a:r>
                        <a:rPr lang="nl-NL" sz="1200" dirty="0"/>
                        <a:t>3.</a:t>
                      </a:r>
                      <a:r>
                        <a:rPr lang="nl-NL" sz="1200" baseline="0" dirty="0"/>
                        <a:t> EM (= </a:t>
                      </a:r>
                      <a:r>
                        <a:rPr lang="nl-NL" sz="1200" dirty="0" err="1"/>
                        <a:t>Extensive</a:t>
                      </a:r>
                      <a:r>
                        <a:rPr lang="nl-NL" sz="1200" dirty="0"/>
                        <a:t> </a:t>
                      </a:r>
                      <a:r>
                        <a:rPr lang="nl-NL" sz="1200" dirty="0" err="1"/>
                        <a:t>metaboliser</a:t>
                      </a:r>
                      <a:r>
                        <a:rPr lang="nl-NL" sz="1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Het enzym is normaal actief,  bij het merendeel van de mensen geldt dit.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5180">
                <a:tc>
                  <a:txBody>
                    <a:bodyPr/>
                    <a:lstStyle/>
                    <a:p>
                      <a:r>
                        <a:rPr lang="nl-NL" sz="1200" dirty="0"/>
                        <a:t>4.</a:t>
                      </a:r>
                      <a:r>
                        <a:rPr lang="nl-NL" sz="1200" baseline="0" dirty="0"/>
                        <a:t> UM (= </a:t>
                      </a:r>
                      <a:r>
                        <a:rPr lang="nl-NL" sz="1200" dirty="0" err="1"/>
                        <a:t>Ultrarapid</a:t>
                      </a:r>
                      <a:r>
                        <a:rPr lang="nl-NL" sz="1200" dirty="0"/>
                        <a:t> </a:t>
                      </a:r>
                      <a:r>
                        <a:rPr lang="nl-NL" sz="1200" dirty="0" err="1"/>
                        <a:t>metaboliser</a:t>
                      </a:r>
                      <a:r>
                        <a:rPr lang="nl-NL" sz="12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Het enzym</a:t>
                      </a:r>
                      <a:r>
                        <a:rPr lang="nl-NL" sz="12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is a</a:t>
                      </a:r>
                      <a:r>
                        <a:rPr lang="nl-NL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ctiever dan bij het merendeel van de mensen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itel 1"/>
          <p:cNvSpPr txBox="1">
            <a:spLocks/>
          </p:cNvSpPr>
          <p:nvPr/>
        </p:nvSpPr>
        <p:spPr>
          <a:xfrm>
            <a:off x="116115" y="-29030"/>
            <a:ext cx="11582400" cy="584775"/>
          </a:xfrm>
          <a:prstGeom prst="rect">
            <a:avLst/>
          </a:prstGeom>
        </p:spPr>
        <p:txBody>
          <a:bodyPr/>
          <a:lstStyle>
            <a:lvl1pPr algn="l" defTabSz="457189" rtl="0" eaLnBrk="1" latinLnBrk="0" hangingPunct="1">
              <a:spcBef>
                <a:spcPct val="0"/>
              </a:spcBef>
              <a:buNone/>
              <a:defRPr sz="3800" b="1" kern="1200" cap="all" baseline="0">
                <a:solidFill>
                  <a:srgbClr val="00436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/>
              <a:t>Uitleg patiënt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116115" y="6456175"/>
            <a:ext cx="33753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i="1" dirty="0"/>
              <a:t>*Gemaakt door Nancy Valentin-Ong.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23206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NMP">
      <a:dk1>
        <a:sysClr val="windowText" lastClr="000000"/>
      </a:dk1>
      <a:lt1>
        <a:sysClr val="window" lastClr="FFFFFF"/>
      </a:lt1>
      <a:dk2>
        <a:srgbClr val="00436F"/>
      </a:dk2>
      <a:lt2>
        <a:srgbClr val="3DA9D2"/>
      </a:lt2>
      <a:accent1>
        <a:srgbClr val="00436F"/>
      </a:accent1>
      <a:accent2>
        <a:srgbClr val="3DA9D2"/>
      </a:accent2>
      <a:accent3>
        <a:srgbClr val="9FD4E9"/>
      </a:accent3>
      <a:accent4>
        <a:srgbClr val="EB690B"/>
      </a:accent4>
      <a:accent5>
        <a:srgbClr val="E2001A"/>
      </a:accent5>
      <a:accent6>
        <a:srgbClr val="009034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KNMP Algemeen_16-9_2018_V2.potx" id="{3E5480AD-F108-47C3-B25B-D18EADDE6C5C}" vid="{F3D43999-C04C-42C9-903D-F227DB69B904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KNMP Algemeen_16-9_2018_V2 (2)</Template>
  <TotalTime>0</TotalTime>
  <Words>420</Words>
  <Application>Microsoft Office PowerPoint</Application>
  <PresentationFormat>Breedbeeld</PresentationFormat>
  <Paragraphs>106</Paragraphs>
  <Slides>8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Office-thema</vt:lpstr>
      <vt:lpstr>PowerPoint-presentatie</vt:lpstr>
      <vt:lpstr>2017</vt:lpstr>
      <vt:lpstr>Uitleg patiënt</vt:lpstr>
      <vt:lpstr>Uitleg patiënt</vt:lpstr>
      <vt:lpstr>Uitleg patiënt</vt:lpstr>
      <vt:lpstr>Uitleg patiënt</vt:lpstr>
      <vt:lpstr>PowerPoint-presentatie</vt:lpstr>
      <vt:lpstr>PowerPoint-presentatie</vt:lpstr>
    </vt:vector>
  </TitlesOfParts>
  <Company>KNMP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Ilse Nijland</dc:creator>
  <cp:lastModifiedBy>Bianca van der Spek</cp:lastModifiedBy>
  <cp:revision>1</cp:revision>
  <dcterms:created xsi:type="dcterms:W3CDTF">2018-01-23T12:26:48Z</dcterms:created>
  <dcterms:modified xsi:type="dcterms:W3CDTF">2022-02-25T11:12:03Z</dcterms:modified>
</cp:coreProperties>
</file>